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rawings/drawing4.xml" ContentType="application/vnd.openxmlformats-officedocument.drawingml.chartshapes+xml"/>
  <Override PartName="/ppt/charts/chart11.xml" ContentType="application/vnd.openxmlformats-officedocument.drawingml.chart+xml"/>
  <Override PartName="/ppt/drawings/drawing5.xml" ContentType="application/vnd.openxmlformats-officedocument.drawingml.chartshapes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drawings/drawing6.xml" ContentType="application/vnd.openxmlformats-officedocument.drawingml.chartshapes+xml"/>
  <Override PartName="/ppt/charts/chart14.xml" ContentType="application/vnd.openxmlformats-officedocument.drawingml.chart+xml"/>
  <Override PartName="/ppt/drawings/drawing7.xml" ContentType="application/vnd.openxmlformats-officedocument.drawingml.chartshapes+xml"/>
  <Override PartName="/ppt/charts/chart1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charts/chart16.xml" ContentType="application/vnd.openxmlformats-officedocument.drawingml.chart+xml"/>
  <Override PartName="/ppt/theme/themeOverride3.xml" ContentType="application/vnd.openxmlformats-officedocument.themeOverride+xml"/>
  <Override PartName="/ppt/drawings/drawing8.xml" ContentType="application/vnd.openxmlformats-officedocument.drawingml.chartshapes+xml"/>
  <Override PartName="/ppt/charts/chart1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9.xml" ContentType="application/vnd.openxmlformats-officedocument.drawingml.chartshapes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drawings/drawing10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0" r:id="rId3"/>
    <p:sldId id="275" r:id="rId4"/>
    <p:sldId id="282" r:id="rId5"/>
    <p:sldId id="262" r:id="rId6"/>
    <p:sldId id="322" r:id="rId7"/>
    <p:sldId id="308" r:id="rId8"/>
    <p:sldId id="309" r:id="rId9"/>
    <p:sldId id="310" r:id="rId10"/>
    <p:sldId id="316" r:id="rId11"/>
    <p:sldId id="312" r:id="rId12"/>
    <p:sldId id="313" r:id="rId13"/>
    <p:sldId id="311" r:id="rId14"/>
    <p:sldId id="317" r:id="rId15"/>
    <p:sldId id="288" r:id="rId16"/>
    <p:sldId id="323" r:id="rId17"/>
    <p:sldId id="294" r:id="rId18"/>
    <p:sldId id="319" r:id="rId19"/>
    <p:sldId id="285" r:id="rId20"/>
    <p:sldId id="271" r:id="rId21"/>
    <p:sldId id="305" r:id="rId22"/>
    <p:sldId id="267" r:id="rId23"/>
    <p:sldId id="269" r:id="rId24"/>
    <p:sldId id="272" r:id="rId25"/>
    <p:sldId id="296" r:id="rId26"/>
    <p:sldId id="318" r:id="rId27"/>
    <p:sldId id="283" r:id="rId28"/>
    <p:sldId id="265" r:id="rId29"/>
    <p:sldId id="260" r:id="rId30"/>
    <p:sldId id="301" r:id="rId31"/>
    <p:sldId id="302" r:id="rId32"/>
    <p:sldId id="264" r:id="rId33"/>
    <p:sldId id="321" r:id="rId34"/>
    <p:sldId id="261" r:id="rId35"/>
  </p:sldIdLst>
  <p:sldSz cx="9144000" cy="6858000" type="screen4x3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48"/>
    <a:srgbClr val="1AB686"/>
    <a:srgbClr val="ABE17F"/>
    <a:srgbClr val="CAFED0"/>
    <a:srgbClr val="8CFC99"/>
    <a:srgbClr val="17A594"/>
    <a:srgbClr val="99FF66"/>
    <a:srgbClr val="38F8AA"/>
    <a:srgbClr val="FAFAFA"/>
    <a:srgbClr val="83F1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69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6.xml"/><Relationship Id="rId4" Type="http://schemas.openxmlformats.org/officeDocument/2006/relationships/oleObject" Target="file:///C:\Users\FINBUSPEC1\Desktop\&#1084;&#1086;&#1085;&#1080;&#1090;&#1086;&#1088;&#1080;&#1085;&#1075;%20&#1054;&#1052;&#1057;%20&#1040;&#1076;&#1084;-&#1103;%20&#1079;&#1072;%202021%20&#1075;&#1086;&#1076;%20(3).xlsx" TargetMode="Externa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Excel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Users\FINBUSPEC1\Desktop\&#1084;&#1086;&#1085;&#1080;&#1090;&#1086;&#1088;&#1080;&#1085;&#1075;%20&#1054;&#1052;&#1057;%20&#1040;&#1076;&#1084;-&#1103;%20&#1079;&#1072;%202021%20&#1075;&#1086;&#1076;%20(3)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8.xml"/><Relationship Id="rId2" Type="http://schemas.openxmlformats.org/officeDocument/2006/relationships/oleObject" Target="file:///\\fkack\finoffice\&#1041;&#1083;&#1077;&#1082;&#1083;&#1086;&#1074;&#1072;\&#1082;%20&#1076;&#1086;&#1082;&#1083;&#1072;&#1076;&#1091;_&#1089;&#1083;&#1072;&#1081;&#1076;&#1099;%204,%205,%206,%207,%208_&#1090;&#1072;&#1073;&#1083;&#1080;&#1094;&#1099;%20(&#1043;&#1086;&#1088;&#1076;&#1077;&#1077;&#1074;&#1072;).xlsx" TargetMode="External"/><Relationship Id="rId1" Type="http://schemas.openxmlformats.org/officeDocument/2006/relationships/themeOverride" Target="../theme/themeOverride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9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_____Microsoft_Excel16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</a:t>
            </a:r>
            <a:r>
              <a:rPr lang="ru-RU" sz="1400" b="1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ВМП, в % к АППГ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2889365727760112E-2"/>
          <c:y val="0.26806925468362525"/>
          <c:w val="0.96455424424865976"/>
          <c:h val="0.6502475929197025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СГО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прогноз 2023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97.2</c:v>
                </c:pt>
                <c:pt idx="1">
                  <c:v>116.7</c:v>
                </c:pt>
                <c:pt idx="2">
                  <c:v>83</c:v>
                </c:pt>
                <c:pt idx="3">
                  <c:v>91.9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65295944"/>
        <c:axId val="265295160"/>
      </c:lineChart>
      <c:catAx>
        <c:axId val="2652959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265295160"/>
        <c:crosses val="autoZero"/>
        <c:auto val="1"/>
        <c:lblAlgn val="ctr"/>
        <c:lblOffset val="100"/>
        <c:noMultiLvlLbl val="0"/>
      </c:catAx>
      <c:valAx>
        <c:axId val="2652951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265295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B/>
            </a:sp3d>
          </c:spPr>
          <c:explosion val="2"/>
          <c:dLbls>
            <c:dLbl>
              <c:idx val="0"/>
              <c:layout>
                <c:manualLayout>
                  <c:x val="-9.6552650254102645E-2"/>
                  <c:y val="6.9477629857590137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2422064575416525"/>
                  <c:y val="2.3729298438501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3380989152402753"/>
                  <c:y val="-0.177182598627329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8938663819322527E-2"/>
                  <c:y val="5.82359212736201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НДФЛ</c:v>
                </c:pt>
                <c:pt idx="1">
                  <c:v>Налог на совокупный доход</c:v>
                </c:pt>
                <c:pt idx="2">
                  <c:v>Налоги на имущество физ.лиц</c:v>
                </c:pt>
                <c:pt idx="3">
                  <c:v>Земельный налог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</c:v>
                </c:pt>
                <c:pt idx="1">
                  <c:v>3.3</c:v>
                </c:pt>
                <c:pt idx="2">
                  <c:v>11.9</c:v>
                </c:pt>
                <c:pt idx="3">
                  <c:v>9.7000000000000011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400" b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 b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400" b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760774015475345"/>
          <c:y val="0.21811528290852225"/>
          <c:w val="0.30681743856734661"/>
          <c:h val="0.78188471709147866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 b="1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2772430424009119E-3"/>
          <c:y val="6.4442606349076254E-2"/>
          <c:w val="0.99872278638344014"/>
          <c:h val="0.9355573856839288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rgbClr val="002060"/>
                        </a:solidFill>
                      </a:rPr>
                      <a:t>1</a:t>
                    </a:r>
                    <a:r>
                      <a:rPr lang="en-US" smtClean="0"/>
                      <a:t>09,4%</a:t>
                    </a:r>
                    <a:endParaRPr lang="en-US"/>
                  </a:p>
                </c:rich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rgbClr val="002060"/>
                        </a:solidFill>
                      </a:rPr>
                      <a:t>1</a:t>
                    </a:r>
                    <a:r>
                      <a:rPr lang="en-US" smtClean="0"/>
                      <a:t>01,9%</a:t>
                    </a:r>
                    <a:endParaRPr lang="en-US"/>
                  </a:p>
                </c:rich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2060"/>
                        </a:solidFill>
                      </a:rPr>
                      <a:t>111,7%</a:t>
                    </a:r>
                    <a:endParaRPr lang="en-US" dirty="0"/>
                  </a:p>
                </c:rich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rgbClr val="002060"/>
                        </a:solidFill>
                      </a:rPr>
                      <a:t>1</a:t>
                    </a:r>
                    <a:r>
                      <a:rPr lang="en-US" smtClean="0"/>
                      <a:t>04,9%</a:t>
                    </a:r>
                    <a:endParaRPr lang="en-US"/>
                  </a:p>
                </c:rich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3047842836072412E-2"/>
                  <c:y val="-3.230364914547859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121,9%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109.44795153158498</c:v>
                </c:pt>
                <c:pt idx="1">
                  <c:v>101.9</c:v>
                </c:pt>
                <c:pt idx="2">
                  <c:v>113.6</c:v>
                </c:pt>
                <c:pt idx="3">
                  <c:v>104.9</c:v>
                </c:pt>
                <c:pt idx="4">
                  <c:v>121.9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3.501045269483653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2060"/>
                        </a:solidFill>
                      </a:rPr>
                      <a:t>130,4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2060"/>
                        </a:solidFill>
                      </a:rPr>
                      <a:t>103,3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2060"/>
                        </a:solidFill>
                      </a:rPr>
                      <a:t>1</a:t>
                    </a:r>
                    <a:r>
                      <a:rPr lang="en-US" dirty="0" smtClean="0"/>
                      <a:t>13,6%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2060"/>
                        </a:solidFill>
                      </a:rPr>
                      <a:t>106,1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9881341133021242E-2"/>
                  <c:y val="3.453128743496960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114,4%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130.4</c:v>
                </c:pt>
                <c:pt idx="1">
                  <c:v>103.3</c:v>
                </c:pt>
                <c:pt idx="2">
                  <c:v>111.7</c:v>
                </c:pt>
                <c:pt idx="3">
                  <c:v>106.1</c:v>
                </c:pt>
                <c:pt idx="4">
                  <c:v>114.4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9415720"/>
        <c:axId val="299411016"/>
      </c:lineChart>
      <c:catAx>
        <c:axId val="29941572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99411016"/>
        <c:crosses val="autoZero"/>
        <c:auto val="1"/>
        <c:lblAlgn val="ctr"/>
        <c:lblOffset val="100"/>
        <c:noMultiLvlLbl val="0"/>
      </c:catAx>
      <c:valAx>
        <c:axId val="29941101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994157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3602303591550118E-3"/>
          <c:y val="7.7745673771131563E-2"/>
          <c:w val="0.97766097182687961"/>
          <c:h val="0.8445087779636548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rgbClr val="002060"/>
                        </a:solidFill>
                      </a:rPr>
                      <a:t>1</a:t>
                    </a:r>
                    <a:r>
                      <a:rPr lang="en-US" smtClean="0"/>
                      <a:t>01%</a:t>
                    </a:r>
                    <a:endParaRPr lang="en-US"/>
                  </a:p>
                </c:rich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rgbClr val="002060"/>
                        </a:solidFill>
                      </a:rPr>
                      <a:t>1</a:t>
                    </a:r>
                    <a:r>
                      <a:rPr lang="en-US" smtClean="0"/>
                      <a:t>10,5%</a:t>
                    </a:r>
                    <a:endParaRPr lang="en-US" dirty="0"/>
                  </a:p>
                </c:rich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rgbClr val="002060"/>
                        </a:solidFill>
                      </a:rPr>
                      <a:t>1</a:t>
                    </a:r>
                    <a:r>
                      <a:rPr lang="en-US" smtClean="0"/>
                      <a:t>12,5%</a:t>
                    </a:r>
                    <a:endParaRPr lang="en-US" dirty="0"/>
                  </a:p>
                </c:rich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872140982377203E-3"/>
                  <c:y val="1.75785406469461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2060"/>
                        </a:solidFill>
                      </a:rPr>
                      <a:t>1</a:t>
                    </a:r>
                    <a:r>
                      <a:rPr lang="en-US" dirty="0" smtClean="0"/>
                      <a:t>12,2%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112,8%</a:t>
                    </a:r>
                    <a:endParaRPr lang="en-US" dirty="0"/>
                  </a:p>
                </c:rich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101</c:v>
                </c:pt>
                <c:pt idx="1">
                  <c:v>110.5</c:v>
                </c:pt>
                <c:pt idx="2">
                  <c:v>112.5</c:v>
                </c:pt>
                <c:pt idx="3">
                  <c:v>112.2</c:v>
                </c:pt>
                <c:pt idx="4">
                  <c:v>113.5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2060"/>
                        </a:solidFill>
                      </a:rPr>
                      <a:t>109,6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2060"/>
                        </a:solidFill>
                      </a:rPr>
                      <a:t>113,7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2060"/>
                        </a:solidFill>
                      </a:rPr>
                      <a:t>120,7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3889045119360248E-2"/>
                  <c:y val="-4.573113960417109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2060"/>
                        </a:solidFill>
                      </a:rPr>
                      <a:t>102,4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112,8%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109.6</c:v>
                </c:pt>
                <c:pt idx="1">
                  <c:v>113.7</c:v>
                </c:pt>
                <c:pt idx="2">
                  <c:v>120.7</c:v>
                </c:pt>
                <c:pt idx="3">
                  <c:v>102.4</c:v>
                </c:pt>
                <c:pt idx="4">
                  <c:v>112.8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9416896"/>
        <c:axId val="299412192"/>
      </c:lineChart>
      <c:catAx>
        <c:axId val="29941689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99412192"/>
        <c:crosses val="autoZero"/>
        <c:auto val="1"/>
        <c:lblAlgn val="ctr"/>
        <c:lblOffset val="100"/>
        <c:noMultiLvlLbl val="0"/>
      </c:catAx>
      <c:valAx>
        <c:axId val="2994121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99416896"/>
        <c:crosses val="autoZero"/>
        <c:crossBetween val="between"/>
      </c:valAx>
      <c:spPr>
        <a:noFill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962523265258679"/>
          <c:y val="8.6259073728250767E-3"/>
          <c:w val="0.84128379159685207"/>
          <c:h val="0.95022275204818896"/>
        </c:manualLayout>
      </c:layout>
      <c:pie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explosion val="7"/>
          <c:dPt>
            <c:idx val="0"/>
            <c:bubble3D val="0"/>
            <c:explosion val="15"/>
            <c:spPr>
              <a:solidFill>
                <a:srgbClr val="00B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1"/>
            <c:bubble3D val="0"/>
            <c:explosion val="9"/>
            <c:spPr>
              <a:solidFill>
                <a:srgbClr val="FFC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2"/>
            <c:bubble3D val="0"/>
            <c:explosion val="18"/>
            <c:spPr>
              <a:solidFill>
                <a:srgbClr val="99FF66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0"/>
              <c:layout>
                <c:manualLayout>
                  <c:x val="-0.11190763384567252"/>
                  <c:y val="4.5854558294068475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</a:t>
                    </a:r>
                    <a:r>
                      <a:rPr lang="en-US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59; </a:t>
                    </a:r>
                  </a:p>
                  <a:p>
                    <a:r>
                      <a:rPr lang="en-US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11%</a:t>
                    </a:r>
                    <a:endParaRPr lang="en-US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en-US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776;</a:t>
                    </a:r>
                    <a:r>
                      <a:rPr lang="en-US" sz="14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53%</a:t>
                    </a:r>
                    <a:endParaRPr lang="en-US" sz="1400" baseline="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en-US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198;</a:t>
                    </a:r>
                  </a:p>
                  <a:p>
                    <a:r>
                      <a:rPr lang="en-US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36%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Лист2!$B$3:$B$5</c:f>
              <c:numCache>
                <c:formatCode>General</c:formatCode>
                <c:ptCount val="3"/>
                <c:pt idx="0">
                  <c:v>358.9</c:v>
                </c:pt>
                <c:pt idx="1">
                  <c:v>1776.3</c:v>
                </c:pt>
                <c:pt idx="2">
                  <c:v>1197.9000000000001</c:v>
                </c:pt>
              </c:numCache>
            </c:numRef>
          </c:val>
        </c:ser>
        <c:ser>
          <c:idx val="1"/>
          <c:order val="1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Лист2!$C$3:$C$5</c:f>
              <c:numCache>
                <c:formatCode>0%</c:formatCode>
                <c:ptCount val="3"/>
                <c:pt idx="0">
                  <c:v>0.11000000000000019</c:v>
                </c:pt>
                <c:pt idx="1">
                  <c:v>0.53</c:v>
                </c:pt>
                <c:pt idx="2">
                  <c:v>0.36000000000000032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  <c:userShapes r:id="rId5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Динамика инвестиционных расходов 2019-2022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3.4784219567356042E-2"/>
          <c:y val="0.2998537149552114"/>
          <c:w val="0.96521578043264356"/>
          <c:h val="0.6506421339908672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Значения Y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strRef>
              <c:f>Лист1!$A$2:$A$5</c:f>
              <c:strCache>
                <c:ptCount val="4"/>
                <c:pt idx="0">
                  <c:v>132</c:v>
                </c:pt>
                <c:pt idx="1">
                  <c:v>93</c:v>
                </c:pt>
                <c:pt idx="2">
                  <c:v>359</c:v>
                </c:pt>
                <c:pt idx="3">
                  <c:v>3,5,9</c:v>
                </c:pt>
              </c:strCache>
            </c:strRef>
          </c:xVal>
          <c:yVal>
            <c:numRef>
              <c:f>Лист1!$B$2:$B$5</c:f>
              <c:numCache>
                <c:formatCode>General</c:formatCode>
                <c:ptCount val="4"/>
                <c:pt idx="0">
                  <c:v>132</c:v>
                </c:pt>
                <c:pt idx="1">
                  <c:v>93</c:v>
                </c:pt>
                <c:pt idx="2">
                  <c:v>359</c:v>
                </c:pt>
                <c:pt idx="3">
                  <c:v>347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9417288"/>
        <c:axId val="299410232"/>
      </c:scatterChart>
      <c:valAx>
        <c:axId val="2994172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99410232"/>
        <c:crosses val="autoZero"/>
        <c:crossBetween val="midCat"/>
      </c:valAx>
      <c:valAx>
        <c:axId val="29941023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299417288"/>
        <c:crosses val="autoZero"/>
        <c:crossBetween val="midCat"/>
      </c:valAx>
      <c:spPr>
        <a:solidFill>
          <a:srgbClr val="CAFED0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800764095211531"/>
          <c:y val="3.52009670300239E-2"/>
          <c:w val="0.84128379159685207"/>
          <c:h val="0.95022275204818896"/>
        </c:manualLayout>
      </c:layout>
      <c:pie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explosion val="7"/>
          <c:dPt>
            <c:idx val="0"/>
            <c:bubble3D val="0"/>
            <c:explosion val="15"/>
            <c:spPr>
              <a:solidFill>
                <a:srgbClr val="00B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1"/>
            <c:bubble3D val="0"/>
            <c:explosion val="9"/>
            <c:spPr>
              <a:solidFill>
                <a:srgbClr val="FFC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2"/>
            <c:bubble3D val="0"/>
            <c:explosion val="18"/>
            <c:spPr>
              <a:solidFill>
                <a:srgbClr val="99FF66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0"/>
              <c:layout>
                <c:manualLayout>
                  <c:x val="-0.11190763384567241"/>
                  <c:y val="4.5854558294068475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347</a:t>
                    </a:r>
                    <a:r>
                      <a:rPr lang="en-US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; </a:t>
                    </a:r>
                  </a:p>
                  <a:p>
                    <a:r>
                      <a:rPr lang="en-US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9,2%</a:t>
                    </a:r>
                    <a:endParaRPr lang="en-US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1882;</a:t>
                    </a:r>
                    <a:r>
                      <a:rPr lang="en-US" sz="14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50,1</a:t>
                    </a:r>
                    <a:r>
                      <a:rPr lang="en-US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sz="1400" baseline="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1527</a:t>
                    </a:r>
                    <a:r>
                      <a:rPr lang="en-US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;</a:t>
                    </a:r>
                  </a:p>
                  <a:p>
                    <a:r>
                      <a:rPr lang="en-US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40,7%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Лист2!$B$3:$B$5</c:f>
              <c:numCache>
                <c:formatCode>General</c:formatCode>
                <c:ptCount val="3"/>
                <c:pt idx="0">
                  <c:v>358.9</c:v>
                </c:pt>
                <c:pt idx="1">
                  <c:v>1776.3</c:v>
                </c:pt>
                <c:pt idx="2">
                  <c:v>1197.9000000000001</c:v>
                </c:pt>
              </c:numCache>
            </c:numRef>
          </c:val>
        </c:ser>
        <c:ser>
          <c:idx val="1"/>
          <c:order val="1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Лист2!$C$3:$C$5</c:f>
              <c:numCache>
                <c:formatCode>0%</c:formatCode>
                <c:ptCount val="3"/>
                <c:pt idx="0">
                  <c:v>0.11</c:v>
                </c:pt>
                <c:pt idx="1">
                  <c:v>0.53</c:v>
                </c:pt>
                <c:pt idx="2">
                  <c:v>0.36000000000000032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870808258053075"/>
          <c:y val="0"/>
          <c:w val="0.71836522887092058"/>
          <c:h val="0.89786268603900043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externalData r:id="rId2">
    <c:autoUpdate val="0"/>
  </c:externalData>
  <c:userShapes r:id="rId3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092281398635832E-3"/>
          <c:y val="6.5568286075511031E-2"/>
          <c:w val="0.96700126798277364"/>
          <c:h val="0.931250000000000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46050"/>
            </a:sp3d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0.109375000000000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9998847288390034E-3"/>
                  <c:y val="0.131250000000000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Социальное обеспечение</c:v>
                </c:pt>
                <c:pt idx="1">
                  <c:v>Закупка товаров, работ и услуг</c:v>
                </c:pt>
                <c:pt idx="2">
                  <c:v>Расходы на выплату персоналу</c:v>
                </c:pt>
                <c:pt idx="3">
                  <c:v>Субсидии БУ и АУ</c:v>
                </c:pt>
                <c:pt idx="4">
                  <c:v>Иные субсидии ЮЛ, ИП, ФЛ</c:v>
                </c:pt>
                <c:pt idx="5">
                  <c:v>Капитальные вложения в объекты муниципальной собственности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0.30500000000000027</c:v>
                </c:pt>
                <c:pt idx="1">
                  <c:v>0.224</c:v>
                </c:pt>
                <c:pt idx="2">
                  <c:v>8.2000000000000003E-2</c:v>
                </c:pt>
                <c:pt idx="3">
                  <c:v>5.7000000000000023E-2</c:v>
                </c:pt>
                <c:pt idx="4">
                  <c:v>-7.0000000000000036E-3</c:v>
                </c:pt>
                <c:pt idx="5">
                  <c:v>-3.4000000000000002E-2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axId val="301131424"/>
        <c:axId val="301132208"/>
      </c:barChart>
      <c:catAx>
        <c:axId val="3011314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01132208"/>
        <c:crosses val="autoZero"/>
        <c:auto val="1"/>
        <c:lblAlgn val="ctr"/>
        <c:lblOffset val="100"/>
        <c:noMultiLvlLbl val="0"/>
      </c:catAx>
      <c:valAx>
        <c:axId val="301132208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one"/>
        <c:crossAx val="301131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131297305954191E-2"/>
          <c:y val="0.19174387915857186"/>
          <c:w val="0.49577707681988015"/>
          <c:h val="0.8056496485196537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 b="1">
                      <a:solidFill>
                        <a:srgbClr val="00206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400" b="1">
                      <a:solidFill>
                        <a:srgbClr val="00206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1400" b="1">
                      <a:solidFill>
                        <a:srgbClr val="00206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0812903427055136E-2"/>
                  <c:y val="4.3459159351243802E-2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rgbClr val="00206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9156270679640318E-2"/>
                  <c:y val="-2.1562657226674775E-2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rgbClr val="00206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7.7046165683699076E-3"/>
                  <c:y val="-4.169660721745376E-2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rgbClr val="00206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3.6532824136069196E-2"/>
                  <c:y val="-6.6289682554457052E-2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rgbClr val="00206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5.4575496886959854E-2"/>
                  <c:y val="-1.5853040731311451E-2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rgbClr val="00206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Лист1!$G$2:$G$9</c:f>
              <c:strCache>
                <c:ptCount val="8"/>
                <c:pt idx="0">
                  <c:v>Субсидии БУ и АУ</c:v>
                </c:pt>
                <c:pt idx="1">
                  <c:v>Закупка товаров, работ и услуг</c:v>
                </c:pt>
                <c:pt idx="2">
                  <c:v>Капитальные вложения в
объекты муниципальной собственности</c:v>
                </c:pt>
                <c:pt idx="3">
                  <c:v>Расходы на выплату персоналу</c:v>
                </c:pt>
                <c:pt idx="4">
                  <c:v>Социальное обеспечение</c:v>
                </c:pt>
                <c:pt idx="5">
                  <c:v>Иные субсидии ЮЛ, ИП, ФЛ</c:v>
                </c:pt>
                <c:pt idx="6">
                  <c:v>Социальное обеспечение</c:v>
                </c:pt>
                <c:pt idx="7">
                  <c:v>Прочие</c:v>
                </c:pt>
              </c:strCache>
            </c:strRef>
          </c:cat>
          <c:val>
            <c:numRef>
              <c:f>Лист1!$H$2:$H$9</c:f>
              <c:numCache>
                <c:formatCode>General</c:formatCode>
                <c:ptCount val="8"/>
                <c:pt idx="0">
                  <c:v>2341</c:v>
                </c:pt>
                <c:pt idx="1">
                  <c:v>591</c:v>
                </c:pt>
                <c:pt idx="2">
                  <c:v>347</c:v>
                </c:pt>
                <c:pt idx="3">
                  <c:v>348</c:v>
                </c:pt>
                <c:pt idx="4">
                  <c:v>69</c:v>
                </c:pt>
                <c:pt idx="5">
                  <c:v>56</c:v>
                </c:pt>
                <c:pt idx="6">
                  <c:v>69</c:v>
                </c:pt>
                <c:pt idx="7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5254025565429965"/>
          <c:y val="0.2238125980902087"/>
          <c:w val="0.4439217672681734"/>
          <c:h val="0.77618740190979163"/>
        </c:manualLayout>
      </c:layout>
      <c:overlay val="0"/>
      <c:txPr>
        <a:bodyPr/>
        <a:lstStyle/>
        <a:p>
          <a:pPr>
            <a:defRPr sz="1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explosion val="25"/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0"/>
              <c:layout>
                <c:manualLayout>
                  <c:x val="-0.13971900256618933"/>
                  <c:y val="6.515628221384219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0574824390767677"/>
                  <c:y val="4.3634150629223026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25041790139142006"/>
                  <c:y val="-0.16595928842050944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Акцизы</c:v>
                </c:pt>
                <c:pt idx="1">
                  <c:v>Прочие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</c:v>
                </c:pt>
                <c:pt idx="1">
                  <c:v>0.4</c:v>
                </c:pt>
                <c:pt idx="2">
                  <c:v>176.6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"/>
          <c:y val="0.65809351624097334"/>
          <c:w val="0.94185032002338365"/>
          <c:h val="0.23843227613110823"/>
        </c:manualLayout>
      </c:layout>
      <c:overlay val="0"/>
      <c:txPr>
        <a:bodyPr/>
        <a:lstStyle/>
        <a:p>
          <a:pPr>
            <a:defRPr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фонда заработной платы, в % к АППГ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прогноз 2023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108</c:v>
                </c:pt>
                <c:pt idx="1">
                  <c:v>103.1</c:v>
                </c:pt>
                <c:pt idx="2">
                  <c:v>106.4</c:v>
                </c:pt>
                <c:pt idx="3">
                  <c:v>110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65296336"/>
        <c:axId val="265297512"/>
      </c:lineChart>
      <c:catAx>
        <c:axId val="2652963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265297512"/>
        <c:crosses val="autoZero"/>
        <c:auto val="1"/>
        <c:lblAlgn val="ctr"/>
        <c:lblOffset val="100"/>
        <c:noMultiLvlLbl val="0"/>
      </c:catAx>
      <c:valAx>
        <c:axId val="2652975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265296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680238493191604"/>
          <c:y val="0.11167366142682279"/>
          <c:w val="0.5294120596891575"/>
          <c:h val="0.7148968414894015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explosion val="25"/>
          <c:dPt>
            <c:idx val="0"/>
            <c:bubble3D val="0"/>
            <c:explosion val="11"/>
          </c:dPt>
          <c:dPt>
            <c:idx val="1"/>
            <c:bubble3D val="0"/>
            <c:explosion val="13"/>
            <c:spPr>
              <a:solidFill>
                <a:schemeClr val="accent6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2"/>
            <c:bubble3D val="0"/>
            <c:explosion val="8"/>
          </c:dPt>
          <c:dPt>
            <c:idx val="3"/>
            <c:bubble3D val="0"/>
            <c:explosion val="8"/>
          </c:dPt>
          <c:dLbls>
            <c:dLbl>
              <c:idx val="3"/>
              <c:layout>
                <c:manualLayout>
                  <c:x val="9.4828740157481328E-2"/>
                  <c:y val="0.11695866141732281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Строительство</c:v>
                </c:pt>
                <c:pt idx="1">
                  <c:v>Ремонт </c:v>
                </c:pt>
                <c:pt idx="2">
                  <c:v>Содержание</c:v>
                </c:pt>
                <c:pt idx="3">
                  <c:v>Прочие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100.7</c:v>
                </c:pt>
                <c:pt idx="1">
                  <c:v>174.3</c:v>
                </c:pt>
                <c:pt idx="2">
                  <c:v>148</c:v>
                </c:pt>
                <c:pt idx="3">
                  <c:v>55.8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2115121824995465"/>
          <c:y val="0.35642149680569191"/>
          <c:w val="0.26223792053679018"/>
          <c:h val="0.26995673579264123"/>
        </c:manualLayout>
      </c:layout>
      <c:overlay val="0"/>
      <c:txPr>
        <a:bodyPr/>
        <a:lstStyle/>
        <a:p>
          <a:pPr>
            <a:defRPr sz="1600" b="1" i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изменения</a:t>
            </a:r>
            <a:r>
              <a:rPr lang="ru-RU" sz="1400" b="1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среднесписочной численности работников крупных и средних организаций, в % к АППГ</a:t>
            </a:r>
          </a:p>
          <a:p>
            <a:pPr>
              <a:defRPr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5256410256410256E-2"/>
          <c:y val="0.46724981604337923"/>
          <c:w val="0.9647435897435902"/>
          <c:h val="0.4052502341534511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прогноз 2023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102.8</c:v>
                </c:pt>
                <c:pt idx="1">
                  <c:v>94.4</c:v>
                </c:pt>
                <c:pt idx="2">
                  <c:v>96.3</c:v>
                </c:pt>
                <c:pt idx="3">
                  <c:v>101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65302216"/>
        <c:axId val="265298688"/>
      </c:lineChart>
      <c:catAx>
        <c:axId val="2653022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265298688"/>
        <c:crosses val="autoZero"/>
        <c:auto val="1"/>
        <c:lblAlgn val="ctr"/>
        <c:lblOffset val="100"/>
        <c:noMultiLvlLbl val="0"/>
      </c:catAx>
      <c:valAx>
        <c:axId val="26529868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265302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2022 год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74799219433508568"/>
          <c:y val="0.1745495495495495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098375984251974"/>
          <c:y val="0.10539591535433071"/>
          <c:w val="0.67965685004836274"/>
          <c:h val="0.8768821358267716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explosion val="4"/>
          <c:dPt>
            <c:idx val="0"/>
            <c:bubble3D val="0"/>
            <c:spPr>
              <a:solidFill>
                <a:srgbClr val="B0F6F4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rgbClr val="D6B32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rgbClr val="B2B2B2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bubble3D val="0"/>
            <c:spPr>
              <a:solidFill>
                <a:srgbClr val="15BFBB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bubble3D val="0"/>
            <c:spPr>
              <a:solidFill>
                <a:srgbClr val="8CFC99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  <a:r>
                      <a:rPr lang="en-US" sz="14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092</a:t>
                    </a:r>
                    <a:r>
                      <a:rPr lang="en-US" dirty="0" smtClean="0"/>
                      <a:t>,64; 29%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2060"/>
                        </a:solidFill>
                      </a:rPr>
                      <a:t>2</a:t>
                    </a:r>
                    <a:r>
                      <a:rPr lang="en-US" dirty="0" smtClean="0"/>
                      <a:t>86,62;</a:t>
                    </a:r>
                  </a:p>
                  <a:p>
                    <a:r>
                      <a:rPr lang="en-US" dirty="0" smtClean="0"/>
                      <a:t>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3477388106092228"/>
                  <c:y val="-9.3750000000002772E-4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  <a:r>
                      <a:rPr lang="en-US" dirty="0" smtClean="0"/>
                      <a:t>11,48;</a:t>
                    </a:r>
                  </a:p>
                  <a:p>
                    <a:r>
                      <a:rPr lang="en-US" dirty="0" smtClean="0"/>
                      <a:t>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0393441773727011E-3"/>
                  <c:y val="-1.5625000000000274E-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2060"/>
                        </a:solidFill>
                      </a:rPr>
                      <a:t>3</a:t>
                    </a:r>
                    <a:r>
                      <a:rPr lang="en-US" dirty="0" smtClean="0"/>
                      <a:t>4,27;</a:t>
                    </a:r>
                  </a:p>
                  <a:p>
                    <a:r>
                      <a:rPr lang="en-US" dirty="0" smtClean="0"/>
                      <a:t>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4269912112279068E-2"/>
                  <c:y val="-0.14106145251396748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468</a:t>
                    </a:r>
                    <a:r>
                      <a:rPr lang="en-US" dirty="0" smtClean="0"/>
                      <a:t>,15;</a:t>
                    </a:r>
                  </a:p>
                  <a:p>
                    <a:r>
                      <a:rPr lang="en-US" dirty="0" smtClean="0"/>
                      <a:t>12%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8521654351395744"/>
                  <c:y val="-1.0888631064971626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  <a:r>
                      <a:rPr lang="en-US" sz="14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825</a:t>
                    </a:r>
                    <a:r>
                      <a:rPr lang="en-US" dirty="0" smtClean="0">
                        <a:solidFill>
                          <a:srgbClr val="002060"/>
                        </a:solidFill>
                      </a:rPr>
                      <a:t>,</a:t>
                    </a:r>
                    <a:r>
                      <a:rPr lang="en-US" dirty="0" smtClean="0"/>
                      <a:t>31;</a:t>
                    </a:r>
                  </a:p>
                  <a:p>
                    <a:r>
                      <a:rPr lang="en-US" dirty="0" smtClean="0"/>
                      <a:t>48%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Налоги на совокупный доход</c:v>
                </c:pt>
                <c:pt idx="2">
                  <c:v>Земельный налог</c:v>
                </c:pt>
                <c:pt idx="3">
                  <c:v>Прочие налоговые доходы</c:v>
                </c:pt>
                <c:pt idx="4">
                  <c:v>Неналоговые доходы</c:v>
                </c:pt>
                <c:pt idx="5">
                  <c:v>Безвозмездные поступления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1092.6399999999999</c:v>
                </c:pt>
                <c:pt idx="1">
                  <c:v>286.62</c:v>
                </c:pt>
                <c:pt idx="2">
                  <c:v>111.48</c:v>
                </c:pt>
                <c:pt idx="3">
                  <c:v>34.270000000000003</c:v>
                </c:pt>
                <c:pt idx="4">
                  <c:v>468.15000000000032</c:v>
                </c:pt>
                <c:pt idx="5">
                  <c:v>1825.31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2021 год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2.0204648829891011E-3"/>
          <c:y val="0.1134620690169410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5620757238460383E-2"/>
          <c:y val="2.253596807146286E-2"/>
          <c:w val="0.88433858439488255"/>
          <c:h val="0.959708350110355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explosion val="19"/>
          <c:dPt>
            <c:idx val="0"/>
            <c:bubble3D val="0"/>
            <c:explosion val="0"/>
            <c:spPr>
              <a:solidFill>
                <a:srgbClr val="B0F6F4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explosion val="5"/>
            <c:spPr>
              <a:solidFill>
                <a:srgbClr val="D6B32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explosion val="6"/>
            <c:spPr>
              <a:solidFill>
                <a:srgbClr val="B2B2B2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bubble3D val="0"/>
            <c:explosion val="5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bubble3D val="0"/>
            <c:explosion val="2"/>
            <c:spPr>
              <a:solidFill>
                <a:srgbClr val="15BFBB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bubble3D val="0"/>
            <c:explosion val="6"/>
            <c:spPr>
              <a:solidFill>
                <a:srgbClr val="8CFC99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9</a:t>
                    </a:r>
                    <a:r>
                      <a:rPr lang="en-US" dirty="0" smtClean="0"/>
                      <a:t>81,86;</a:t>
                    </a:r>
                  </a:p>
                  <a:p>
                    <a:r>
                      <a:rPr lang="en-US" dirty="0" smtClean="0"/>
                      <a:t>31%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360855523974849"/>
                  <c:y val="-9.5187403167219728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en-US" dirty="0" smtClean="0"/>
                      <a:t>25,96;</a:t>
                    </a:r>
                  </a:p>
                  <a:p>
                    <a:r>
                      <a:rPr lang="en-US" dirty="0" smtClean="0"/>
                      <a:t>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282035674816964"/>
                  <c:y val="-2.2031250000000568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  <a:r>
                      <a:rPr lang="en-US" dirty="0" smtClean="0"/>
                      <a:t>14,52;</a:t>
                    </a:r>
                  </a:p>
                  <a:p>
                    <a:r>
                      <a:rPr lang="en-US" dirty="0" smtClean="0"/>
                      <a:t>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4585060091172817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en-US" dirty="0" smtClean="0"/>
                      <a:t>7,56;</a:t>
                    </a:r>
                  </a:p>
                  <a:p>
                    <a:r>
                      <a:rPr lang="en-US" dirty="0" smtClean="0"/>
                      <a:t>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en-US" dirty="0" smtClean="0"/>
                      <a:t>79,71;</a:t>
                    </a:r>
                  </a:p>
                  <a:p>
                    <a:r>
                      <a:rPr lang="en-US" dirty="0" smtClean="0"/>
                      <a:t>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  <a:r>
                      <a:rPr lang="en-US" dirty="0" smtClean="0"/>
                      <a:t>503,83;</a:t>
                    </a:r>
                  </a:p>
                  <a:p>
                    <a:r>
                      <a:rPr lang="en-US" dirty="0" smtClean="0"/>
                      <a:t>48%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Налоги на совокупный доход</c:v>
                </c:pt>
                <c:pt idx="2">
                  <c:v>Земельный налог</c:v>
                </c:pt>
                <c:pt idx="3">
                  <c:v>Прочие налоговые доходы</c:v>
                </c:pt>
                <c:pt idx="4">
                  <c:v>Неналоговые доходы</c:v>
                </c:pt>
                <c:pt idx="5">
                  <c:v>Безвозмездные поступления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981.85999999999797</c:v>
                </c:pt>
                <c:pt idx="1">
                  <c:v>225.96</c:v>
                </c:pt>
                <c:pt idx="2">
                  <c:v>114.52</c:v>
                </c:pt>
                <c:pt idx="3">
                  <c:v>27.56</c:v>
                </c:pt>
                <c:pt idx="4">
                  <c:v>279.70999999999964</c:v>
                </c:pt>
                <c:pt idx="5">
                  <c:v>1503.83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916664016553681"/>
          <c:y val="4.5895804120375402E-2"/>
          <c:w val="0.62083333333334012"/>
          <c:h val="0.93125000000000002"/>
        </c:manualLayout>
      </c:layout>
      <c:doughnut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1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2"/>
            <c:bubble3D val="0"/>
            <c:spPr>
              <a:solidFill>
                <a:srgbClr val="B2B2B2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4"/>
            <c:bubble3D val="0"/>
            <c:spPr>
              <a:solidFill>
                <a:schemeClr val="accent1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5"/>
            <c:bubble3D val="0"/>
            <c:spPr>
              <a:solidFill>
                <a:schemeClr val="bg2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0"/>
              <c:layout>
                <c:manualLayout>
                  <c:x val="-2.1659133795807351E-2"/>
                  <c:y val="-5.7779268054757464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110</a:t>
                    </a:r>
                    <a:r>
                      <a:rPr lang="en-US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,8</a:t>
                    </a:r>
                  </a:p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11,3%</a:t>
                    </a:r>
                    <a:endParaRPr lang="en-US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0193861066235864E-2"/>
                  <c:y val="-4.417694780771943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6</a:t>
                    </a:r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0,7</a:t>
                    </a:r>
                  </a:p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26,8%</a:t>
                    </a:r>
                    <a:endParaRPr lang="en-US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189730593363021E-2"/>
                  <c:y val="2.6967198944421711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213,3</a:t>
                    </a:r>
                  </a:p>
                  <a:p>
                    <a:r>
                      <a:rPr lang="en-US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6,6%</a:t>
                    </a:r>
                    <a:endParaRPr lang="en-US" dirty="0">
                      <a:solidFill>
                        <a:srgbClr val="00206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0237617327518745E-2"/>
                  <c:y val="-6.134660005750784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16</a:t>
                    </a:r>
                    <a:r>
                      <a:rPr lang="en-US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,5</a:t>
                    </a:r>
                  </a:p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27,0%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6776406823902561E-3"/>
                  <c:y val="-0.1100597695877723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10,8</a:t>
                    </a:r>
                  </a:p>
                  <a:p>
                    <a:r>
                      <a:rPr lang="en-US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6,1%</a:t>
                    </a:r>
                    <a:endParaRPr lang="en-US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8454047506292804E-2"/>
                  <c:y val="-0.1044156788396817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2060"/>
                        </a:solidFill>
                      </a:rPr>
                      <a:t>6</a:t>
                    </a:r>
                    <a:r>
                      <a:rPr lang="en-US" dirty="0" smtClean="0"/>
                      <a:t>,1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'Лист1'!$A$2:$A$7</c:f>
              <c:strCache>
                <c:ptCount val="4"/>
                <c:pt idx="0">
                  <c:v>НДФЛ</c:v>
                </c:pt>
                <c:pt idx="1">
                  <c:v>Налоги на совокупный доход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'Лист1'!$B$2:$B$7</c:f>
              <c:numCache>
                <c:formatCode>General</c:formatCode>
                <c:ptCount val="6"/>
                <c:pt idx="0">
                  <c:v>110.8</c:v>
                </c:pt>
                <c:pt idx="1">
                  <c:v>60.7</c:v>
                </c:pt>
                <c:pt idx="2">
                  <c:v>213.3</c:v>
                </c:pt>
                <c:pt idx="3">
                  <c:v>16.5</c:v>
                </c:pt>
                <c:pt idx="4">
                  <c:v>10.8</c:v>
                </c:pt>
                <c:pt idx="5">
                  <c:v>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838997424850202"/>
          <c:y val="9.5272042936276766E-2"/>
          <c:w val="0.66443509854980098"/>
          <c:h val="0.7055339566929134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dLbl>
              <c:idx val="0"/>
              <c:layout>
                <c:manualLayout>
                  <c:x val="7.1114391951006802E-3"/>
                  <c:y val="-8.673470939756327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3086286089238845E-2"/>
                  <c:y val="6.33189425061485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356299212598424E-2"/>
                  <c:y val="6.7641704145683754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dirty="0" smtClean="0"/>
                      <a:t>1033,6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за 2021 г.</c:v>
                </c:pt>
                <c:pt idx="1">
                  <c:v>Первоначальный план на 2022 г.</c:v>
                </c:pt>
                <c:pt idx="2">
                  <c:v>Факт за 2022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938.9</c:v>
                </c:pt>
                <c:pt idx="1">
                  <c:v>1022.6</c:v>
                </c:pt>
                <c:pt idx="2" formatCode="0.0">
                  <c:v>1033.7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НДФЛ по прогрессивной шкале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Лист1!$A$2:$A$4</c:f>
              <c:strCache>
                <c:ptCount val="3"/>
                <c:pt idx="0">
                  <c:v>Факт за 2021 г.</c:v>
                </c:pt>
                <c:pt idx="1">
                  <c:v>Первоначальный план на 2022 г.</c:v>
                </c:pt>
                <c:pt idx="2">
                  <c:v>Факт за 2022 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43</c:v>
                </c:pt>
                <c:pt idx="1">
                  <c:v>40.4</c:v>
                </c:pt>
                <c:pt idx="2">
                  <c:v>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5299864"/>
        <c:axId val="265301432"/>
        <c:axId val="0"/>
      </c:bar3DChart>
      <c:catAx>
        <c:axId val="2652998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aseline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65301432"/>
        <c:crosses val="autoZero"/>
        <c:auto val="1"/>
        <c:lblAlgn val="ctr"/>
        <c:lblOffset val="100"/>
        <c:noMultiLvlLbl val="0"/>
      </c:catAx>
      <c:valAx>
        <c:axId val="2653014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652998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593339895013124"/>
          <c:y val="0.2052217637369407"/>
          <c:w val="0.18267771216097989"/>
          <c:h val="0.50263354418924056"/>
        </c:manualLayout>
      </c:layout>
      <c:overlay val="0"/>
      <c:txPr>
        <a:bodyPr/>
        <a:lstStyle/>
        <a:p>
          <a:pPr>
            <a:defRPr sz="1600">
              <a:solidFill>
                <a:srgbClr val="00206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844020009095084E-3"/>
          <c:y val="0"/>
          <c:w val="0.96873578899499768"/>
          <c:h val="0.717833661417322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1</a:t>
                    </a:r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21,1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400" dirty="0" smtClean="0"/>
                      <a:t>1</a:t>
                    </a:r>
                    <a:r>
                      <a:rPr lang="en-US" dirty="0" smtClean="0"/>
                      <a:t>11,3%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400" dirty="0" smtClean="0"/>
                      <a:t>9</a:t>
                    </a:r>
                    <a:r>
                      <a:rPr lang="en-US" dirty="0" smtClean="0"/>
                      <a:t>7,3%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3984933370907163E-3"/>
                  <c:y val="7.5351545009123222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1</a:t>
                    </a:r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27,3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3308222284845428E-3"/>
                  <c:y val="7.7915390675552518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1</a:t>
                    </a:r>
                    <a:r>
                      <a:rPr lang="en-US" dirty="0" smtClean="0"/>
                      <a:t>26,8%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Акцизы</c:v>
                </c:pt>
                <c:pt idx="1">
                  <c:v>НДФЛ</c:v>
                </c:pt>
                <c:pt idx="2">
                  <c:v>Земельный налог</c:v>
                </c:pt>
                <c:pt idx="3">
                  <c:v>Налог на имущество ФЛ</c:v>
                </c:pt>
                <c:pt idx="4">
                  <c:v>Налоги на совокупный доход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121.1</c:v>
                </c:pt>
                <c:pt idx="1">
                  <c:v>111.3</c:v>
                </c:pt>
                <c:pt idx="2">
                  <c:v>97.3</c:v>
                </c:pt>
                <c:pt idx="3">
                  <c:v>127.3</c:v>
                </c:pt>
                <c:pt idx="4">
                  <c:v>126.8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99411800"/>
        <c:axId val="299413760"/>
      </c:barChart>
      <c:catAx>
        <c:axId val="2994118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99413760"/>
        <c:crosses val="autoZero"/>
        <c:auto val="1"/>
        <c:lblAlgn val="ctr"/>
        <c:lblOffset val="100"/>
        <c:noMultiLvlLbl val="0"/>
      </c:catAx>
      <c:valAx>
        <c:axId val="2994137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994118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6092857052346141"/>
          <c:w val="1"/>
          <c:h val="0.59350170514399958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marker>
            <c:spPr>
              <a:solidFill>
                <a:srgbClr val="FFC000"/>
              </a:solidFill>
            </c:spPr>
          </c:marker>
          <c:dLbls>
            <c:dLbl>
              <c:idx val="0"/>
              <c:layout>
                <c:manualLayout>
                  <c:x val="-4.5177960919761104E-2"/>
                  <c:y val="-0.2266616056255731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2060"/>
                        </a:solidFill>
                      </a:rPr>
                      <a:t>1</a:t>
                    </a:r>
                    <a:r>
                      <a:rPr lang="en-US" dirty="0" smtClean="0"/>
                      <a:t>19,3%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2060"/>
                        </a:solidFill>
                      </a:rPr>
                      <a:t>1</a:t>
                    </a:r>
                    <a:r>
                      <a:rPr lang="en-US" dirty="0" smtClean="0"/>
                      <a:t>18,9%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2060"/>
                        </a:solidFill>
                      </a:rPr>
                      <a:t>1</a:t>
                    </a:r>
                    <a:r>
                      <a:rPr lang="en-US" dirty="0" smtClean="0"/>
                      <a:t>01,6%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2060"/>
                        </a:solidFill>
                      </a:rPr>
                      <a:t>1</a:t>
                    </a:r>
                    <a:r>
                      <a:rPr lang="en-US" dirty="0" smtClean="0"/>
                      <a:t>30,2%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6173514506673105E-2"/>
                  <c:y val="-0.1318450714043619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2060"/>
                        </a:solidFill>
                      </a:rPr>
                      <a:t>1</a:t>
                    </a:r>
                    <a:r>
                      <a:rPr lang="en-US" dirty="0" smtClean="0"/>
                      <a:t>33%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Акцизы</c:v>
                </c:pt>
                <c:pt idx="1">
                  <c:v>НДФЛ</c:v>
                </c:pt>
                <c:pt idx="2">
                  <c:v>Земельный налог</c:v>
                </c:pt>
                <c:pt idx="3">
                  <c:v>Налог на имущество ФЛ</c:v>
                </c:pt>
                <c:pt idx="4">
                  <c:v>налоги на совокупный доход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119.3</c:v>
                </c:pt>
                <c:pt idx="1">
                  <c:v>118.9</c:v>
                </c:pt>
                <c:pt idx="2">
                  <c:v>101.6</c:v>
                </c:pt>
                <c:pt idx="3">
                  <c:v>130.19999999999999</c:v>
                </c:pt>
                <c:pt idx="4">
                  <c:v>133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9416504"/>
        <c:axId val="299412584"/>
      </c:lineChart>
      <c:catAx>
        <c:axId val="29941650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99412584"/>
        <c:crosses val="autoZero"/>
        <c:auto val="1"/>
        <c:lblAlgn val="ctr"/>
        <c:lblOffset val="100"/>
        <c:noMultiLvlLbl val="0"/>
      </c:catAx>
      <c:valAx>
        <c:axId val="2994125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994165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0.56049</cdr:x>
      <cdr:y>0.31804</cdr:y>
    </cdr:from>
    <cdr:to>
      <cdr:x>0.66343</cdr:x>
      <cdr:y>0.68411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4418042" y="543927"/>
          <a:ext cx="811384" cy="626076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4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0.72131</cdr:x>
      <cdr:y>0.05021</cdr:y>
    </cdr:from>
    <cdr:to>
      <cdr:x>0.7442</cdr:x>
      <cdr:y>0.09046</cdr:y>
    </cdr:to>
    <cdr:sp macro="" textlink="">
      <cdr:nvSpPr>
        <cdr:cNvPr id="2" name="Стрелка вниз 1"/>
        <cdr:cNvSpPr/>
      </cdr:nvSpPr>
      <cdr:spPr>
        <a:xfrm xmlns:a="http://schemas.openxmlformats.org/drawingml/2006/main" rot="10800000">
          <a:off x="4588476" y="222421"/>
          <a:ext cx="145615" cy="178328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2060"/>
        </a:solidFill>
        <a:ln xmlns:a="http://schemas.openxmlformats.org/drawingml/2006/main" w="12700" cap="flat" cmpd="sng" algn="ctr">
          <a:solidFill>
            <a:srgbClr val="002060"/>
          </a:solidFill>
          <a:prstDash val="solid"/>
          <a:miter lim="800000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endParaRPr lang="ru-RU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0.56266</cdr:x>
      <cdr:y>0.28526</cdr:y>
    </cdr:from>
    <cdr:to>
      <cdr:x>0.67807</cdr:x>
      <cdr:y>0.68234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4458061" y="509600"/>
          <a:ext cx="914400" cy="709371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4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0.34948</cdr:x>
      <cdr:y>0.46</cdr:y>
    </cdr:from>
    <cdr:to>
      <cdr:x>0.68878</cdr:x>
      <cdr:y>1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2769594" y="778934"/>
          <a:ext cx="2688889" cy="9144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chemeClr val="accent2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0.5463</cdr:x>
      <cdr:y>0.34639</cdr:y>
    </cdr:from>
    <cdr:to>
      <cdr:x>0.69425</cdr:x>
      <cdr:y>0.4419</cdr:y>
    </cdr:to>
    <cdr:sp macro="" textlink="">
      <cdr:nvSpPr>
        <cdr:cNvPr id="2" name="Прямоугольник 1"/>
        <cdr:cNvSpPr/>
      </cdr:nvSpPr>
      <cdr:spPr>
        <a:xfrm xmlns:a="http://schemas.openxmlformats.org/drawingml/2006/main" flipH="1">
          <a:off x="2672801" y="1227789"/>
          <a:ext cx="723847" cy="3385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92%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0.38424</cdr:x>
      <cdr:y>0.28228</cdr:y>
    </cdr:from>
    <cdr:to>
      <cdr:x>0.52398</cdr:x>
      <cdr:y>0.36698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 flipH="1">
          <a:off x="1879917" y="1128244"/>
          <a:ext cx="683679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91%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0.19365</cdr:x>
      <cdr:y>0.34539</cdr:y>
    </cdr:from>
    <cdr:to>
      <cdr:x>0.34159</cdr:x>
      <cdr:y>0.4409</cdr:y>
    </cdr:to>
    <cdr:sp macro="" textlink="">
      <cdr:nvSpPr>
        <cdr:cNvPr id="4" name="Прямоугольник 3"/>
        <cdr:cNvSpPr/>
      </cdr:nvSpPr>
      <cdr:spPr>
        <a:xfrm xmlns:a="http://schemas.openxmlformats.org/drawingml/2006/main" flipH="1">
          <a:off x="947435" y="1244349"/>
          <a:ext cx="723798" cy="3440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10%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0.20562</cdr:x>
      <cdr:y>0.31036</cdr:y>
    </cdr:from>
    <cdr:to>
      <cdr:x>0.37473</cdr:x>
      <cdr:y>0.68116</cdr:y>
    </cdr:to>
    <cdr:sp macro="" textlink="">
      <cdr:nvSpPr>
        <cdr:cNvPr id="2" name="Rectangle 2"/>
        <cdr:cNvSpPr txBox="1">
          <a:spLocks xmlns:a="http://schemas.openxmlformats.org/drawingml/2006/main" noChangeArrowheads="1"/>
        </cdr:cNvSpPr>
      </cdr:nvSpPr>
      <cdr:spPr bwMode="gray">
        <a:xfrm xmlns:a="http://schemas.openxmlformats.org/drawingml/2006/main">
          <a:off x="1699578" y="1769513"/>
          <a:ext cx="1397771" cy="21141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  <a:defRPr/>
          </a:pPr>
          <a:r>
            <a:rPr kumimoji="0" lang="ru-RU" sz="2000" b="1" i="0" u="sng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rPr>
            <a:t>2019</a:t>
          </a:r>
          <a:endParaRPr kumimoji="0" lang="en-US" sz="2000" b="1" i="0" u="sng" strike="noStrike" kern="0" cap="none" spc="0" normalizeH="0" baseline="0" noProof="0" dirty="0" smtClean="0">
            <a:ln>
              <a:noFill/>
            </a:ln>
            <a:solidFill>
              <a:schemeClr val="accent1">
                <a:lumMod val="75000"/>
              </a:schemeClr>
            </a:solidFill>
            <a:effectLst/>
            <a:uLnTx/>
            <a:uFillTx/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0.39575</cdr:y>
    </cdr:from>
    <cdr:to>
      <cdr:x>0.18819</cdr:x>
      <cdr:y>0.60033</cdr:y>
    </cdr:to>
    <cdr:sp macro="" textlink="">
      <cdr:nvSpPr>
        <cdr:cNvPr id="3" name="Rectangle 2"/>
        <cdr:cNvSpPr txBox="1">
          <a:spLocks xmlns:a="http://schemas.openxmlformats.org/drawingml/2006/main" noChangeArrowheads="1"/>
        </cdr:cNvSpPr>
      </cdr:nvSpPr>
      <cdr:spPr bwMode="gray">
        <a:xfrm xmlns:a="http://schemas.openxmlformats.org/drawingml/2006/main">
          <a:off x="-78438" y="2256369"/>
          <a:ext cx="1555477" cy="116642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  <a:defRPr/>
          </a:pPr>
          <a:r>
            <a:rPr kumimoji="0" lang="ru-RU" sz="2000" b="1" i="0" u="sng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rPr>
            <a:t>2018</a:t>
          </a:r>
          <a:endParaRPr kumimoji="0" lang="en-US" sz="2000" b="1" i="0" u="sng" strike="noStrike" kern="0" cap="none" spc="0" normalizeH="0" baseline="0" noProof="0" dirty="0" smtClean="0">
            <a:ln>
              <a:noFill/>
            </a:ln>
            <a:solidFill>
              <a:schemeClr val="accent1">
                <a:lumMod val="75000"/>
              </a:schemeClr>
            </a:solidFill>
            <a:effectLst/>
            <a:uLnTx/>
            <a:uFillTx/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0.61156</cdr:x>
      <cdr:y>0.41117</cdr:y>
    </cdr:from>
    <cdr:to>
      <cdr:x>0.77472</cdr:x>
      <cdr:y>0.57251</cdr:y>
    </cdr:to>
    <cdr:sp macro="" textlink="">
      <cdr:nvSpPr>
        <cdr:cNvPr id="4" name="Rectangle 2"/>
        <cdr:cNvSpPr txBox="1">
          <a:spLocks xmlns:a="http://schemas.openxmlformats.org/drawingml/2006/main" noChangeArrowheads="1"/>
        </cdr:cNvSpPr>
      </cdr:nvSpPr>
      <cdr:spPr bwMode="gray">
        <a:xfrm xmlns:a="http://schemas.openxmlformats.org/drawingml/2006/main">
          <a:off x="5054844" y="2344285"/>
          <a:ext cx="1348592" cy="91988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  <a:defRPr/>
          </a:pPr>
          <a:r>
            <a:rPr kumimoji="0" lang="ru-RU" sz="2000" b="1" i="0" u="sng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rPr>
            <a:t>2021</a:t>
          </a:r>
          <a:endParaRPr kumimoji="0" lang="en-US" sz="2000" b="1" i="0" u="sng" strike="noStrike" kern="0" cap="none" spc="0" normalizeH="0" baseline="0" noProof="0" dirty="0" smtClean="0">
            <a:ln>
              <a:noFill/>
            </a:ln>
            <a:solidFill>
              <a:schemeClr val="accent1">
                <a:lumMod val="75000"/>
              </a:schemeClr>
            </a:solidFill>
            <a:effectLst/>
            <a:uLnTx/>
            <a:uFillTx/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0.41201</cdr:x>
      <cdr:y>0.41618</cdr:y>
    </cdr:from>
    <cdr:to>
      <cdr:x>0.57517</cdr:x>
      <cdr:y>0.57751</cdr:y>
    </cdr:to>
    <cdr:sp macro="" textlink="">
      <cdr:nvSpPr>
        <cdr:cNvPr id="5" name="Rectangle 2"/>
        <cdr:cNvSpPr txBox="1">
          <a:spLocks xmlns:a="http://schemas.openxmlformats.org/drawingml/2006/main" noChangeArrowheads="1"/>
        </cdr:cNvSpPr>
      </cdr:nvSpPr>
      <cdr:spPr bwMode="gray">
        <a:xfrm xmlns:a="http://schemas.openxmlformats.org/drawingml/2006/main">
          <a:off x="3405426" y="2372890"/>
          <a:ext cx="1348593" cy="9198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  <a:defRPr/>
          </a:pPr>
          <a:r>
            <a:rPr kumimoji="0" lang="ru-RU" sz="2000" b="1" i="0" u="sng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rPr>
            <a:t>2020</a:t>
          </a:r>
          <a:endParaRPr kumimoji="0" lang="en-US" sz="2000" b="1" i="0" u="sng" strike="noStrike" kern="0" cap="none" spc="0" normalizeH="0" baseline="0" noProof="0" dirty="0" smtClean="0">
            <a:ln>
              <a:noFill/>
            </a:ln>
            <a:solidFill>
              <a:schemeClr val="accent1">
                <a:lumMod val="75000"/>
              </a:schemeClr>
            </a:solidFill>
            <a:effectLst/>
            <a:uLnTx/>
            <a:uFillTx/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0.39804</cdr:x>
      <cdr:y>0.33411</cdr:y>
    </cdr:from>
    <cdr:to>
      <cdr:x>0.68375</cdr:x>
      <cdr:y>0.58767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1404429" y="1043707"/>
          <a:ext cx="1008112" cy="792088"/>
        </a:xfrm>
        <a:prstGeom xmlns:a="http://schemas.openxmlformats.org/drawingml/2006/main" prst="ellipse">
          <a:avLst/>
        </a:prstGeom>
        <a:gradFill xmlns:a="http://schemas.openxmlformats.org/drawingml/2006/main" flip="none" rotWithShape="1">
          <a:gsLst>
            <a:gs pos="0">
              <a:srgbClr val="00A249">
                <a:tint val="66000"/>
                <a:satMod val="160000"/>
              </a:srgbClr>
            </a:gs>
            <a:gs pos="50000">
              <a:srgbClr val="00A249">
                <a:tint val="44500"/>
                <a:satMod val="160000"/>
              </a:srgbClr>
            </a:gs>
            <a:gs pos="100000">
              <a:srgbClr val="00A249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20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3333</a:t>
          </a:r>
          <a:endParaRPr lang="ru-RU" sz="200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0.3557</cdr:x>
      <cdr:y>0.82867</cdr:y>
    </cdr:from>
    <cdr:to>
      <cdr:x>0.48993</cdr:x>
      <cdr:y>1</cdr:y>
    </cdr:to>
    <cdr:sp macro="" textlink="">
      <cdr:nvSpPr>
        <cdr:cNvPr id="2" name="Rectangle 2"/>
        <cdr:cNvSpPr txBox="1">
          <a:spLocks xmlns:a="http://schemas.openxmlformats.org/drawingml/2006/main" noChangeArrowheads="1"/>
        </cdr:cNvSpPr>
      </cdr:nvSpPr>
      <cdr:spPr bwMode="gray">
        <a:xfrm xmlns:a="http://schemas.openxmlformats.org/drawingml/2006/main">
          <a:off x="2850778" y="1488141"/>
          <a:ext cx="1075766" cy="3076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  <a:defRPr/>
          </a:pPr>
          <a:r>
            <a: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rPr>
            <a:t>2020</a:t>
          </a:r>
          <a:endParaRPr kumimoji="0" lang="en-US" sz="1400" b="1" i="0" u="none" strike="noStrike" kern="0" cap="none" spc="0" normalizeH="0" baseline="0" noProof="0" dirty="0" smtClean="0">
            <a:ln>
              <a:noFill/>
            </a:ln>
            <a:solidFill>
              <a:srgbClr val="002060"/>
            </a:solidFill>
            <a:effectLst/>
            <a:uLnTx/>
            <a:uFillTx/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0.16443</cdr:x>
      <cdr:y>0.81869</cdr:y>
    </cdr:from>
    <cdr:to>
      <cdr:x>0.30201</cdr:x>
      <cdr:y>1</cdr:y>
    </cdr:to>
    <cdr:sp macro="" textlink="">
      <cdr:nvSpPr>
        <cdr:cNvPr id="3" name="Rectangle 2"/>
        <cdr:cNvSpPr txBox="1">
          <a:spLocks xmlns:a="http://schemas.openxmlformats.org/drawingml/2006/main" noChangeArrowheads="1"/>
        </cdr:cNvSpPr>
      </cdr:nvSpPr>
      <cdr:spPr bwMode="gray">
        <a:xfrm xmlns:a="http://schemas.openxmlformats.org/drawingml/2006/main">
          <a:off x="1317811" y="1470212"/>
          <a:ext cx="1102660" cy="32559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  <a:defRPr/>
          </a:pPr>
          <a:r>
            <a: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rPr>
            <a:t>2019</a:t>
          </a:r>
          <a:endParaRPr kumimoji="0" lang="en-US" sz="1400" b="1" i="0" u="none" strike="noStrike" kern="0" cap="none" spc="0" normalizeH="0" baseline="0" noProof="0" dirty="0" smtClean="0">
            <a:ln>
              <a:noFill/>
            </a:ln>
            <a:solidFill>
              <a:srgbClr val="002060"/>
            </a:solidFill>
            <a:effectLst/>
            <a:uLnTx/>
            <a:uFillTx/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0.74832</cdr:x>
      <cdr:y>0.82867</cdr:y>
    </cdr:from>
    <cdr:to>
      <cdr:x>0.88255</cdr:x>
      <cdr:y>1</cdr:y>
    </cdr:to>
    <cdr:sp macro="" textlink="">
      <cdr:nvSpPr>
        <cdr:cNvPr id="4" name="Rectangle 2"/>
        <cdr:cNvSpPr txBox="1">
          <a:spLocks xmlns:a="http://schemas.openxmlformats.org/drawingml/2006/main" noChangeArrowheads="1"/>
        </cdr:cNvSpPr>
      </cdr:nvSpPr>
      <cdr:spPr bwMode="gray">
        <a:xfrm xmlns:a="http://schemas.openxmlformats.org/drawingml/2006/main">
          <a:off x="5997390" y="1488141"/>
          <a:ext cx="1075766" cy="3076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  <a:defRPr/>
          </a:pPr>
          <a:r>
            <a: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rPr>
            <a:t>2022</a:t>
          </a:r>
          <a:endParaRPr kumimoji="0" lang="en-US" sz="1400" b="1" i="0" u="none" strike="noStrike" kern="0" cap="none" spc="0" normalizeH="0" baseline="0" noProof="0" dirty="0" smtClean="0">
            <a:ln>
              <a:noFill/>
            </a:ln>
            <a:solidFill>
              <a:srgbClr val="002060"/>
            </a:solidFill>
            <a:effectLst/>
            <a:uLnTx/>
            <a:uFillTx/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0.54922</cdr:x>
      <cdr:y>0.82867</cdr:y>
    </cdr:from>
    <cdr:to>
      <cdr:x>0.68345</cdr:x>
      <cdr:y>1</cdr:y>
    </cdr:to>
    <cdr:sp macro="" textlink="">
      <cdr:nvSpPr>
        <cdr:cNvPr id="5" name="Rectangle 2"/>
        <cdr:cNvSpPr txBox="1">
          <a:spLocks xmlns:a="http://schemas.openxmlformats.org/drawingml/2006/main" noChangeArrowheads="1"/>
        </cdr:cNvSpPr>
      </cdr:nvSpPr>
      <cdr:spPr bwMode="gray">
        <a:xfrm xmlns:a="http://schemas.openxmlformats.org/drawingml/2006/main">
          <a:off x="4401671" y="1488141"/>
          <a:ext cx="1075766" cy="3076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  <a:defRPr/>
          </a:pPr>
          <a:r>
            <a: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rPr>
            <a:t>2021</a:t>
          </a:r>
          <a:endParaRPr kumimoji="0" lang="en-US" sz="1400" b="1" i="0" u="none" strike="noStrike" kern="0" cap="none" spc="0" normalizeH="0" baseline="0" noProof="0" dirty="0" smtClean="0">
            <a:ln>
              <a:noFill/>
            </a:ln>
            <a:solidFill>
              <a:srgbClr val="002060"/>
            </a:solidFill>
            <a:effectLst/>
            <a:uLnTx/>
            <a:uFillTx/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0.15761</cdr:x>
      <cdr:y>0.14286</cdr:y>
    </cdr:from>
    <cdr:to>
      <cdr:x>0.85537</cdr:x>
      <cdr:y>0.85333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245534" y="135467"/>
          <a:ext cx="1087019" cy="673722"/>
        </a:xfrm>
        <a:prstGeom xmlns:a="http://schemas.openxmlformats.org/drawingml/2006/main" prst="ellipse">
          <a:avLst/>
        </a:prstGeom>
        <a:gradFill xmlns:a="http://schemas.openxmlformats.org/drawingml/2006/main" flip="none" rotWithShape="1">
          <a:gsLst>
            <a:gs pos="0">
              <a:srgbClr val="00A249">
                <a:tint val="66000"/>
                <a:satMod val="160000"/>
              </a:srgbClr>
            </a:gs>
            <a:gs pos="50000">
              <a:srgbClr val="00A249">
                <a:tint val="44500"/>
                <a:satMod val="160000"/>
              </a:srgbClr>
            </a:gs>
            <a:gs pos="100000">
              <a:srgbClr val="00A249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20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3756</a:t>
          </a:r>
          <a:endParaRPr lang="ru-RU" sz="200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0.63655</cdr:x>
      <cdr:y>0.13005</cdr:y>
    </cdr:from>
    <cdr:to>
      <cdr:x>0.90447</cdr:x>
      <cdr:y>0.26635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389684" y="528515"/>
          <a:ext cx="2268416" cy="5539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emf"/><Relationship Id="rId4" Type="http://schemas.openxmlformats.org/officeDocument/2006/relationships/oleObject" Target="../embeddings/_____Microsoft_Excel_97-20031.xls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0.xml"/><Relationship Id="rId5" Type="http://schemas.openxmlformats.org/officeDocument/2006/relationships/chart" Target="../charts/chart19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5441" y="2471695"/>
            <a:ext cx="5849030" cy="2003890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для граждан:</a:t>
            </a:r>
            <a:b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Отчет </a:t>
            </a:r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 исполнении бюджета Сосновоборского городского округа за 2022 </a:t>
            </a:r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год»</a:t>
            </a:r>
            <a:endParaRPr lang="ru-RU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76943" y="6384324"/>
            <a:ext cx="2751438" cy="4736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20000"/>
              </a:spcBef>
              <a:defRPr/>
            </a:pPr>
            <a:r>
              <a:rPr lang="ru-RU" sz="1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Комитет финансов </a:t>
            </a:r>
            <a:r>
              <a:rPr lang="ru-RU" sz="1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СГО</a:t>
            </a:r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51B6C0-EDC6-4AC0-BBC7-2536E3780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6" y="0"/>
            <a:ext cx="6538768" cy="678583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AFAFA"/>
                </a:solidFill>
                <a:latin typeface="Times New Roman" pitchFamily="18" charset="0"/>
                <a:cs typeface="Times New Roman" pitchFamily="18" charset="0"/>
              </a:rPr>
              <a:t>Динамика поступления налогов</a:t>
            </a:r>
            <a:endParaRPr lang="ru-RU" sz="3200" dirty="0">
              <a:solidFill>
                <a:srgbClr val="FAFAFA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5330" y="2092410"/>
            <a:ext cx="1556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114,5 % ЛО</a:t>
            </a:r>
            <a:endParaRPr lang="en-US" b="1" kern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gray">
          <a:xfrm>
            <a:off x="8176179" y="20312"/>
            <a:ext cx="972766" cy="589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№9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0043" y="3882886"/>
            <a:ext cx="152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113% СГО</a:t>
            </a:r>
            <a:endParaRPr lang="en-US" b="1" kern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266586608"/>
              </p:ext>
            </p:extLst>
          </p:nvPr>
        </p:nvGraphicFramePr>
        <p:xfrm>
          <a:off x="1070919" y="2462724"/>
          <a:ext cx="7878008" cy="3559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1668169501"/>
              </p:ext>
            </p:extLst>
          </p:nvPr>
        </p:nvGraphicFramePr>
        <p:xfrm>
          <a:off x="1001053" y="2016027"/>
          <a:ext cx="7949514" cy="832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Rectangle 2"/>
          <p:cNvSpPr txBox="1">
            <a:spLocks noChangeArrowheads="1"/>
          </p:cNvSpPr>
          <p:nvPr/>
        </p:nvSpPr>
        <p:spPr bwMode="gray">
          <a:xfrm>
            <a:off x="0" y="2103203"/>
            <a:ext cx="744071" cy="589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15670" y="511382"/>
            <a:ext cx="42671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kern="0" dirty="0" smtClean="0">
                <a:solidFill>
                  <a:srgbClr val="FAFAFA"/>
                </a:solidFill>
                <a:latin typeface="Times New Roman" pitchFamily="18" charset="0"/>
                <a:cs typeface="Times New Roman" pitchFamily="18" charset="0"/>
              </a:rPr>
              <a:t>Темп роста 2022 г. к 2021 г.</a:t>
            </a:r>
            <a:endParaRPr lang="en-US" sz="2000" b="1" kern="0" dirty="0" smtClean="0">
              <a:solidFill>
                <a:srgbClr val="FAFAF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gray">
          <a:xfrm>
            <a:off x="748552" y="5796662"/>
            <a:ext cx="3303495" cy="589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 rot="10800000">
            <a:off x="134471" y="3981780"/>
            <a:ext cx="145615" cy="178328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Стрелка вниз 13"/>
          <p:cNvSpPr/>
          <p:nvPr/>
        </p:nvSpPr>
        <p:spPr>
          <a:xfrm rot="10800000">
            <a:off x="98854" y="2177694"/>
            <a:ext cx="145615" cy="178328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Picture 2" descr="C:\Users\FINBANK.ADM\Desktop\для презентации\unnamed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1355" y="5387546"/>
            <a:ext cx="7512909" cy="1470454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3" name="Овал 2"/>
          <p:cNvSpPr/>
          <p:nvPr/>
        </p:nvSpPr>
        <p:spPr>
          <a:xfrm>
            <a:off x="2907102" y="1813911"/>
            <a:ext cx="914400" cy="15935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7748162" y="1664980"/>
            <a:ext cx="914400" cy="15935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5984533" y="1664980"/>
            <a:ext cx="914400" cy="15935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4445817" y="1861933"/>
            <a:ext cx="914400" cy="15935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32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51B6C0-EDC6-4AC0-BBC7-2536E3780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045" y="241558"/>
            <a:ext cx="7455727" cy="678583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Поступления от основных плательщиков НДФЛ в 2022 году 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097" name="Picture 1" descr="C:\Users\FINBANK.ADM\Desktop\для презентации\2022\images (1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67147"/>
            <a:ext cx="5280212" cy="1685925"/>
          </a:xfrm>
          <a:prstGeom prst="rect">
            <a:avLst/>
          </a:prstGeom>
          <a:noFill/>
          <a:effectLst>
            <a:softEdge rad="635000"/>
          </a:effectLst>
        </p:spPr>
      </p:pic>
      <p:graphicFrame>
        <p:nvGraphicFramePr>
          <p:cNvPr id="5" name="Group 7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4827961"/>
              </p:ext>
            </p:extLst>
          </p:nvPr>
        </p:nvGraphicFramePr>
        <p:xfrm>
          <a:off x="285022" y="1406787"/>
          <a:ext cx="8444751" cy="4503132"/>
        </p:xfrm>
        <a:graphic>
          <a:graphicData uri="http://schemas.openxmlformats.org/drawingml/2006/table">
            <a:tbl>
              <a:tblPr/>
              <a:tblGrid>
                <a:gridCol w="2846546"/>
                <a:gridCol w="1375830"/>
                <a:gridCol w="1375830"/>
                <a:gridCol w="1483912"/>
                <a:gridCol w="1362633"/>
              </a:tblGrid>
              <a:tr h="13175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Предприятия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Поступления 2021 года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(млн. руб.)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в общем объеме поступлений НДФЛ за 2021 год, %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Поступления 2022 года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(млн. руб.)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в общем объеме поступлений НДФЛ за 2022 год, %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85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274,7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283,6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35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**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627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***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050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****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744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*****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28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поступлений от крупнейших налогоплательщиков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521,6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588,4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5984477" y="6024041"/>
            <a:ext cx="2945339" cy="7351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83F18D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Всего поступления НДФЛ в местный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в 2022 году </a:t>
            </a:r>
          </a:p>
          <a:p>
            <a:pPr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составили 1 092,6 млн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gray">
          <a:xfrm>
            <a:off x="8125718" y="-50429"/>
            <a:ext cx="1070043" cy="75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№10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8301338" y="5184621"/>
            <a:ext cx="224118" cy="24204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Равнобедренный треугольник 8"/>
          <p:cNvSpPr/>
          <p:nvPr/>
        </p:nvSpPr>
        <p:spPr>
          <a:xfrm rot="10800000">
            <a:off x="8301249" y="2881539"/>
            <a:ext cx="224118" cy="24204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8291910" y="3431831"/>
            <a:ext cx="224118" cy="24204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Равнобедренный треугольник 10"/>
          <p:cNvSpPr/>
          <p:nvPr/>
        </p:nvSpPr>
        <p:spPr>
          <a:xfrm rot="10800000">
            <a:off x="8295926" y="4238725"/>
            <a:ext cx="224118" cy="24204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Равнобедренный треугольник 11"/>
          <p:cNvSpPr/>
          <p:nvPr/>
        </p:nvSpPr>
        <p:spPr>
          <a:xfrm rot="10800000">
            <a:off x="8290787" y="4785751"/>
            <a:ext cx="224118" cy="24204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8325394" y="5574710"/>
            <a:ext cx="224118" cy="24204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Овал 2"/>
          <p:cNvSpPr/>
          <p:nvPr/>
        </p:nvSpPr>
        <p:spPr>
          <a:xfrm>
            <a:off x="3343787" y="2792627"/>
            <a:ext cx="3665838" cy="477677"/>
          </a:xfrm>
          <a:prstGeom prst="ellipse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3361039" y="5073879"/>
            <a:ext cx="3665838" cy="477677"/>
          </a:xfrm>
          <a:prstGeom prst="ellipse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434432" y="3353506"/>
            <a:ext cx="3587952" cy="559040"/>
          </a:xfrm>
          <a:prstGeom prst="ellipse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3397735" y="4491193"/>
            <a:ext cx="3661345" cy="629482"/>
          </a:xfrm>
          <a:prstGeom prst="ellipse">
            <a:avLst/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2032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51B6C0-EDC6-4AC0-BBC7-2536E3780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998" y="225083"/>
            <a:ext cx="7513163" cy="678583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Динамика недоимки по налоговым и неналоговым платежам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gray">
          <a:xfrm>
            <a:off x="8125718" y="-50429"/>
            <a:ext cx="1070043" cy="75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№11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3" name="Gruppieren 1"/>
          <p:cNvGrpSpPr/>
          <p:nvPr/>
        </p:nvGrpSpPr>
        <p:grpSpPr>
          <a:xfrm>
            <a:off x="477794" y="5817068"/>
            <a:ext cx="8217268" cy="826107"/>
            <a:chOff x="353509" y="1514171"/>
            <a:chExt cx="7032157" cy="4078007"/>
          </a:xfrm>
          <a:effectLst>
            <a:outerShdw blurRad="228600" dir="18900000" sy="23000" kx="-1200000" algn="bl" rotWithShape="0">
              <a:prstClr val="black">
                <a:alpha val="20000"/>
              </a:prstClr>
            </a:outerShdw>
            <a:reflection blurRad="177800" stA="23000" endPos="38500" dist="101600" dir="5400000" sy="-100000" algn="bl" rotWithShape="0"/>
          </a:effectLst>
        </p:grpSpPr>
        <p:sp>
          <p:nvSpPr>
            <p:cNvPr id="10" name="Eingekerbter Richtungspfeil 14"/>
            <p:cNvSpPr/>
            <p:nvPr/>
          </p:nvSpPr>
          <p:spPr bwMode="gray">
            <a:xfrm>
              <a:off x="1931356" y="1560222"/>
              <a:ext cx="1715998" cy="4031956"/>
            </a:xfrm>
            <a:prstGeom prst="chevron">
              <a:avLst>
                <a:gd name="adj" fmla="val 2523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tx1"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marL="285750" indent="-285750">
                <a:buFont typeface="Wingdings" pitchFamily="2" charset="2"/>
                <a:buChar char="§"/>
              </a:pPr>
              <a:endParaRPr lang="en-US" sz="1600" noProof="1">
                <a:solidFill>
                  <a:srgbClr val="000000"/>
                </a:solidFill>
              </a:endParaRPr>
            </a:p>
          </p:txBody>
        </p:sp>
        <p:sp>
          <p:nvSpPr>
            <p:cNvPr id="11" name="_color1"/>
            <p:cNvSpPr>
              <a:spLocks noChangeArrowheads="1"/>
            </p:cNvSpPr>
            <p:nvPr/>
          </p:nvSpPr>
          <p:spPr bwMode="gray">
            <a:xfrm>
              <a:off x="353509" y="1514171"/>
              <a:ext cx="1665182" cy="4030903"/>
            </a:xfrm>
            <a:prstGeom prst="homePlate">
              <a:avLst>
                <a:gd name="adj" fmla="val 25000"/>
              </a:avLst>
            </a:prstGeom>
            <a:solidFill>
              <a:srgbClr val="FFFFFF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80000" tIns="0" rIns="144000" bIns="0" anchor="ctr"/>
            <a:lstStyle/>
            <a:p>
              <a:pPr marL="180000" indent="-180000">
                <a:lnSpc>
                  <a:spcPct val="95000"/>
                </a:lnSpc>
                <a:spcAft>
                  <a:spcPts val="800"/>
                </a:spcAft>
                <a:buClr>
                  <a:srgbClr val="969696"/>
                </a:buClr>
                <a:buFont typeface="Wingdings" pitchFamily="2" charset="2"/>
                <a:buChar char="§"/>
              </a:pPr>
              <a:endParaRPr lang="en-US" sz="1600" noProof="1">
                <a:solidFill>
                  <a:srgbClr val="000000"/>
                </a:solidFill>
              </a:endParaRPr>
            </a:p>
          </p:txBody>
        </p:sp>
        <p:sp>
          <p:nvSpPr>
            <p:cNvPr id="12" name="Eingekerbter Richtungspfeil 15"/>
            <p:cNvSpPr/>
            <p:nvPr/>
          </p:nvSpPr>
          <p:spPr bwMode="gray">
            <a:xfrm>
              <a:off x="3546674" y="1559216"/>
              <a:ext cx="3838992" cy="4031955"/>
            </a:xfrm>
            <a:prstGeom prst="chevron">
              <a:avLst>
                <a:gd name="adj" fmla="val 2523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5400000" scaled="0"/>
            </a:gradFill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tx1"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marL="285750" indent="-285750">
                <a:buFont typeface="Wingdings" pitchFamily="2" charset="2"/>
                <a:buChar char="§"/>
              </a:pPr>
              <a:endParaRPr lang="en-US" sz="1600" noProof="1">
                <a:solidFill>
                  <a:schemeClr val="bg1"/>
                </a:solidFill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644758" y="5922280"/>
            <a:ext cx="15329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 заседаний 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комиссии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16989" y="5913315"/>
            <a:ext cx="14791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вызвано 167 должников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18892" y="5823669"/>
            <a:ext cx="42044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 все уровни бюджета поступило</a:t>
            </a:r>
          </a:p>
          <a:p>
            <a:pPr lvl="0"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22,3 млн. руб.</a:t>
            </a:r>
            <a:r>
              <a:rPr lang="ru-RU" sz="1600" dirty="0" smtClean="0"/>
              <a:t> </a:t>
            </a:r>
            <a:endPara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27417" y="5285785"/>
            <a:ext cx="58987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работы комиссии по неплатежам за 2022 год</a:t>
            </a:r>
            <a:endParaRPr lang="ru-RU" sz="16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935871" y="1870970"/>
            <a:ext cx="34847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Налоговая недоимка- 28,9 млн. руб.</a:t>
            </a:r>
            <a:endParaRPr lang="ru-RU" sz="16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0" y="1755387"/>
            <a:ext cx="26804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Недоимка от арендных платежей -88,6 млн. руб.</a:t>
            </a:r>
            <a:endParaRPr lang="ru-RU" sz="16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" y="2612610"/>
            <a:ext cx="26535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Недоимка от аренды помещений – 39,9 млн. руб.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 flipH="1">
            <a:off x="0" y="3500115"/>
            <a:ext cx="2725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Недоимка от аренды земельных участков –48,7 млн. руб.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трелка вниз 23"/>
          <p:cNvSpPr/>
          <p:nvPr/>
        </p:nvSpPr>
        <p:spPr>
          <a:xfrm>
            <a:off x="2556396" y="2828485"/>
            <a:ext cx="242046" cy="3944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 flipH="1">
            <a:off x="2734238" y="2720670"/>
            <a:ext cx="15957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1,7 млн. руб.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трелка вниз 25"/>
          <p:cNvSpPr/>
          <p:nvPr/>
        </p:nvSpPr>
        <p:spPr>
          <a:xfrm rot="10800000" flipV="1">
            <a:off x="2562715" y="3862568"/>
            <a:ext cx="242046" cy="3849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 flipH="1">
            <a:off x="2734238" y="3804915"/>
            <a:ext cx="15957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1,9 млн. руб.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6" name="Диаграмма 35"/>
          <p:cNvGraphicFramePr/>
          <p:nvPr/>
        </p:nvGraphicFramePr>
        <p:xfrm>
          <a:off x="4251488" y="2055044"/>
          <a:ext cx="4892512" cy="3996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3" name="Стрелка вниз 32"/>
          <p:cNvSpPr/>
          <p:nvPr/>
        </p:nvSpPr>
        <p:spPr>
          <a:xfrm rot="10800000">
            <a:off x="5967853" y="3883333"/>
            <a:ext cx="163305" cy="311084"/>
          </a:xfrm>
          <a:prstGeom prst="downArrow">
            <a:avLst/>
          </a:prstGeom>
          <a:solidFill>
            <a:srgbClr val="FAFA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AFAFA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 flipH="1">
            <a:off x="6173279" y="3810910"/>
            <a:ext cx="7238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36%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Стрелка вниз 28"/>
          <p:cNvSpPr/>
          <p:nvPr/>
        </p:nvSpPr>
        <p:spPr>
          <a:xfrm rot="10800000">
            <a:off x="6758983" y="3329741"/>
            <a:ext cx="163305" cy="311084"/>
          </a:xfrm>
          <a:prstGeom prst="downArrow">
            <a:avLst/>
          </a:prstGeom>
          <a:solidFill>
            <a:srgbClr val="FAFA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AFAFA"/>
              </a:solidFill>
            </a:endParaRPr>
          </a:p>
        </p:txBody>
      </p:sp>
      <p:sp>
        <p:nvSpPr>
          <p:cNvPr id="30" name="Стрелка вниз 29"/>
          <p:cNvSpPr/>
          <p:nvPr/>
        </p:nvSpPr>
        <p:spPr>
          <a:xfrm rot="10800000">
            <a:off x="6014733" y="3103710"/>
            <a:ext cx="163305" cy="311084"/>
          </a:xfrm>
          <a:prstGeom prst="downArrow">
            <a:avLst/>
          </a:prstGeom>
          <a:solidFill>
            <a:srgbClr val="FAFA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AFAFA"/>
              </a:solidFill>
            </a:endParaRPr>
          </a:p>
        </p:txBody>
      </p:sp>
      <p:sp>
        <p:nvSpPr>
          <p:cNvPr id="34" name="Стрелка вниз 33"/>
          <p:cNvSpPr/>
          <p:nvPr/>
        </p:nvSpPr>
        <p:spPr>
          <a:xfrm>
            <a:off x="5043340" y="3374796"/>
            <a:ext cx="155159" cy="285350"/>
          </a:xfrm>
          <a:prstGeom prst="downArrow">
            <a:avLst/>
          </a:prstGeom>
          <a:solidFill>
            <a:srgbClr val="FAFA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AFAFA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064858" y="1187109"/>
            <a:ext cx="1079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b="1" kern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Стрелка вверх 31"/>
          <p:cNvSpPr/>
          <p:nvPr/>
        </p:nvSpPr>
        <p:spPr>
          <a:xfrm>
            <a:off x="7145518" y="1857081"/>
            <a:ext cx="1847653" cy="952107"/>
          </a:xfrm>
          <a:prstGeom prst="upArrow">
            <a:avLst>
              <a:gd name="adj1" fmla="val 50000"/>
              <a:gd name="adj2" fmla="val 5396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5,7 млн. руб., 24.5%</a:t>
            </a:r>
            <a:endParaRPr lang="ru-RU" sz="1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32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227" y="136196"/>
            <a:ext cx="86497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AFAFA"/>
                </a:solidFill>
                <a:latin typeface="Times New Roman" pitchFamily="18" charset="0"/>
                <a:cs typeface="Times New Roman" pitchFamily="18" charset="0"/>
              </a:rPr>
              <a:t>Обстоятельства, повлиявшие на доходную часть бюджета в 2022 году</a:t>
            </a:r>
            <a:endParaRPr lang="ru-RU" sz="3200" dirty="0">
              <a:solidFill>
                <a:srgbClr val="FAFAFA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gray">
          <a:xfrm>
            <a:off x="8073956" y="1"/>
            <a:ext cx="1070043" cy="60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№12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blackWhite">
          <a:xfrm>
            <a:off x="4658837" y="1749843"/>
            <a:ext cx="4267201" cy="441741"/>
          </a:xfrm>
          <a:prstGeom prst="roundRect">
            <a:avLst>
              <a:gd name="adj" fmla="val 9106"/>
            </a:avLst>
          </a:prstGeom>
          <a:solidFill>
            <a:schemeClr val="accent3"/>
          </a:solidFill>
          <a:ln w="2540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Отрицательные</a:t>
            </a:r>
            <a:endParaRPr lang="en-US" b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blackWhite">
          <a:xfrm>
            <a:off x="240834" y="1734940"/>
            <a:ext cx="4162424" cy="441741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699D5F"/>
              </a:gs>
              <a:gs pos="100000">
                <a:srgbClr val="699D5F">
                  <a:gamma/>
                  <a:tint val="69804"/>
                  <a:invGamma/>
                </a:srgb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Положительные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s://a.d-cd.net/csAAAgMnkeA-192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" t="18947" r="50933" b="16338"/>
          <a:stretch/>
        </p:blipFill>
        <p:spPr bwMode="auto">
          <a:xfrm>
            <a:off x="-174090" y="1280111"/>
            <a:ext cx="1214325" cy="105190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a.d-cd.net/csAAAgMnkeA-19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2" t="21412" r="8113" b="18292"/>
          <a:stretch/>
        </p:blipFill>
        <p:spPr bwMode="auto">
          <a:xfrm>
            <a:off x="8157069" y="1436194"/>
            <a:ext cx="1180110" cy="101433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AutoShape 5"/>
          <p:cNvSpPr>
            <a:spLocks noChangeArrowheads="1"/>
          </p:cNvSpPr>
          <p:nvPr/>
        </p:nvSpPr>
        <p:spPr bwMode="blackWhite">
          <a:xfrm>
            <a:off x="234993" y="3120834"/>
            <a:ext cx="4162424" cy="628727"/>
          </a:xfrm>
          <a:prstGeom prst="roundRect">
            <a:avLst>
              <a:gd name="adj" fmla="val 9106"/>
            </a:avLst>
          </a:prstGeom>
          <a:solidFill>
            <a:srgbClr val="17A594"/>
          </a:solidFill>
          <a:ln>
            <a:solidFill>
              <a:schemeClr val="accent6">
                <a:lumMod val="60000"/>
                <a:lumOff val="4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Увеличение поступлений собственных доходов </a:t>
            </a:r>
          </a:p>
          <a:p>
            <a:pPr algn="ctr" eaLnBrk="0" hangingPunct="0"/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бюджета на 22,3% (363,6 млн. руб.)</a:t>
            </a:r>
            <a:endParaRPr lang="en-US" sz="1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blackWhite">
          <a:xfrm>
            <a:off x="4658836" y="4136773"/>
            <a:ext cx="4267201" cy="628727"/>
          </a:xfrm>
          <a:prstGeom prst="roundRect">
            <a:avLst>
              <a:gd name="adj" fmla="val 9106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>
                <a:lumMod val="65000"/>
              </a:schemeClr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Увеличение суммы недоимки </a:t>
            </a:r>
          </a:p>
          <a:p>
            <a:pPr algn="ctr"/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налоговым доходам на 5,7 млн. руб. </a:t>
            </a:r>
          </a:p>
        </p:txBody>
      </p:sp>
      <p:pic>
        <p:nvPicPr>
          <p:cNvPr id="14" name="Picture 1" descr="C:\Users\FINBANK.ADM\Desktop\для презентации\2022\images 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654" y="5214552"/>
            <a:ext cx="8183837" cy="1923536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15" name="AutoShape 5"/>
          <p:cNvSpPr>
            <a:spLocks noChangeArrowheads="1"/>
          </p:cNvSpPr>
          <p:nvPr/>
        </p:nvSpPr>
        <p:spPr bwMode="blackWhite">
          <a:xfrm>
            <a:off x="234993" y="3857450"/>
            <a:ext cx="4162424" cy="628727"/>
          </a:xfrm>
          <a:prstGeom prst="roundRect">
            <a:avLst>
              <a:gd name="adj" fmla="val 9106"/>
            </a:avLst>
          </a:prstGeom>
          <a:solidFill>
            <a:srgbClr val="1AB686"/>
          </a:solidFill>
          <a:ln>
            <a:solidFill>
              <a:schemeClr val="accent6">
                <a:lumMod val="60000"/>
                <a:lumOff val="4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Рост прочих неналоговых доходов, в том числе</a:t>
            </a:r>
          </a:p>
          <a:p>
            <a:pPr algn="ctr" eaLnBrk="0" hangingPunct="0"/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доходов от восстановительной стоимости  в 7 раз</a:t>
            </a:r>
          </a:p>
          <a:p>
            <a:pPr algn="ctr" eaLnBrk="0" hangingPunct="0"/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(213,3 млн. руб.)</a:t>
            </a:r>
            <a:endParaRPr lang="en-US" sz="1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blackWhite">
          <a:xfrm>
            <a:off x="234993" y="4619693"/>
            <a:ext cx="4162424" cy="628727"/>
          </a:xfrm>
          <a:prstGeom prst="roundRect">
            <a:avLst>
              <a:gd name="adj" fmla="val 9106"/>
            </a:avLst>
          </a:prstGeom>
          <a:solidFill>
            <a:srgbClr val="17A594"/>
          </a:solidFill>
          <a:ln>
            <a:solidFill>
              <a:schemeClr val="accent6">
                <a:lumMod val="60000"/>
                <a:lumOff val="4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Рост доходов по НДФЛ на 11,3% (110,8 млн. руб.)</a:t>
            </a:r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blackWhite">
          <a:xfrm>
            <a:off x="234993" y="5385319"/>
            <a:ext cx="4162424" cy="628727"/>
          </a:xfrm>
          <a:prstGeom prst="roundRect">
            <a:avLst>
              <a:gd name="adj" fmla="val 9106"/>
            </a:avLst>
          </a:prstGeom>
          <a:solidFill>
            <a:srgbClr val="1AB686"/>
          </a:solidFill>
          <a:ln>
            <a:solidFill>
              <a:schemeClr val="accent6">
                <a:lumMod val="60000"/>
                <a:lumOff val="4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Рост доходов по налогам на совокупный доход</a:t>
            </a:r>
          </a:p>
          <a:p>
            <a:pPr algn="ctr" eaLnBrk="0" hangingPunct="0"/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26,8% (60,7 млн. руб.)</a:t>
            </a:r>
          </a:p>
        </p:txBody>
      </p:sp>
      <p:sp>
        <p:nvSpPr>
          <p:cNvPr id="19" name="AutoShape 4"/>
          <p:cNvSpPr>
            <a:spLocks noChangeArrowheads="1"/>
          </p:cNvSpPr>
          <p:nvPr/>
        </p:nvSpPr>
        <p:spPr bwMode="blackWhite">
          <a:xfrm>
            <a:off x="4685364" y="2357419"/>
            <a:ext cx="4267201" cy="628727"/>
          </a:xfrm>
          <a:prstGeom prst="roundRect">
            <a:avLst>
              <a:gd name="adj" fmla="val 9106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>
                <a:lumMod val="65000"/>
              </a:schemeClr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Снижение доходов от продажи материальных и</a:t>
            </a:r>
          </a:p>
          <a:p>
            <a:pPr algn="ctr"/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нематериальных  активов на 16,5 млн. руб. </a:t>
            </a:r>
          </a:p>
        </p:txBody>
      </p:sp>
      <p:sp>
        <p:nvSpPr>
          <p:cNvPr id="20" name="AutoShape 4"/>
          <p:cNvSpPr>
            <a:spLocks noChangeArrowheads="1"/>
          </p:cNvSpPr>
          <p:nvPr/>
        </p:nvSpPr>
        <p:spPr bwMode="blackWhite">
          <a:xfrm>
            <a:off x="4658836" y="3228723"/>
            <a:ext cx="4267201" cy="628727"/>
          </a:xfrm>
          <a:prstGeom prst="roundRect">
            <a:avLst>
              <a:gd name="adj" fmla="val 9106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65000"/>
              </a:schemeClr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Снижение доходов от использования муниципального</a:t>
            </a:r>
          </a:p>
          <a:p>
            <a:pPr algn="ctr"/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имущества на 10,8 млн. руб. </a:t>
            </a:r>
          </a:p>
        </p:txBody>
      </p:sp>
      <p:sp>
        <p:nvSpPr>
          <p:cNvPr id="18" name="AutoShape 5"/>
          <p:cNvSpPr>
            <a:spLocks noChangeArrowheads="1"/>
          </p:cNvSpPr>
          <p:nvPr/>
        </p:nvSpPr>
        <p:spPr bwMode="blackWhite">
          <a:xfrm>
            <a:off x="239810" y="2347448"/>
            <a:ext cx="4162424" cy="628727"/>
          </a:xfrm>
          <a:prstGeom prst="roundRect">
            <a:avLst>
              <a:gd name="adj" fmla="val 9106"/>
            </a:avLst>
          </a:prstGeom>
          <a:solidFill>
            <a:srgbClr val="1AB686"/>
          </a:solidFill>
          <a:ln>
            <a:solidFill>
              <a:schemeClr val="accent6">
                <a:lumMod val="60000"/>
                <a:lumOff val="4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Рост безвозмездных поступлений</a:t>
            </a:r>
          </a:p>
          <a:p>
            <a:pPr algn="ctr" eaLnBrk="0" hangingPunct="0"/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21,4% (321,5 млн. руб.)</a:t>
            </a:r>
          </a:p>
          <a:p>
            <a:pPr algn="ctr" eaLnBrk="0" hangingPunct="0"/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508325" y="6364941"/>
            <a:ext cx="390144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ЛО  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-  СГО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Блок-схема: узел 7"/>
          <p:cNvSpPr/>
          <p:nvPr/>
        </p:nvSpPr>
        <p:spPr>
          <a:xfrm>
            <a:off x="2729924" y="6454644"/>
            <a:ext cx="190656" cy="176834"/>
          </a:xfrm>
          <a:prstGeom prst="flowChartConnector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4341468" y="6463553"/>
            <a:ext cx="194674" cy="1910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gray">
          <a:xfrm>
            <a:off x="8073956" y="1"/>
            <a:ext cx="1070043" cy="60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№13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499872" y="1121664"/>
          <a:ext cx="8248294" cy="5432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Диаграмма 23"/>
          <p:cNvGraphicFramePr/>
          <p:nvPr/>
        </p:nvGraphicFramePr>
        <p:xfrm>
          <a:off x="424484" y="4105834"/>
          <a:ext cx="8474419" cy="2752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Rectangle 2"/>
          <p:cNvSpPr txBox="1">
            <a:spLocks noChangeArrowheads="1"/>
          </p:cNvSpPr>
          <p:nvPr/>
        </p:nvSpPr>
        <p:spPr bwMode="gray">
          <a:xfrm>
            <a:off x="8271181" y="986119"/>
            <a:ext cx="1070043" cy="60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%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gray">
          <a:xfrm>
            <a:off x="0" y="1554840"/>
            <a:ext cx="1378787" cy="60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Доходы</a:t>
            </a:r>
            <a:endParaRPr kumimoji="0" lang="en-US" sz="2400" b="1" i="0" u="sng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gray">
          <a:xfrm>
            <a:off x="176052" y="4076791"/>
            <a:ext cx="1372691" cy="60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Расходы</a:t>
            </a:r>
            <a:endParaRPr kumimoji="0" lang="en-US" sz="2400" b="1" i="0" u="sng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83553" y="169682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AFAFA"/>
                </a:solidFill>
                <a:latin typeface="Times New Roman" pitchFamily="18" charset="0"/>
                <a:cs typeface="Times New Roman" pitchFamily="18" charset="0"/>
              </a:rPr>
              <a:t>Динамика исполнения бюджета</a:t>
            </a:r>
            <a:br>
              <a:rPr lang="ru-RU" sz="3600" b="1" dirty="0" smtClean="0">
                <a:solidFill>
                  <a:srgbClr val="FAFAF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AFAFA"/>
                </a:solidFill>
                <a:latin typeface="Times New Roman" pitchFamily="18" charset="0"/>
                <a:cs typeface="Times New Roman" pitchFamily="18" charset="0"/>
              </a:rPr>
              <a:t>2018-2022 годы</a:t>
            </a:r>
            <a:r>
              <a:rPr lang="ru-RU" sz="3600" dirty="0" smtClean="0">
                <a:solidFill>
                  <a:srgbClr val="FAFAFA"/>
                </a:solidFill>
              </a:rPr>
              <a:t/>
            </a:r>
            <a:br>
              <a:rPr lang="ru-RU" sz="3600" dirty="0" smtClean="0">
                <a:solidFill>
                  <a:srgbClr val="FAFAFA"/>
                </a:solidFill>
              </a:rPr>
            </a:br>
            <a:endParaRPr lang="ru-RU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gray">
          <a:xfrm>
            <a:off x="7422989" y="3328292"/>
            <a:ext cx="1348592" cy="919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2022</a:t>
            </a:r>
            <a:endParaRPr kumimoji="0" lang="en-US" sz="2000" b="1" i="0" u="sng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32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6908" y="133829"/>
            <a:ext cx="70186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AFAFA"/>
                </a:solidFill>
                <a:latin typeface="Times New Roman" pitchFamily="18" charset="0"/>
                <a:cs typeface="Times New Roman" pitchFamily="18" charset="0"/>
              </a:rPr>
              <a:t>Структура расходов бюджета</a:t>
            </a:r>
            <a:endParaRPr lang="ru-RU" sz="3200" dirty="0">
              <a:solidFill>
                <a:srgbClr val="FAFAFA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gray">
          <a:xfrm>
            <a:off x="8073956" y="1"/>
            <a:ext cx="1070043" cy="60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№14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9128959"/>
              </p:ext>
            </p:extLst>
          </p:nvPr>
        </p:nvGraphicFramePr>
        <p:xfrm>
          <a:off x="67461" y="2153398"/>
          <a:ext cx="3564739" cy="2867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6888110" y="3278099"/>
            <a:ext cx="1990372" cy="647700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Оплата труда с начислениями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97790" y="4123386"/>
            <a:ext cx="1980692" cy="648295"/>
          </a:xfrm>
          <a:prstGeom prst="roundRect">
            <a:avLst/>
          </a:prstGeom>
          <a:solidFill>
            <a:srgbClr val="99FF66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Иные расходы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842780" y="2464853"/>
            <a:ext cx="2026022" cy="648295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Инвестиционные расходы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675199795"/>
              </p:ext>
            </p:extLst>
          </p:nvPr>
        </p:nvGraphicFramePr>
        <p:xfrm>
          <a:off x="41578" y="4989855"/>
          <a:ext cx="8032378" cy="1795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27200" y="1727199"/>
            <a:ext cx="6688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30799" y="1727199"/>
            <a:ext cx="618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6412307"/>
              </p:ext>
            </p:extLst>
          </p:nvPr>
        </p:nvGraphicFramePr>
        <p:xfrm>
          <a:off x="3160541" y="2167354"/>
          <a:ext cx="3564739" cy="2867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781849905"/>
              </p:ext>
            </p:extLst>
          </p:nvPr>
        </p:nvGraphicFramePr>
        <p:xfrm>
          <a:off x="4377266" y="3113148"/>
          <a:ext cx="1557866" cy="948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8064858" y="1187109"/>
            <a:ext cx="1079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b="1" kern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5192" y="-91220"/>
            <a:ext cx="79496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Информация о расходной части бюджета по разделам и подразделам классификации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расходов, млн. руб. </a:t>
            </a:r>
            <a:endParaRPr lang="ru-RU" sz="2800" dirty="0">
              <a:solidFill>
                <a:schemeClr val="bg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509788"/>
              </p:ext>
            </p:extLst>
          </p:nvPr>
        </p:nvGraphicFramePr>
        <p:xfrm>
          <a:off x="322729" y="1828800"/>
          <a:ext cx="8498541" cy="4644862"/>
        </p:xfrm>
        <a:graphic>
          <a:graphicData uri="http://schemas.openxmlformats.org/drawingml/2006/table">
            <a:tbl>
              <a:tblPr/>
              <a:tblGrid>
                <a:gridCol w="4818721"/>
                <a:gridCol w="1525142"/>
                <a:gridCol w="1336637"/>
                <a:gridCol w="818041"/>
              </a:tblGrid>
              <a:tr h="52408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8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Наименование</a:t>
                      </a:r>
                      <a:endParaRPr lang="ru-RU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</a:p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2022</a:t>
                      </a:r>
                      <a:endParaRPr lang="ru-RU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r>
                        <a:rPr lang="ru-RU" sz="1800" b="1" i="0" u="none" strike="noStrike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1800" b="1" i="0" u="none" strike="noStrike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исп.</a:t>
                      </a:r>
                      <a:endParaRPr lang="ru-RU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</a:tr>
              <a:tr h="31517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344,1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336,8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97,9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</a:tr>
              <a:tr h="619772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17,8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17,4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97,5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</a:tr>
              <a:tr h="31517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532,5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502,7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94,4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</a:tr>
              <a:tr h="31517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Жилищно- Коммунальное</a:t>
                      </a:r>
                      <a:r>
                        <a:rPr lang="ru-RU" sz="1800" b="0" i="0" u="none" strike="noStrike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хозяйство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529,2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478,2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90,4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</a:tr>
              <a:tr h="31517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Охрана окружающей среды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0,5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0,5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</a:tr>
              <a:tr h="31517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1983,4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1952,2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</a:tr>
              <a:tr h="31517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266,6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259,6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97,4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</a:tr>
              <a:tr h="31517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189,0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186,9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98,9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</a:tr>
              <a:tr h="31517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5,9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5,7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97,5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</a:tr>
              <a:tr h="31517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15,9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15,9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99,9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</a:tr>
              <a:tr h="31517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Обслуживание муниципального долга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0,0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0,0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</a:tr>
              <a:tr h="3151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Всего:</a:t>
                      </a:r>
                      <a:endParaRPr lang="ru-RU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3885,0</a:t>
                      </a:r>
                      <a:endParaRPr lang="ru-RU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3755,9</a:t>
                      </a:r>
                      <a:endParaRPr lang="ru-RU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96,7</a:t>
                      </a:r>
                      <a:endParaRPr lang="ru-RU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AFD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gray">
          <a:xfrm>
            <a:off x="8073956" y="1"/>
            <a:ext cx="1070043" cy="60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№15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811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39342" y="153806"/>
            <a:ext cx="73245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AFAFA"/>
                </a:solidFill>
                <a:latin typeface="Times New Roman" pitchFamily="18" charset="0"/>
                <a:cs typeface="Times New Roman" pitchFamily="18" charset="0"/>
              </a:rPr>
              <a:t>Динамика видов расходов бюджета</a:t>
            </a:r>
            <a:endParaRPr lang="en-US" sz="3200" b="1" dirty="0">
              <a:solidFill>
                <a:srgbClr val="FAFAFA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gray">
          <a:xfrm>
            <a:off x="8073956" y="1"/>
            <a:ext cx="1070043" cy="60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№16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823077475"/>
              </p:ext>
            </p:extLst>
          </p:nvPr>
        </p:nvGraphicFramePr>
        <p:xfrm>
          <a:off x="0" y="1655805"/>
          <a:ext cx="8031892" cy="4542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72994" y="5911673"/>
            <a:ext cx="782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Закупка 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товаров, 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 и 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64400" y="6096338"/>
            <a:ext cx="11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 и АУ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12418" y="6010946"/>
            <a:ext cx="119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выплату персоналу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36972" y="5961434"/>
            <a:ext cx="1285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субсидии 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ЮЛ, ИП, ФЛ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45034" y="5690093"/>
            <a:ext cx="16177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Капитальные вложения в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объекты муниципальной собственности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116565" y="1599048"/>
            <a:ext cx="2918995" cy="52754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процентах к 2021 году</a:t>
            </a: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274267554"/>
              </p:ext>
            </p:extLst>
          </p:nvPr>
        </p:nvGraphicFramePr>
        <p:xfrm>
          <a:off x="3283058" y="729376"/>
          <a:ext cx="6031684" cy="4404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xtBox 1"/>
          <p:cNvSpPr txBox="1"/>
          <p:nvPr/>
        </p:nvSpPr>
        <p:spPr>
          <a:xfrm>
            <a:off x="1222714" y="6090953"/>
            <a:ext cx="1310065" cy="56332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обеспечение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51B6C0-EDC6-4AC0-BBC7-2536E3780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759" y="448342"/>
            <a:ext cx="6538768" cy="678583"/>
          </a:xfrm>
        </p:spPr>
        <p:txBody>
          <a:bodyPr>
            <a:noAutofit/>
          </a:bodyPr>
          <a:lstStyle/>
          <a:p>
            <a:r>
              <a:rPr lang="ru-RU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Сосновоборского городского округа в разрезе муниципальных программ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-2161448" y="1178203"/>
            <a:ext cx="11538046" cy="5679797"/>
            <a:chOff x="-1420" y="228"/>
            <a:chExt cx="7336" cy="4116"/>
          </a:xfrm>
        </p:grpSpPr>
        <p:sp>
          <p:nvSpPr>
            <p:cNvPr id="4" name="AutoShape 3"/>
            <p:cNvSpPr>
              <a:spLocks noChangeArrowheads="1"/>
            </p:cNvSpPr>
            <p:nvPr/>
          </p:nvSpPr>
          <p:spPr bwMode="gray">
            <a:xfrm rot="5400000">
              <a:off x="-1685" y="843"/>
              <a:ext cx="3295" cy="2471"/>
            </a:xfrm>
            <a:custGeom>
              <a:avLst/>
              <a:gdLst>
                <a:gd name="G0" fmla="+- 744 0 0"/>
                <a:gd name="G1" fmla="+- 11756105 0 0"/>
                <a:gd name="G2" fmla="+- 0 0 11756105"/>
                <a:gd name="T0" fmla="*/ 0 256 1"/>
                <a:gd name="T1" fmla="*/ 180 256 1"/>
                <a:gd name="G3" fmla="+- 11756105 T0 T1"/>
                <a:gd name="T2" fmla="*/ 0 256 1"/>
                <a:gd name="T3" fmla="*/ 90 256 1"/>
                <a:gd name="G4" fmla="+- 11756105 T2 T3"/>
                <a:gd name="G5" fmla="*/ G4 2 1"/>
                <a:gd name="T4" fmla="*/ 90 256 1"/>
                <a:gd name="T5" fmla="*/ 0 256 1"/>
                <a:gd name="G6" fmla="+- 11756105 T4 T5"/>
                <a:gd name="G7" fmla="*/ G6 2 1"/>
                <a:gd name="G8" fmla="abs 11756105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744"/>
                <a:gd name="G18" fmla="*/ 744 1 2"/>
                <a:gd name="G19" fmla="+- G18 5400 0"/>
                <a:gd name="G20" fmla="cos G19 11756105"/>
                <a:gd name="G21" fmla="sin G19 11756105"/>
                <a:gd name="G22" fmla="+- G20 10800 0"/>
                <a:gd name="G23" fmla="+- G21 10800 0"/>
                <a:gd name="G24" fmla="+- 10800 0 G20"/>
                <a:gd name="G25" fmla="+- 744 10800 0"/>
                <a:gd name="G26" fmla="?: G9 G17 G25"/>
                <a:gd name="G27" fmla="?: G9 0 21600"/>
                <a:gd name="G28" fmla="cos 10800 11756105"/>
                <a:gd name="G29" fmla="sin 10800 11756105"/>
                <a:gd name="G30" fmla="sin 744 11756105"/>
                <a:gd name="G31" fmla="+- G28 10800 0"/>
                <a:gd name="G32" fmla="+- G29 10800 0"/>
                <a:gd name="G33" fmla="+- G30 10800 0"/>
                <a:gd name="G34" fmla="?: G4 0 G31"/>
                <a:gd name="G35" fmla="?: 11756105 G34 0"/>
                <a:gd name="G36" fmla="?: G6 G35 G31"/>
                <a:gd name="G37" fmla="+- 21600 0 G36"/>
                <a:gd name="G38" fmla="?: G4 0 G33"/>
                <a:gd name="G39" fmla="?: 11756105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028 w 21600"/>
                <a:gd name="T15" fmla="*/ 10862 h 21600"/>
                <a:gd name="T16" fmla="*/ 10800 w 21600"/>
                <a:gd name="T17" fmla="*/ 10056 h 21600"/>
                <a:gd name="T18" fmla="*/ 16572 w 21600"/>
                <a:gd name="T19" fmla="*/ 10862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056" y="10807"/>
                  </a:moveTo>
                  <a:cubicBezTo>
                    <a:pt x="10056" y="10805"/>
                    <a:pt x="10056" y="10802"/>
                    <a:pt x="10056" y="10800"/>
                  </a:cubicBezTo>
                  <a:cubicBezTo>
                    <a:pt x="10056" y="10389"/>
                    <a:pt x="10389" y="10056"/>
                    <a:pt x="10800" y="10056"/>
                  </a:cubicBezTo>
                  <a:cubicBezTo>
                    <a:pt x="11210" y="10056"/>
                    <a:pt x="11544" y="10389"/>
                    <a:pt x="11544" y="10800"/>
                  </a:cubicBezTo>
                  <a:cubicBezTo>
                    <a:pt x="11544" y="10802"/>
                    <a:pt x="11543" y="10805"/>
                    <a:pt x="11543" y="10807"/>
                  </a:cubicBezTo>
                  <a:lnTo>
                    <a:pt x="21599" y="10916"/>
                  </a:lnTo>
                  <a:cubicBezTo>
                    <a:pt x="21599" y="10877"/>
                    <a:pt x="21600" y="10838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0838"/>
                    <a:pt x="0" y="10877"/>
                    <a:pt x="0" y="10916"/>
                  </a:cubicBezTo>
                  <a:close/>
                </a:path>
              </a:pathLst>
            </a:custGeom>
            <a:solidFill>
              <a:srgbClr val="ABE17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Text Box 9"/>
            <p:cNvSpPr txBox="1">
              <a:spLocks noChangeArrowheads="1"/>
            </p:cNvSpPr>
            <p:nvPr/>
          </p:nvSpPr>
          <p:spPr bwMode="gray">
            <a:xfrm>
              <a:off x="-72" y="1200"/>
              <a:ext cx="1046" cy="1673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/>
              <a:r>
                <a:rPr lang="ru-RU" sz="2400" b="1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3323,5 </a:t>
              </a:r>
            </a:p>
            <a:p>
              <a:pPr algn="r"/>
              <a:r>
                <a:rPr lang="ru-RU" sz="2400" b="1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млн. руб.</a:t>
              </a:r>
            </a:p>
            <a:p>
              <a:pPr algn="r"/>
              <a:r>
                <a:rPr lang="ru-RU" sz="2400" b="1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88,5% от общей суммы расходов</a:t>
              </a:r>
              <a:endParaRPr 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937" y="1692"/>
              <a:ext cx="4730" cy="2652"/>
              <a:chOff x="937" y="1692"/>
              <a:chExt cx="4730" cy="2652"/>
            </a:xfrm>
          </p:grpSpPr>
          <p:sp>
            <p:nvSpPr>
              <p:cNvPr id="17" name="AutoShape 5"/>
              <p:cNvSpPr>
                <a:spLocks noChangeArrowheads="1"/>
              </p:cNvSpPr>
              <p:nvPr/>
            </p:nvSpPr>
            <p:spPr bwMode="gray">
              <a:xfrm>
                <a:off x="1948" y="1692"/>
                <a:ext cx="3493" cy="33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B2B2B2">
                      <a:tint val="66000"/>
                      <a:satMod val="160000"/>
                    </a:srgbClr>
                  </a:gs>
                  <a:gs pos="50000">
                    <a:srgbClr val="B2B2B2">
                      <a:tint val="44500"/>
                      <a:satMod val="160000"/>
                    </a:srgbClr>
                  </a:gs>
                  <a:gs pos="100000">
                    <a:srgbClr val="B2B2B2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500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AutoShape 5"/>
              <p:cNvSpPr>
                <a:spLocks noChangeArrowheads="1"/>
              </p:cNvSpPr>
              <p:nvPr/>
            </p:nvSpPr>
            <p:spPr bwMode="gray">
              <a:xfrm>
                <a:off x="937" y="3887"/>
                <a:ext cx="3820" cy="45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B2B2B2">
                      <a:tint val="66000"/>
                      <a:satMod val="160000"/>
                    </a:srgbClr>
                  </a:gs>
                  <a:gs pos="50000">
                    <a:srgbClr val="B2B2B2">
                      <a:tint val="44500"/>
                      <a:satMod val="160000"/>
                    </a:srgbClr>
                  </a:gs>
                  <a:gs pos="100000">
                    <a:srgbClr val="B2B2B2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500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Text Box 11"/>
              <p:cNvSpPr txBox="1">
                <a:spLocks noChangeArrowheads="1"/>
              </p:cNvSpPr>
              <p:nvPr/>
            </p:nvSpPr>
            <p:spPr bwMode="gray">
              <a:xfrm>
                <a:off x="1017" y="3920"/>
                <a:ext cx="4343" cy="401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l"/>
                <a:r>
                  <a:rPr lang="ru-RU" sz="1500" b="1" dirty="0" smtClean="0">
                    <a:solidFill>
                      <a:schemeClr val="accent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Стимулирование экономической активности малого и</a:t>
                </a:r>
              </a:p>
              <a:p>
                <a:pPr algn="l"/>
                <a:r>
                  <a:rPr lang="ru-RU" sz="1500" b="1" dirty="0" smtClean="0">
                    <a:solidFill>
                      <a:schemeClr val="accent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среднего предпринимательства</a:t>
                </a:r>
                <a:endParaRPr lang="en-US" sz="15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1" name="Text Box 11"/>
              <p:cNvSpPr txBox="1">
                <a:spLocks noChangeArrowheads="1"/>
              </p:cNvSpPr>
              <p:nvPr/>
            </p:nvSpPr>
            <p:spPr bwMode="gray">
              <a:xfrm>
                <a:off x="2104" y="1728"/>
                <a:ext cx="3563" cy="234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l"/>
                <a:r>
                  <a:rPr lang="ru-RU" sz="1500" b="1" dirty="0" smtClean="0">
                    <a:solidFill>
                      <a:schemeClr val="accent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Физическая культура, спорт и молодежная политика</a:t>
                </a:r>
                <a:endParaRPr lang="en-US" sz="15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5" name="AutoShape 18"/>
            <p:cNvSpPr>
              <a:spLocks noChangeArrowheads="1"/>
            </p:cNvSpPr>
            <p:nvPr/>
          </p:nvSpPr>
          <p:spPr bwMode="gray">
            <a:xfrm>
              <a:off x="1839" y="2466"/>
              <a:ext cx="3744" cy="3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B2B2B2">
                    <a:tint val="66000"/>
                    <a:satMod val="160000"/>
                  </a:srgbClr>
                </a:gs>
                <a:gs pos="50000">
                  <a:srgbClr val="B2B2B2">
                    <a:tint val="44500"/>
                    <a:satMod val="160000"/>
                  </a:srgbClr>
                </a:gs>
                <a:gs pos="100000">
                  <a:srgbClr val="B2B2B2">
                    <a:tint val="23500"/>
                    <a:satMod val="16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ru-RU" sz="1500" b="1" dirty="0" smtClean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Жилище</a:t>
              </a:r>
              <a:endParaRPr lang="en-US" sz="15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 Box 25"/>
            <p:cNvSpPr txBox="1">
              <a:spLocks noChangeArrowheads="1"/>
            </p:cNvSpPr>
            <p:nvPr/>
          </p:nvSpPr>
          <p:spPr bwMode="gray">
            <a:xfrm>
              <a:off x="1979" y="2268"/>
              <a:ext cx="117" cy="234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sz="15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7" name="Group 45"/>
            <p:cNvGrpSpPr>
              <a:grpSpLocks/>
            </p:cNvGrpSpPr>
            <p:nvPr/>
          </p:nvGrpSpPr>
          <p:grpSpPr bwMode="auto">
            <a:xfrm>
              <a:off x="1511" y="3181"/>
              <a:ext cx="4405" cy="334"/>
              <a:chOff x="1511" y="3181"/>
              <a:chExt cx="4405" cy="334"/>
            </a:xfrm>
          </p:grpSpPr>
          <p:sp>
            <p:nvSpPr>
              <p:cNvPr id="12" name="AutoShape 30"/>
              <p:cNvSpPr>
                <a:spLocks noChangeArrowheads="1"/>
              </p:cNvSpPr>
              <p:nvPr/>
            </p:nvSpPr>
            <p:spPr bwMode="gray">
              <a:xfrm>
                <a:off x="1511" y="3181"/>
                <a:ext cx="3840" cy="33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B2B2B2">
                      <a:tint val="66000"/>
                      <a:satMod val="160000"/>
                    </a:srgbClr>
                  </a:gs>
                  <a:gs pos="50000">
                    <a:srgbClr val="B2B2B2">
                      <a:tint val="44500"/>
                      <a:satMod val="160000"/>
                    </a:srgbClr>
                  </a:gs>
                  <a:gs pos="100000">
                    <a:srgbClr val="B2B2B2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500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Text Box 35"/>
              <p:cNvSpPr txBox="1">
                <a:spLocks noChangeArrowheads="1"/>
              </p:cNvSpPr>
              <p:nvPr/>
            </p:nvSpPr>
            <p:spPr bwMode="gray">
              <a:xfrm>
                <a:off x="1594" y="3220"/>
                <a:ext cx="4322" cy="234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l"/>
                <a:r>
                  <a:rPr lang="ru-RU" sz="1500" b="1" dirty="0" smtClean="0">
                    <a:solidFill>
                      <a:schemeClr val="accent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Медико-социальная поддержка отдельных категорий граждан</a:t>
                </a:r>
                <a:endParaRPr lang="en-US" sz="15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AutoShape 2"/>
            <p:cNvSpPr>
              <a:spLocks noChangeArrowheads="1"/>
            </p:cNvSpPr>
            <p:nvPr/>
          </p:nvSpPr>
          <p:spPr bwMode="gray">
            <a:xfrm rot="5400000">
              <a:off x="-1875" y="683"/>
              <a:ext cx="3658" cy="274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1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-1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rgbClr val="B2B2B2"/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AutoShape 24"/>
          <p:cNvSpPr>
            <a:spLocks noChangeArrowheads="1"/>
          </p:cNvSpPr>
          <p:nvPr/>
        </p:nvSpPr>
        <p:spPr bwMode="gray">
          <a:xfrm>
            <a:off x="2158192" y="5760738"/>
            <a:ext cx="5813060" cy="459517"/>
          </a:xfrm>
          <a:prstGeom prst="roundRect">
            <a:avLst>
              <a:gd name="adj" fmla="val 50000"/>
            </a:avLst>
          </a:prstGeom>
          <a:solidFill>
            <a:srgbClr val="ABE17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gray">
          <a:xfrm>
            <a:off x="2299568" y="5821875"/>
            <a:ext cx="5289177" cy="32316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Безопасность жизнедеятельности населения</a:t>
            </a:r>
            <a:endParaRPr lang="en-US" sz="15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AutoShape 24"/>
          <p:cNvSpPr>
            <a:spLocks noChangeArrowheads="1"/>
          </p:cNvSpPr>
          <p:nvPr/>
        </p:nvSpPr>
        <p:spPr bwMode="gray">
          <a:xfrm>
            <a:off x="2484435" y="1650786"/>
            <a:ext cx="5415651" cy="459517"/>
          </a:xfrm>
          <a:prstGeom prst="roundRect">
            <a:avLst>
              <a:gd name="adj" fmla="val 50000"/>
            </a:avLst>
          </a:prstGeom>
          <a:solidFill>
            <a:srgbClr val="ABE17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gray">
          <a:xfrm>
            <a:off x="2658762" y="1720401"/>
            <a:ext cx="4624213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ru-RU" sz="1500" b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Современное образование</a:t>
            </a:r>
            <a:endParaRPr lang="en-US" sz="15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gray">
          <a:xfrm>
            <a:off x="3064475" y="2705229"/>
            <a:ext cx="5396269" cy="459517"/>
          </a:xfrm>
          <a:prstGeom prst="roundRect">
            <a:avLst>
              <a:gd name="adj" fmla="val 50000"/>
            </a:avLst>
          </a:prstGeom>
          <a:solidFill>
            <a:srgbClr val="ABE17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gray">
          <a:xfrm>
            <a:off x="3297196" y="2726726"/>
            <a:ext cx="173007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en-US" sz="15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AutoShape 24"/>
          <p:cNvSpPr>
            <a:spLocks noChangeArrowheads="1"/>
          </p:cNvSpPr>
          <p:nvPr/>
        </p:nvSpPr>
        <p:spPr bwMode="gray">
          <a:xfrm>
            <a:off x="3115962" y="3737019"/>
            <a:ext cx="5736895" cy="459517"/>
          </a:xfrm>
          <a:prstGeom prst="roundRect">
            <a:avLst>
              <a:gd name="adj" fmla="val 50000"/>
            </a:avLst>
          </a:prstGeom>
          <a:solidFill>
            <a:srgbClr val="ABE17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9" name="AutoShape 24"/>
          <p:cNvSpPr>
            <a:spLocks noChangeArrowheads="1"/>
          </p:cNvSpPr>
          <p:nvPr/>
        </p:nvSpPr>
        <p:spPr bwMode="gray">
          <a:xfrm>
            <a:off x="2813223" y="4774503"/>
            <a:ext cx="5888554" cy="459517"/>
          </a:xfrm>
          <a:prstGeom prst="roundRect">
            <a:avLst>
              <a:gd name="adj" fmla="val 50000"/>
            </a:avLst>
          </a:prstGeom>
          <a:solidFill>
            <a:srgbClr val="ABE17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9" name="Oval 7"/>
          <p:cNvSpPr>
            <a:spLocks noChangeArrowheads="1"/>
          </p:cNvSpPr>
          <p:nvPr/>
        </p:nvSpPr>
        <p:spPr bwMode="gray">
          <a:xfrm>
            <a:off x="1433384" y="1696995"/>
            <a:ext cx="1032636" cy="459260"/>
          </a:xfrm>
          <a:prstGeom prst="ellipse">
            <a:avLst/>
          </a:prstGeom>
          <a:solidFill>
            <a:srgbClr val="ABE17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5" name="Oval 28"/>
          <p:cNvSpPr>
            <a:spLocks noChangeArrowheads="1"/>
          </p:cNvSpPr>
          <p:nvPr/>
        </p:nvSpPr>
        <p:spPr bwMode="gray">
          <a:xfrm>
            <a:off x="1515762" y="1760015"/>
            <a:ext cx="835171" cy="3311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1858,3</a:t>
            </a:r>
            <a:endParaRPr lang="en-US" sz="15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Oval 28"/>
          <p:cNvSpPr>
            <a:spLocks noChangeArrowheads="1"/>
          </p:cNvSpPr>
          <p:nvPr/>
        </p:nvSpPr>
        <p:spPr bwMode="gray">
          <a:xfrm>
            <a:off x="1905001" y="2144286"/>
            <a:ext cx="754942" cy="3311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0" name="Oval 7"/>
          <p:cNvSpPr>
            <a:spLocks noChangeArrowheads="1"/>
          </p:cNvSpPr>
          <p:nvPr/>
        </p:nvSpPr>
        <p:spPr bwMode="gray">
          <a:xfrm>
            <a:off x="1877984" y="4750410"/>
            <a:ext cx="888631" cy="463656"/>
          </a:xfrm>
          <a:prstGeom prst="ellipse">
            <a:avLst/>
          </a:prstGeom>
          <a:solidFill>
            <a:srgbClr val="ABE17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" name="Oval 28"/>
          <p:cNvSpPr>
            <a:spLocks noChangeArrowheads="1"/>
          </p:cNvSpPr>
          <p:nvPr/>
        </p:nvSpPr>
        <p:spPr bwMode="gray">
          <a:xfrm>
            <a:off x="1969936" y="4822431"/>
            <a:ext cx="754942" cy="3311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23,1</a:t>
            </a:r>
            <a:endParaRPr lang="en-US" sz="15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Oval 7"/>
          <p:cNvSpPr>
            <a:spLocks noChangeArrowheads="1"/>
          </p:cNvSpPr>
          <p:nvPr/>
        </p:nvSpPr>
        <p:spPr bwMode="gray">
          <a:xfrm>
            <a:off x="2040926" y="4231912"/>
            <a:ext cx="888631" cy="463656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3" name="Oval 28"/>
          <p:cNvSpPr>
            <a:spLocks noChangeArrowheads="1"/>
          </p:cNvSpPr>
          <p:nvPr/>
        </p:nvSpPr>
        <p:spPr bwMode="gray">
          <a:xfrm>
            <a:off x="2117127" y="4296421"/>
            <a:ext cx="754942" cy="3311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26,8</a:t>
            </a:r>
            <a:endParaRPr lang="en-US" sz="15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Oval 7"/>
          <p:cNvSpPr>
            <a:spLocks noChangeArrowheads="1"/>
          </p:cNvSpPr>
          <p:nvPr/>
        </p:nvSpPr>
        <p:spPr bwMode="gray">
          <a:xfrm>
            <a:off x="2160374" y="3729405"/>
            <a:ext cx="888631" cy="463656"/>
          </a:xfrm>
          <a:prstGeom prst="ellipse">
            <a:avLst/>
          </a:prstGeom>
          <a:solidFill>
            <a:srgbClr val="ABE17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5" name="Oval 28"/>
          <p:cNvSpPr>
            <a:spLocks noChangeArrowheads="1"/>
          </p:cNvSpPr>
          <p:nvPr/>
        </p:nvSpPr>
        <p:spPr bwMode="gray">
          <a:xfrm>
            <a:off x="2203624" y="3802152"/>
            <a:ext cx="754942" cy="3311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29,3</a:t>
            </a:r>
            <a:endParaRPr lang="en-US" sz="15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Oval 7"/>
          <p:cNvSpPr>
            <a:spLocks noChangeArrowheads="1"/>
          </p:cNvSpPr>
          <p:nvPr/>
        </p:nvSpPr>
        <p:spPr bwMode="gray">
          <a:xfrm>
            <a:off x="2172730" y="3235132"/>
            <a:ext cx="888631" cy="463656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8" name="Oval 28"/>
          <p:cNvSpPr>
            <a:spLocks noChangeArrowheads="1"/>
          </p:cNvSpPr>
          <p:nvPr/>
        </p:nvSpPr>
        <p:spPr bwMode="gray">
          <a:xfrm>
            <a:off x="2248930" y="3299641"/>
            <a:ext cx="754942" cy="3311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64,9</a:t>
            </a:r>
            <a:endParaRPr lang="en-US" sz="15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Oval 7"/>
          <p:cNvSpPr>
            <a:spLocks noChangeArrowheads="1"/>
          </p:cNvSpPr>
          <p:nvPr/>
        </p:nvSpPr>
        <p:spPr bwMode="gray">
          <a:xfrm>
            <a:off x="1513702" y="5239264"/>
            <a:ext cx="850558" cy="418919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0" name="Oval 28"/>
          <p:cNvSpPr>
            <a:spLocks noChangeArrowheads="1"/>
          </p:cNvSpPr>
          <p:nvPr/>
        </p:nvSpPr>
        <p:spPr bwMode="gray">
          <a:xfrm>
            <a:off x="1639329" y="5272215"/>
            <a:ext cx="617838" cy="318731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15,5</a:t>
            </a:r>
            <a:endParaRPr lang="en-US" sz="15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AutoShape 5"/>
          <p:cNvSpPr>
            <a:spLocks noChangeArrowheads="1"/>
          </p:cNvSpPr>
          <p:nvPr/>
        </p:nvSpPr>
        <p:spPr bwMode="gray">
          <a:xfrm>
            <a:off x="2794684" y="2194595"/>
            <a:ext cx="5493784" cy="46089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2B2B2">
                  <a:tint val="66000"/>
                  <a:satMod val="160000"/>
                </a:srgbClr>
              </a:gs>
              <a:gs pos="50000">
                <a:srgbClr val="B2B2B2">
                  <a:tint val="44500"/>
                  <a:satMod val="160000"/>
                </a:srgbClr>
              </a:gs>
              <a:gs pos="100000">
                <a:srgbClr val="B2B2B2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2" name="Text Box 11"/>
          <p:cNvSpPr txBox="1">
            <a:spLocks noChangeArrowheads="1"/>
          </p:cNvSpPr>
          <p:nvPr/>
        </p:nvSpPr>
        <p:spPr bwMode="gray">
          <a:xfrm>
            <a:off x="3013244" y="2224217"/>
            <a:ext cx="1959191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Городское хозяйство</a:t>
            </a:r>
            <a:endParaRPr lang="en-US" sz="15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Oval 7"/>
          <p:cNvSpPr>
            <a:spLocks noChangeArrowheads="1"/>
          </p:cNvSpPr>
          <p:nvPr/>
        </p:nvSpPr>
        <p:spPr bwMode="gray">
          <a:xfrm>
            <a:off x="574105" y="6287253"/>
            <a:ext cx="888631" cy="463656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" name="Oval 28"/>
          <p:cNvSpPr>
            <a:spLocks noChangeArrowheads="1"/>
          </p:cNvSpPr>
          <p:nvPr/>
        </p:nvSpPr>
        <p:spPr bwMode="gray">
          <a:xfrm>
            <a:off x="657817" y="6360000"/>
            <a:ext cx="754942" cy="3311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4,2</a:t>
            </a:r>
            <a:endParaRPr lang="en-US" sz="15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Oval 7"/>
          <p:cNvSpPr>
            <a:spLocks noChangeArrowheads="1"/>
          </p:cNvSpPr>
          <p:nvPr/>
        </p:nvSpPr>
        <p:spPr bwMode="gray">
          <a:xfrm>
            <a:off x="1145786" y="5708821"/>
            <a:ext cx="831295" cy="422311"/>
          </a:xfrm>
          <a:prstGeom prst="ellipse">
            <a:avLst/>
          </a:prstGeom>
          <a:solidFill>
            <a:srgbClr val="ABE17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6" name="Oval 28"/>
          <p:cNvSpPr>
            <a:spLocks noChangeArrowheads="1"/>
          </p:cNvSpPr>
          <p:nvPr/>
        </p:nvSpPr>
        <p:spPr bwMode="gray">
          <a:xfrm>
            <a:off x="1221987" y="5799438"/>
            <a:ext cx="648002" cy="25549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14,2</a:t>
            </a:r>
            <a:endParaRPr lang="en-US" sz="15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ext Box 25"/>
          <p:cNvSpPr txBox="1">
            <a:spLocks noChangeArrowheads="1"/>
          </p:cNvSpPr>
          <p:nvPr/>
        </p:nvSpPr>
        <p:spPr bwMode="gray">
          <a:xfrm>
            <a:off x="3260608" y="3806511"/>
            <a:ext cx="4752627" cy="32316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муниципальным имуществом</a:t>
            </a:r>
            <a:endParaRPr lang="en-US" sz="15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Oval 7"/>
          <p:cNvSpPr>
            <a:spLocks noChangeArrowheads="1"/>
          </p:cNvSpPr>
          <p:nvPr/>
        </p:nvSpPr>
        <p:spPr bwMode="gray">
          <a:xfrm>
            <a:off x="1808206" y="2186869"/>
            <a:ext cx="961889" cy="463656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9" name="Oval 28"/>
          <p:cNvSpPr>
            <a:spLocks noChangeArrowheads="1"/>
          </p:cNvSpPr>
          <p:nvPr/>
        </p:nvSpPr>
        <p:spPr bwMode="gray">
          <a:xfrm>
            <a:off x="1876168" y="2237809"/>
            <a:ext cx="821482" cy="3311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933,8</a:t>
            </a:r>
            <a:endParaRPr lang="en-US" sz="15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Oval 7"/>
          <p:cNvSpPr>
            <a:spLocks noChangeArrowheads="1"/>
          </p:cNvSpPr>
          <p:nvPr/>
        </p:nvSpPr>
        <p:spPr bwMode="gray">
          <a:xfrm>
            <a:off x="2075935" y="2722330"/>
            <a:ext cx="888631" cy="463656"/>
          </a:xfrm>
          <a:prstGeom prst="ellipse">
            <a:avLst/>
          </a:prstGeom>
          <a:solidFill>
            <a:srgbClr val="ABE17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1" name="Oval 28"/>
          <p:cNvSpPr>
            <a:spLocks noChangeArrowheads="1"/>
          </p:cNvSpPr>
          <p:nvPr/>
        </p:nvSpPr>
        <p:spPr bwMode="gray">
          <a:xfrm>
            <a:off x="2143899" y="2797984"/>
            <a:ext cx="754942" cy="3311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353,3</a:t>
            </a:r>
            <a:endParaRPr lang="en-US" sz="15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 Box 25"/>
          <p:cNvSpPr txBox="1">
            <a:spLocks noChangeArrowheads="1"/>
          </p:cNvSpPr>
          <p:nvPr/>
        </p:nvSpPr>
        <p:spPr bwMode="gray">
          <a:xfrm>
            <a:off x="3058783" y="4818312"/>
            <a:ext cx="5376763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информационного общества</a:t>
            </a:r>
            <a:endParaRPr lang="en-US" sz="15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ectangle 2"/>
          <p:cNvSpPr txBox="1">
            <a:spLocks noChangeArrowheads="1"/>
          </p:cNvSpPr>
          <p:nvPr/>
        </p:nvSpPr>
        <p:spPr bwMode="gray">
          <a:xfrm>
            <a:off x="8055556" y="128423"/>
            <a:ext cx="1070043" cy="75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№17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32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1621" y="115329"/>
            <a:ext cx="80401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AFAFA"/>
                </a:solidFill>
                <a:latin typeface="Times New Roman" pitchFamily="18" charset="0"/>
                <a:cs typeface="Times New Roman" pitchFamily="18" charset="0"/>
              </a:rPr>
              <a:t>Расходы бюджета на исполнение </a:t>
            </a:r>
          </a:p>
          <a:p>
            <a:r>
              <a:rPr lang="ru-RU" sz="3200" b="1" dirty="0" smtClean="0">
                <a:solidFill>
                  <a:srgbClr val="FAFAFA"/>
                </a:solidFill>
                <a:latin typeface="Times New Roman" pitchFamily="18" charset="0"/>
                <a:cs typeface="Times New Roman" pitchFamily="18" charset="0"/>
              </a:rPr>
              <a:t>Указа 597 Президента России</a:t>
            </a:r>
            <a:endParaRPr lang="ru-RU" sz="3200" dirty="0">
              <a:solidFill>
                <a:srgbClr val="FAFAFA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gray">
          <a:xfrm>
            <a:off x="8073956" y="1"/>
            <a:ext cx="1070043" cy="60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№18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4" name="Содержимое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239068"/>
              </p:ext>
            </p:extLst>
          </p:nvPr>
        </p:nvGraphicFramePr>
        <p:xfrm>
          <a:off x="1010709" y="1315033"/>
          <a:ext cx="7278158" cy="3604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Лист" r:id="rId4" imgW="6686398" imgH="4619767" progId="Excel.Sheet.8">
                  <p:embed/>
                </p:oleObj>
              </mc:Choice>
              <mc:Fallback>
                <p:oleObj name="Лист" r:id="rId4" imgW="6686398" imgH="4619767" progId="Excel.Sheet.8">
                  <p:embed/>
                  <p:pic>
                    <p:nvPicPr>
                      <p:cNvPr id="0" name="Picture 79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0709" y="1315033"/>
                        <a:ext cx="7278158" cy="360465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111028" y="4912761"/>
            <a:ext cx="3385210" cy="427361"/>
          </a:xfrm>
          <a:prstGeom prst="roundRect">
            <a:avLst/>
          </a:prstGeom>
          <a:solidFill>
            <a:srgbClr val="8CFC99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1028" y="5396148"/>
            <a:ext cx="3080408" cy="394212"/>
          </a:xfrm>
          <a:prstGeom prst="roundRect">
            <a:avLst/>
          </a:prstGeom>
          <a:solidFill>
            <a:srgbClr val="83F18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7922" y="6328478"/>
            <a:ext cx="2282549" cy="403412"/>
          </a:xfrm>
          <a:prstGeom prst="roundRect">
            <a:avLst/>
          </a:prstGeom>
          <a:solidFill>
            <a:srgbClr val="83F18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812630" y="5944760"/>
            <a:ext cx="1967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6238" y="4930005"/>
            <a:ext cx="5907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учреждений дополнительного образования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83942" y="5403199"/>
            <a:ext cx="5325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учреждений дошкольного образования 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85837" y="6335058"/>
            <a:ext cx="397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Работники учреждений культуры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6626" y="5853348"/>
            <a:ext cx="2625539" cy="423873"/>
          </a:xfrm>
          <a:prstGeom prst="roundRect">
            <a:avLst/>
          </a:prstGeom>
          <a:solidFill>
            <a:srgbClr val="83F18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90305" y="4919690"/>
            <a:ext cx="1080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53 900,0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343" y="5401772"/>
            <a:ext cx="1080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53 519,8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0675" y="6362558"/>
            <a:ext cx="1153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47 346,75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44669" y="4898001"/>
            <a:ext cx="724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4 %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2622949" y="4973600"/>
            <a:ext cx="0" cy="2719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2260285" y="5450477"/>
            <a:ext cx="0" cy="2719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463723" y="5418733"/>
            <a:ext cx="724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3 %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19419" y="6344628"/>
            <a:ext cx="844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1,03%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0673" y="5900208"/>
            <a:ext cx="1153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50 441,57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flipV="1">
            <a:off x="2002211" y="5957878"/>
            <a:ext cx="0" cy="2719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084095" y="5883416"/>
            <a:ext cx="724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3,7%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1571907" y="6379218"/>
            <a:ext cx="0" cy="2719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0343" y="4538133"/>
            <a:ext cx="632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99866" y="1315033"/>
            <a:ext cx="999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51B6C0-EDC6-4AC0-BBC7-2536E37800B0}"/>
              </a:ext>
            </a:extLst>
          </p:cNvPr>
          <p:cNvSpPr txBox="1">
            <a:spLocks/>
          </p:cNvSpPr>
          <p:nvPr/>
        </p:nvSpPr>
        <p:spPr>
          <a:xfrm>
            <a:off x="1835203" y="261985"/>
            <a:ext cx="7198659" cy="67858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Информация о Муниципальном образовании 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Сосновоборский городской округ Ленинградской области 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48234" y="4823012"/>
          <a:ext cx="7377954" cy="153296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{16D9F66E-5EB9-4882-86FB-DCBF35E3C3E4}</a:tableStyleId>
              </a:tblPr>
              <a:tblGrid>
                <a:gridCol w="1926144"/>
                <a:gridCol w="1486858"/>
                <a:gridCol w="681477"/>
                <a:gridCol w="743427"/>
                <a:gridCol w="805380"/>
                <a:gridCol w="867334"/>
                <a:gridCol w="867334"/>
              </a:tblGrid>
              <a:tr h="322437">
                <a:tc rowSpan="2">
                  <a:txBody>
                    <a:bodyPr/>
                    <a:lstStyle/>
                    <a:p>
                      <a:pPr marL="15367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Показатель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Ед. </a:t>
                      </a: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измерения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Отчет </a:t>
                      </a:r>
                      <a:r>
                        <a:rPr lang="ru-RU" sz="12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2021 </a:t>
                      </a:r>
                      <a:r>
                        <a:rPr lang="ru-RU" sz="12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</a:p>
                  </a:txBody>
                  <a:tcPr marL="68580" marR="68580" marT="17780" marB="17780" anchor="ctr">
                    <a:solidFill>
                      <a:srgbClr val="DFFAF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Отчет 2022 </a:t>
                      </a:r>
                      <a:r>
                        <a:rPr lang="ru-RU" sz="12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</a:p>
                  </a:txBody>
                  <a:tcPr marL="68580" marR="68580" marT="17780" marB="17780" anchor="ctr">
                    <a:solidFill>
                      <a:srgbClr val="DFFAF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Прогноз</a:t>
                      </a:r>
                    </a:p>
                  </a:txBody>
                  <a:tcPr marL="68580" marR="68580" marT="17780" marB="17780" anchor="ctr">
                    <a:solidFill>
                      <a:srgbClr val="DFFA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38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2023 </a:t>
                      </a:r>
                      <a:r>
                        <a:rPr lang="ru-RU" sz="12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</a:p>
                  </a:txBody>
                  <a:tcPr marL="68580" marR="68580" marT="17780" marB="1778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2024 </a:t>
                      </a:r>
                      <a:r>
                        <a:rPr lang="ru-RU" sz="12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</a:p>
                  </a:txBody>
                  <a:tcPr marL="68580" marR="68580" marT="17780" marB="1778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2025г</a:t>
                      </a:r>
                      <a:r>
                        <a:rPr lang="ru-RU" sz="12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68580" marR="68580" marT="17780" marB="17780" anchor="ctr">
                    <a:solidFill>
                      <a:srgbClr val="DFFAFD"/>
                    </a:solidFill>
                  </a:tcPr>
                </a:tc>
              </a:tr>
              <a:tr h="31618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Среднегодовая численность </a:t>
                      </a: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постоянного населения на начало года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тыс. человек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66,5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17780" marB="1778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65,1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17780" marB="1778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68,9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17780" marB="1778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69,1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17780" marB="1778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69,2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17780" marB="17780" anchor="ctr">
                    <a:solidFill>
                      <a:srgbClr val="DFFAFD"/>
                    </a:solidFill>
                  </a:tcPr>
                </a:tc>
              </a:tr>
              <a:tr h="6304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к </a:t>
                      </a: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предыдущему </a:t>
                      </a: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98,7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17780" marB="1778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97,9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17780" marB="1778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105,8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17780" marB="1778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100,3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17780" marB="1778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100,1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17780" marB="17780" anchor="ctr">
                    <a:solidFill>
                      <a:srgbClr val="DFFAFD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2" descr="C:\Users\FINBANK.ADM\Desktop\для презентации\2022\images (3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518" y="681136"/>
            <a:ext cx="1524000" cy="1285218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30659" y="1334530"/>
            <a:ext cx="863624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Муниципальное образование Сосновоборский городской округ Ленинградской области наделено статусом городского округа на основании Областного закона Ленинградской области от 31 марта 2005 года N22-оз «Об установлении границ муниципального образования Сосновоборский городской округ».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Границы территории Сосновоборского городского округа установлены Областным законом Ленинградской области от 15 июня 2010 года N32-оз «Об административно-территориальном устройстве Ленинградской области и порядке его изменения».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Административный центр Сосновоборского городского округа – город Сосновый Бор Ленинградской области.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Среднегодовая численность постоянного населения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gray">
          <a:xfrm>
            <a:off x="8073957" y="0"/>
            <a:ext cx="1070043" cy="60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№1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501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97210"/>
            <a:ext cx="2677297" cy="1705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5" name="Google Shape;90;p15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955589" y="4184823"/>
            <a:ext cx="3608174" cy="2211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3190" y="4195420"/>
            <a:ext cx="3402226" cy="218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04238" y="2388976"/>
            <a:ext cx="3039762" cy="1960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84887" y="0"/>
            <a:ext cx="80154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3200" b="1" dirty="0" smtClean="0">
                <a:solidFill>
                  <a:srgbClr val="FAFAFA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Расходы на празднование 95-летия Ленинградской области</a:t>
            </a:r>
            <a:endParaRPr lang="ru-RU" sz="3200" dirty="0">
              <a:solidFill>
                <a:srgbClr val="FAFAF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79589" y="2161114"/>
            <a:ext cx="39871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189 миллионов рублей</a:t>
            </a:r>
          </a:p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привлеченные средства на</a:t>
            </a:r>
          </a:p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благоустройство, ремонты, озеленение, проведение праздничных мероприятий и украшение города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gray">
          <a:xfrm>
            <a:off x="8073956" y="1"/>
            <a:ext cx="1070043" cy="60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№19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485;p39"/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0" y="3880021"/>
            <a:ext cx="1812324" cy="2512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668215" y="70771"/>
            <a:ext cx="84757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Расходы на празднование 95-летия Ленинградской области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5"/>
          <p:cNvSpPr/>
          <p:nvPr/>
        </p:nvSpPr>
        <p:spPr>
          <a:xfrm>
            <a:off x="3066945" y="3033654"/>
            <a:ext cx="2571768" cy="114300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6"/>
              </a:gs>
            </a:gsLst>
            <a:lin ang="16200000" scaled="1"/>
            <a:tileRect/>
          </a:gra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AutoShape 64"/>
          <p:cNvSpPr>
            <a:spLocks noChangeArrowheads="1"/>
          </p:cNvSpPr>
          <p:nvPr/>
        </p:nvSpPr>
        <p:spPr bwMode="gray">
          <a:xfrm>
            <a:off x="3288489" y="3341157"/>
            <a:ext cx="2286016" cy="714380"/>
          </a:xfrm>
          <a:prstGeom prst="roundRect">
            <a:avLst>
              <a:gd name="adj" fmla="val 0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189,3</a:t>
            </a:r>
            <a:endParaRPr lang="en-US" sz="4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21"/>
          <p:cNvCxnSpPr/>
          <p:nvPr/>
        </p:nvCxnSpPr>
        <p:spPr>
          <a:xfrm flipV="1">
            <a:off x="4443304" y="4173985"/>
            <a:ext cx="9051" cy="7103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24"/>
          <p:cNvCxnSpPr/>
          <p:nvPr/>
        </p:nvCxnSpPr>
        <p:spPr>
          <a:xfrm>
            <a:off x="2207641" y="3729870"/>
            <a:ext cx="881548" cy="183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27"/>
          <p:cNvCxnSpPr/>
          <p:nvPr/>
        </p:nvCxnSpPr>
        <p:spPr>
          <a:xfrm>
            <a:off x="2125362" y="2693773"/>
            <a:ext cx="991010" cy="6851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31"/>
          <p:cNvCxnSpPr/>
          <p:nvPr/>
        </p:nvCxnSpPr>
        <p:spPr>
          <a:xfrm rot="5400000">
            <a:off x="3966763" y="2638923"/>
            <a:ext cx="785818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34"/>
          <p:cNvCxnSpPr/>
          <p:nvPr/>
        </p:nvCxnSpPr>
        <p:spPr>
          <a:xfrm flipH="1">
            <a:off x="5732633" y="2726724"/>
            <a:ext cx="997681" cy="7856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37"/>
          <p:cNvCxnSpPr/>
          <p:nvPr/>
        </p:nvCxnSpPr>
        <p:spPr>
          <a:xfrm flipH="1" flipV="1">
            <a:off x="5700823" y="3925333"/>
            <a:ext cx="1408431" cy="123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5"/>
          <p:cNvSpPr>
            <a:spLocks noChangeAspect="1"/>
          </p:cNvSpPr>
          <p:nvPr/>
        </p:nvSpPr>
        <p:spPr>
          <a:xfrm>
            <a:off x="3436472" y="1694201"/>
            <a:ext cx="1843101" cy="899561"/>
          </a:xfrm>
          <a:prstGeom prst="roundRect">
            <a:avLst/>
          </a:prstGeom>
          <a:gradFill flip="none" rotWithShape="1">
            <a:gsLst>
              <a:gs pos="18000">
                <a:srgbClr val="B8D96D"/>
              </a:gs>
              <a:gs pos="88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>
            <a:spLocks noChangeAspect="1"/>
          </p:cNvSpPr>
          <p:nvPr/>
        </p:nvSpPr>
        <p:spPr>
          <a:xfrm>
            <a:off x="253296" y="1944929"/>
            <a:ext cx="1843101" cy="899561"/>
          </a:xfrm>
          <a:prstGeom prst="roundRect">
            <a:avLst/>
          </a:prstGeom>
          <a:gradFill flip="none" rotWithShape="1">
            <a:gsLst>
              <a:gs pos="18000">
                <a:srgbClr val="92D050"/>
              </a:gs>
              <a:gs pos="88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9"/>
          <p:cNvSpPr>
            <a:spLocks noChangeAspect="1"/>
          </p:cNvSpPr>
          <p:nvPr/>
        </p:nvSpPr>
        <p:spPr>
          <a:xfrm>
            <a:off x="6753384" y="1782131"/>
            <a:ext cx="1843101" cy="1192605"/>
          </a:xfrm>
          <a:prstGeom prst="roundRect">
            <a:avLst/>
          </a:prstGeom>
          <a:gradFill flip="none" rotWithShape="1">
            <a:gsLst>
              <a:gs pos="18000">
                <a:srgbClr val="B8D96D"/>
              </a:gs>
              <a:gs pos="100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9"/>
          <p:cNvSpPr>
            <a:spLocks noChangeAspect="1"/>
          </p:cNvSpPr>
          <p:nvPr/>
        </p:nvSpPr>
        <p:spPr>
          <a:xfrm>
            <a:off x="298637" y="3049428"/>
            <a:ext cx="1843101" cy="899561"/>
          </a:xfrm>
          <a:prstGeom prst="roundRect">
            <a:avLst/>
          </a:prstGeom>
          <a:gradFill flip="none" rotWithShape="1">
            <a:gsLst>
              <a:gs pos="18000">
                <a:srgbClr val="B8D96D"/>
              </a:gs>
              <a:gs pos="100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1"/>
          <p:cNvSpPr>
            <a:spLocks noChangeAspect="1"/>
          </p:cNvSpPr>
          <p:nvPr/>
        </p:nvSpPr>
        <p:spPr>
          <a:xfrm>
            <a:off x="3364089" y="4587780"/>
            <a:ext cx="2043293" cy="1165162"/>
          </a:xfrm>
          <a:prstGeom prst="roundRect">
            <a:avLst/>
          </a:prstGeom>
          <a:gradFill flip="none" rotWithShape="1">
            <a:gsLst>
              <a:gs pos="18000">
                <a:srgbClr val="B8D96D"/>
              </a:gs>
              <a:gs pos="88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2"/>
          <p:cNvSpPr/>
          <p:nvPr/>
        </p:nvSpPr>
        <p:spPr>
          <a:xfrm>
            <a:off x="6594260" y="1751451"/>
            <a:ext cx="20147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торжественного мероприятия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49,3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6"/>
          <p:cNvSpPr/>
          <p:nvPr/>
        </p:nvSpPr>
        <p:spPr>
          <a:xfrm>
            <a:off x="3436472" y="1648031"/>
            <a:ext cx="1886971" cy="923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ул. Соколова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57,8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17"/>
          <p:cNvSpPr>
            <a:spLocks noChangeAspect="1"/>
          </p:cNvSpPr>
          <p:nvPr/>
        </p:nvSpPr>
        <p:spPr>
          <a:xfrm>
            <a:off x="6765876" y="3186679"/>
            <a:ext cx="1843101" cy="899561"/>
          </a:xfrm>
          <a:prstGeom prst="roundRect">
            <a:avLst/>
          </a:prstGeom>
          <a:gradFill flip="none" rotWithShape="1">
            <a:gsLst>
              <a:gs pos="18000">
                <a:srgbClr val="B8D96D"/>
              </a:gs>
              <a:gs pos="88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8"/>
          <p:cNvSpPr/>
          <p:nvPr/>
        </p:nvSpPr>
        <p:spPr>
          <a:xfrm>
            <a:off x="7193196" y="3394051"/>
            <a:ext cx="1785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11,4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54760" y="1220936"/>
            <a:ext cx="1084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AFA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endParaRPr lang="ru-RU" dirty="0">
              <a:solidFill>
                <a:srgbClr val="FAFA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Google Shape;136;p19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6293504" y="4132099"/>
            <a:ext cx="2566156" cy="1835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Google Shape;297;p28"/>
          <p:cNvPicPr preferRelativeResize="0"/>
          <p:nvPr/>
        </p:nvPicPr>
        <p:blipFill rotWithShape="1">
          <a:blip r:embed="rId4" cstate="print">
            <a:alphaModFix/>
          </a:blip>
          <a:srcRect b="12434"/>
          <a:stretch/>
        </p:blipFill>
        <p:spPr>
          <a:xfrm>
            <a:off x="5535826" y="5198075"/>
            <a:ext cx="2660822" cy="1659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  <p:pic>
        <p:nvPicPr>
          <p:cNvPr id="28" name="Google Shape;410;p34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1202724" y="4687330"/>
            <a:ext cx="2108886" cy="1964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  <p:pic>
        <p:nvPicPr>
          <p:cNvPr id="29" name="Google Shape;486;p39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3155093" y="5890054"/>
            <a:ext cx="2652584" cy="967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30" name="Rectangle 2"/>
          <p:cNvSpPr txBox="1">
            <a:spLocks noChangeArrowheads="1"/>
          </p:cNvSpPr>
          <p:nvPr/>
        </p:nvSpPr>
        <p:spPr bwMode="gray">
          <a:xfrm>
            <a:off x="8073956" y="1"/>
            <a:ext cx="1070043" cy="60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№20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1839" y="3153698"/>
            <a:ext cx="1785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4,2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20"/>
          <p:cNvSpPr/>
          <p:nvPr/>
        </p:nvSpPr>
        <p:spPr>
          <a:xfrm>
            <a:off x="3517593" y="4542290"/>
            <a:ext cx="17859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уличного освещения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8,5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0"/>
          <p:cNvSpPr/>
          <p:nvPr/>
        </p:nvSpPr>
        <p:spPr>
          <a:xfrm>
            <a:off x="292452" y="1897167"/>
            <a:ext cx="17859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улично-дорожной сети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58,1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63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12.userapi.com/impg/CFUPMxlNqwv-8x589WjdQdoRiX6ELo1Yv7OnLw/W9O3RbYQPVE.jpg?size=1280x853&amp;quality=95&amp;sign=5056126c536865e230b1c49b682dc2e2&amp;c_uniq_tag=-6oZBRkeTSAARAHoJg4MofOpzf7h0JLR01F2ulfcNek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33319"/>
            <a:ext cx="3080951" cy="182468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Google Shape;187;p21"/>
          <p:cNvPicPr preferRelativeResize="0"/>
          <p:nvPr/>
        </p:nvPicPr>
        <p:blipFill rotWithShape="1">
          <a:blip r:embed="rId3" cstate="print">
            <a:alphaModFix/>
          </a:blip>
          <a:srcRect b="15938"/>
          <a:stretch/>
        </p:blipFill>
        <p:spPr>
          <a:xfrm>
            <a:off x="2627871" y="4539049"/>
            <a:ext cx="3921210" cy="2318951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5956" y="4835611"/>
            <a:ext cx="3188043" cy="202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51B6C0-EDC6-4AC0-BBC7-2536E37800B0}"/>
              </a:ext>
            </a:extLst>
          </p:cNvPr>
          <p:cNvSpPr txBox="1">
            <a:spLocks/>
          </p:cNvSpPr>
          <p:nvPr/>
        </p:nvSpPr>
        <p:spPr>
          <a:xfrm>
            <a:off x="751474" y="375501"/>
            <a:ext cx="6940409" cy="67858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defTabSz="685800">
              <a:lnSpc>
                <a:spcPct val="90000"/>
              </a:lnSpc>
              <a:spcBef>
                <a:spcPct val="0"/>
              </a:spcBef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Исполнение дорожного фонда Сосновоборского городского округа</a:t>
            </a:r>
            <a:r>
              <a:rPr lang="ru-RU" sz="2400" b="1" dirty="0" smtClean="0">
                <a:solidFill>
                  <a:srgbClr val="FAFAFA"/>
                </a:solidFill>
                <a:latin typeface="Times New Roman" pitchFamily="18" charset="0"/>
                <a:cs typeface="Times New Roman" pitchFamily="18" charset="0"/>
              </a:rPr>
              <a:t> в 2022 году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gray">
          <a:xfrm>
            <a:off x="0" y="1585036"/>
            <a:ext cx="273955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Доходы – 180,1 млн. руб.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12034" y="2030476"/>
          <a:ext cx="3629891" cy="3682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 bwMode="gray">
          <a:xfrm>
            <a:off x="4829072" y="1546244"/>
            <a:ext cx="273955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Расходы – 478,8 млн. руб.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2881520" y="1497413"/>
          <a:ext cx="6361334" cy="4430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Rectangle 2"/>
          <p:cNvSpPr txBox="1">
            <a:spLocks noChangeArrowheads="1"/>
          </p:cNvSpPr>
          <p:nvPr/>
        </p:nvSpPr>
        <p:spPr bwMode="gray">
          <a:xfrm>
            <a:off x="8073956" y="1"/>
            <a:ext cx="1070043" cy="60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№21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064858" y="1187109"/>
            <a:ext cx="1079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b="1" kern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414053" y="1644310"/>
            <a:ext cx="1911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37% к 2021 году</a:t>
            </a:r>
            <a:endParaRPr lang="en-US" sz="1600" b="1" kern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6119" y="0"/>
            <a:ext cx="80648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AFAFA"/>
                </a:solidFill>
                <a:latin typeface="Times New Roman" pitchFamily="18" charset="0"/>
                <a:cs typeface="Times New Roman" pitchFamily="18" charset="0"/>
              </a:rPr>
              <a:t>Расходы на реализацию федерального проекта «Формирование современной         </a:t>
            </a:r>
          </a:p>
          <a:p>
            <a:r>
              <a:rPr lang="ru-RU" sz="3200" b="1" dirty="0" smtClean="0">
                <a:solidFill>
                  <a:srgbClr val="FAFAFA"/>
                </a:solidFill>
                <a:latin typeface="Times New Roman" pitchFamily="18" charset="0"/>
                <a:cs typeface="Times New Roman" pitchFamily="18" charset="0"/>
              </a:rPr>
              <a:t>                городской среды»</a:t>
            </a:r>
            <a:endParaRPr lang="ru-RU" sz="3200" dirty="0">
              <a:solidFill>
                <a:srgbClr val="FAFAFA"/>
              </a:solidFill>
            </a:endParaRPr>
          </a:p>
        </p:txBody>
      </p:sp>
      <p:pic>
        <p:nvPicPr>
          <p:cNvPr id="6" name="Google Shape;95;p16"/>
          <p:cNvPicPr preferRelativeResize="0"/>
          <p:nvPr/>
        </p:nvPicPr>
        <p:blipFill rotWithShape="1">
          <a:blip r:embed="rId2" cstate="print">
            <a:alphaModFix/>
          </a:blip>
          <a:srcRect l="18958" t="10496" r="19864" b="9618"/>
          <a:stretch/>
        </p:blipFill>
        <p:spPr>
          <a:xfrm>
            <a:off x="4917990" y="2018270"/>
            <a:ext cx="3912972" cy="1972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8920" y="3344563"/>
            <a:ext cx="3288965" cy="219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" name="Google Shape;426;p35"/>
          <p:cNvPicPr preferRelativeResize="0"/>
          <p:nvPr/>
        </p:nvPicPr>
        <p:blipFill rotWithShape="1">
          <a:blip r:embed="rId4" cstate="print">
            <a:alphaModFix/>
          </a:blip>
          <a:srcRect r="12854"/>
          <a:stretch/>
        </p:blipFill>
        <p:spPr>
          <a:xfrm>
            <a:off x="5667631" y="4880919"/>
            <a:ext cx="3599936" cy="1977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gray">
          <a:xfrm>
            <a:off x="8073956" y="1"/>
            <a:ext cx="1070043" cy="60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№22 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gray">
          <a:xfrm>
            <a:off x="280086" y="2170671"/>
            <a:ext cx="3805881" cy="60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Благоустройство сквера на ул. Космонавтов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(2 этап)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835448"/>
              </p:ext>
            </p:extLst>
          </p:nvPr>
        </p:nvGraphicFramePr>
        <p:xfrm>
          <a:off x="263612" y="2990582"/>
          <a:ext cx="3649362" cy="911586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323440"/>
                <a:gridCol w="1325922"/>
              </a:tblGrid>
              <a:tr h="2866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Местный бюджет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15,2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866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Областной</a:t>
                      </a:r>
                      <a:r>
                        <a:rPr lang="ru-RU" sz="1600" b="1" u="none" strike="noStrike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бюджет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26,3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3824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Федеральный бюджет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0" y="4259133"/>
            <a:ext cx="40530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завершения благоустройства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и 4 этапов были выделены дополнительны средства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835448"/>
              </p:ext>
            </p:extLst>
          </p:nvPr>
        </p:nvGraphicFramePr>
        <p:xfrm>
          <a:off x="284206" y="5293057"/>
          <a:ext cx="3649362" cy="57334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323440"/>
                <a:gridCol w="1325922"/>
              </a:tblGrid>
              <a:tr h="2866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Местный бюджет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9,2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866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Областной</a:t>
                      </a:r>
                      <a:r>
                        <a:rPr lang="ru-RU" sz="1600" b="1" u="none" strike="noStrike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бюджет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27,7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6985686" y="1652548"/>
            <a:ext cx="21583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33,6% к 2021 году</a:t>
            </a:r>
            <a:endParaRPr lang="en-US" b="1" kern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 rot="10800000">
            <a:off x="6937593" y="1733457"/>
            <a:ext cx="145615" cy="178328"/>
          </a:xfrm>
          <a:prstGeom prst="downArrow">
            <a:avLst/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2;p43"/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0" y="1713470"/>
            <a:ext cx="3624649" cy="2693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  <p:pic>
        <p:nvPicPr>
          <p:cNvPr id="3" name="Google Shape;553;p43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3772931" y="5329882"/>
            <a:ext cx="4695566" cy="1528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26656" y="36995"/>
            <a:ext cx="646324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sz="3200" b="1" dirty="0" smtClean="0">
                <a:solidFill>
                  <a:srgbClr val="FAFAFA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Расходы на строительство и ввод </a:t>
            </a:r>
          </a:p>
          <a:p>
            <a:r>
              <a:rPr lang="ru" sz="3200" b="1" dirty="0" smtClean="0">
                <a:solidFill>
                  <a:srgbClr val="FAFAFA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в эксплуатацию детского сада</a:t>
            </a:r>
            <a:endParaRPr lang="ru-RU" sz="3200" dirty="0">
              <a:solidFill>
                <a:srgbClr val="FAFAF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19849" y="1833887"/>
            <a:ext cx="5824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b="1" u="sng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Строительство и ввод в эксплуатацию детского сада с бассейном на 240 мест</a:t>
            </a:r>
            <a:endParaRPr lang="ru-RU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1849" y="4794421"/>
            <a:ext cx="32432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" sz="16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Первый детский сад в городе, в котором в полном объеме реализована современная доступная среда, в том числе для детей с нарушением опорно-двигательного аппарата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gray">
          <a:xfrm>
            <a:off x="8073956" y="1"/>
            <a:ext cx="1070043" cy="60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№23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Oval 5"/>
          <p:cNvSpPr/>
          <p:nvPr/>
        </p:nvSpPr>
        <p:spPr>
          <a:xfrm>
            <a:off x="6744230" y="2505253"/>
            <a:ext cx="1920629" cy="1881553"/>
          </a:xfrm>
          <a:prstGeom prst="ellipse">
            <a:avLst/>
          </a:prstGeom>
          <a:solidFill>
            <a:schemeClr val="bg1">
              <a:alpha val="62000"/>
            </a:schemeClr>
          </a:solidFill>
          <a:ln w="3175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11"/>
          <p:cNvSpPr/>
          <p:nvPr/>
        </p:nvSpPr>
        <p:spPr>
          <a:xfrm>
            <a:off x="6958374" y="2988956"/>
            <a:ext cx="14556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200,0 млн.руб.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WordArt 2"/>
          <p:cNvSpPr>
            <a:spLocks noChangeArrowheads="1" noChangeShapeType="1" noTextEdit="1"/>
          </p:cNvSpPr>
          <p:nvPr/>
        </p:nvSpPr>
        <p:spPr bwMode="auto">
          <a:xfrm>
            <a:off x="7262082" y="2567558"/>
            <a:ext cx="931926" cy="466134"/>
          </a:xfrm>
          <a:prstGeom prst="rect">
            <a:avLst/>
          </a:prstGeom>
        </p:spPr>
        <p:txBody>
          <a:bodyPr vert="horz" wrap="square" fromWordArt="1" anchor="t" anchorCtr="0">
            <a:prstTxWarp prst="textArchUp">
              <a:avLst>
                <a:gd name="adj" fmla="val 12466956"/>
              </a:avLst>
            </a:prstTxWarp>
          </a:bodyPr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en-US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3"/>
          <p:cNvSpPr/>
          <p:nvPr/>
        </p:nvSpPr>
        <p:spPr>
          <a:xfrm>
            <a:off x="5071022" y="2681604"/>
            <a:ext cx="1600717" cy="1523160"/>
          </a:xfrm>
          <a:prstGeom prst="ellipse">
            <a:avLst/>
          </a:prstGeom>
          <a:solidFill>
            <a:schemeClr val="bg1">
              <a:alpha val="62000"/>
            </a:schemeClr>
          </a:solidFill>
          <a:ln w="317500">
            <a:solidFill>
              <a:srgbClr val="F9B20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3"/>
          <p:cNvSpPr/>
          <p:nvPr/>
        </p:nvSpPr>
        <p:spPr>
          <a:xfrm>
            <a:off x="5236663" y="3167064"/>
            <a:ext cx="15142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269,6 млн. руб.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WordArt 2"/>
          <p:cNvSpPr>
            <a:spLocks noChangeArrowheads="1" noChangeShapeType="1" noTextEdit="1"/>
          </p:cNvSpPr>
          <p:nvPr/>
        </p:nvSpPr>
        <p:spPr bwMode="auto">
          <a:xfrm>
            <a:off x="5435340" y="2745787"/>
            <a:ext cx="931926" cy="466134"/>
          </a:xfrm>
          <a:prstGeom prst="rect">
            <a:avLst/>
          </a:prstGeom>
        </p:spPr>
        <p:txBody>
          <a:bodyPr vert="horz" wrap="square" fromWordArt="1" anchor="t" anchorCtr="0">
            <a:prstTxWarp prst="textArchUp">
              <a:avLst>
                <a:gd name="adj" fmla="val 12466956"/>
              </a:avLst>
            </a:prstTxWarp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5"/>
          <p:cNvSpPr/>
          <p:nvPr/>
        </p:nvSpPr>
        <p:spPr>
          <a:xfrm>
            <a:off x="3597531" y="2712624"/>
            <a:ext cx="1499894" cy="1508615"/>
          </a:xfrm>
          <a:prstGeom prst="ellipse">
            <a:avLst/>
          </a:prstGeom>
          <a:solidFill>
            <a:schemeClr val="bg1">
              <a:alpha val="62000"/>
            </a:schemeClr>
          </a:solidFill>
          <a:ln w="3175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1"/>
          <p:cNvSpPr/>
          <p:nvPr/>
        </p:nvSpPr>
        <p:spPr>
          <a:xfrm>
            <a:off x="3732756" y="3120758"/>
            <a:ext cx="12623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46,7 млн. руб.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WordArt 2"/>
          <p:cNvSpPr>
            <a:spLocks noChangeArrowheads="1" noChangeShapeType="1" noTextEdit="1"/>
          </p:cNvSpPr>
          <p:nvPr/>
        </p:nvSpPr>
        <p:spPr bwMode="auto">
          <a:xfrm>
            <a:off x="3848779" y="2802219"/>
            <a:ext cx="980021" cy="444831"/>
          </a:xfrm>
          <a:prstGeom prst="rect">
            <a:avLst/>
          </a:prstGeom>
        </p:spPr>
        <p:txBody>
          <a:bodyPr vert="horz" wrap="square" fromWordArt="1" anchor="t" anchorCtr="0">
            <a:prstTxWarp prst="textArchUp">
              <a:avLst>
                <a:gd name="adj" fmla="val 12466956"/>
              </a:avLst>
            </a:prstTxWarp>
          </a:bodyPr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62241" y="4699509"/>
            <a:ext cx="1306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 – 6,9 млн. руб.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45583" y="4733469"/>
            <a:ext cx="1306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 – 41,4 млн. руб.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37348" y="4823235"/>
            <a:ext cx="1306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 – 31,8 млн. руб.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Isosceles Triangle 160"/>
          <p:cNvSpPr/>
          <p:nvPr/>
        </p:nvSpPr>
        <p:spPr>
          <a:xfrm rot="10800000">
            <a:off x="7456122" y="4472529"/>
            <a:ext cx="628650" cy="457200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Isosceles Triangle 160"/>
          <p:cNvSpPr/>
          <p:nvPr/>
        </p:nvSpPr>
        <p:spPr>
          <a:xfrm rot="10800000">
            <a:off x="4078055" y="4337379"/>
            <a:ext cx="522371" cy="378242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Isosceles Triangle 160"/>
          <p:cNvSpPr/>
          <p:nvPr/>
        </p:nvSpPr>
        <p:spPr>
          <a:xfrm rot="10800000">
            <a:off x="5584374" y="4324465"/>
            <a:ext cx="583000" cy="407633"/>
          </a:xfrm>
          <a:prstGeom prst="triangle">
            <a:avLst/>
          </a:prstGeom>
          <a:solidFill>
            <a:srgbClr val="F6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5631" y="3941806"/>
            <a:ext cx="5008605" cy="266905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799577" y="0"/>
            <a:ext cx="632532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srgbClr val="FAFAFA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Расходы на проведение ремонтов</a:t>
            </a:r>
          </a:p>
          <a:p>
            <a:pPr lvl="0"/>
            <a:r>
              <a:rPr lang="ru-RU" sz="3200" b="1" dirty="0" smtClean="0">
                <a:solidFill>
                  <a:srgbClr val="FAFAFA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образовательных учреждений </a:t>
            </a:r>
            <a:endParaRPr lang="ru-RU" sz="3200" dirty="0">
              <a:solidFill>
                <a:srgbClr val="FAFAF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gray">
          <a:xfrm>
            <a:off x="8073956" y="1"/>
            <a:ext cx="1070043" cy="60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№24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13631"/>
            <a:ext cx="4366054" cy="2841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6" name="Freeform 12"/>
          <p:cNvSpPr>
            <a:spLocks/>
          </p:cNvSpPr>
          <p:nvPr/>
        </p:nvSpPr>
        <p:spPr bwMode="auto">
          <a:xfrm>
            <a:off x="5379308" y="1905996"/>
            <a:ext cx="3764692" cy="2418867"/>
          </a:xfrm>
          <a:custGeom>
            <a:avLst/>
            <a:gdLst/>
            <a:ahLst/>
            <a:cxnLst>
              <a:cxn ang="0">
                <a:pos x="414" y="346"/>
              </a:cxn>
              <a:cxn ang="0">
                <a:pos x="346" y="414"/>
              </a:cxn>
              <a:cxn ang="0">
                <a:pos x="68" y="414"/>
              </a:cxn>
              <a:cxn ang="0">
                <a:pos x="0" y="346"/>
              </a:cxn>
              <a:cxn ang="0">
                <a:pos x="0" y="68"/>
              </a:cxn>
              <a:cxn ang="0">
                <a:pos x="68" y="0"/>
              </a:cxn>
              <a:cxn ang="0">
                <a:pos x="346" y="0"/>
              </a:cxn>
              <a:cxn ang="0">
                <a:pos x="414" y="68"/>
              </a:cxn>
              <a:cxn ang="0">
                <a:pos x="414" y="346"/>
              </a:cxn>
            </a:cxnLst>
            <a:rect l="0" t="0" r="r" b="b"/>
            <a:pathLst>
              <a:path w="414" h="414">
                <a:moveTo>
                  <a:pt x="414" y="346"/>
                </a:moveTo>
                <a:cubicBezTo>
                  <a:pt x="414" y="383"/>
                  <a:pt x="383" y="414"/>
                  <a:pt x="346" y="414"/>
                </a:cubicBezTo>
                <a:cubicBezTo>
                  <a:pt x="68" y="414"/>
                  <a:pt x="68" y="414"/>
                  <a:pt x="68" y="414"/>
                </a:cubicBezTo>
                <a:cubicBezTo>
                  <a:pt x="31" y="414"/>
                  <a:pt x="0" y="383"/>
                  <a:pt x="0" y="346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31"/>
                  <a:pt x="31" y="0"/>
                  <a:pt x="68" y="0"/>
                </a:cubicBezTo>
                <a:cubicBezTo>
                  <a:pt x="346" y="0"/>
                  <a:pt x="346" y="0"/>
                  <a:pt x="346" y="0"/>
                </a:cubicBezTo>
                <a:cubicBezTo>
                  <a:pt x="383" y="0"/>
                  <a:pt x="414" y="31"/>
                  <a:pt x="414" y="68"/>
                </a:cubicBezTo>
                <a:lnTo>
                  <a:pt x="414" y="346"/>
                </a:lnTo>
                <a:close/>
              </a:path>
            </a:pathLst>
          </a:custGeom>
          <a:solidFill>
            <a:srgbClr val="B8D96D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Rectangle 27"/>
          <p:cNvSpPr/>
          <p:nvPr/>
        </p:nvSpPr>
        <p:spPr>
          <a:xfrm>
            <a:off x="5453448" y="2059459"/>
            <a:ext cx="369055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МБОУ «СОШ № 4 им.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Героя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Советского Союза В.К.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Булыгина»</a:t>
            </a:r>
          </a:p>
          <a:p>
            <a:pPr marL="285750" indent="161925">
              <a:buFontTx/>
              <a:buChar char="-"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бновление инженерных сетей</a:t>
            </a:r>
          </a:p>
          <a:p>
            <a:pPr marL="285750" indent="161925"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кровли</a:t>
            </a:r>
          </a:p>
          <a:p>
            <a:pPr marL="285750" indent="161925">
              <a:buFontTx/>
              <a:buChar char="-"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лектротехнические работы</a:t>
            </a:r>
          </a:p>
          <a:p>
            <a:pPr marL="285750" indent="161925">
              <a:buFontTx/>
              <a:buChar char="-"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осметический ремонт блока начальной школы</a:t>
            </a:r>
          </a:p>
        </p:txBody>
      </p:sp>
      <p:sp>
        <p:nvSpPr>
          <p:cNvPr id="8" name="Овал 7"/>
          <p:cNvSpPr/>
          <p:nvPr/>
        </p:nvSpPr>
        <p:spPr>
          <a:xfrm>
            <a:off x="3443417" y="1901966"/>
            <a:ext cx="2091539" cy="103612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rgbClr val="0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105,4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/>
          </a:p>
        </p:txBody>
      </p:sp>
      <p:sp>
        <p:nvSpPr>
          <p:cNvPr id="9" name="Freeform 12"/>
          <p:cNvSpPr>
            <a:spLocks/>
          </p:cNvSpPr>
          <p:nvPr/>
        </p:nvSpPr>
        <p:spPr bwMode="auto">
          <a:xfrm>
            <a:off x="3336325" y="6054811"/>
            <a:ext cx="5482258" cy="642551"/>
          </a:xfrm>
          <a:custGeom>
            <a:avLst/>
            <a:gdLst/>
            <a:ahLst/>
            <a:cxnLst>
              <a:cxn ang="0">
                <a:pos x="414" y="346"/>
              </a:cxn>
              <a:cxn ang="0">
                <a:pos x="346" y="414"/>
              </a:cxn>
              <a:cxn ang="0">
                <a:pos x="68" y="414"/>
              </a:cxn>
              <a:cxn ang="0">
                <a:pos x="0" y="346"/>
              </a:cxn>
              <a:cxn ang="0">
                <a:pos x="0" y="68"/>
              </a:cxn>
              <a:cxn ang="0">
                <a:pos x="68" y="0"/>
              </a:cxn>
              <a:cxn ang="0">
                <a:pos x="346" y="0"/>
              </a:cxn>
              <a:cxn ang="0">
                <a:pos x="414" y="68"/>
              </a:cxn>
              <a:cxn ang="0">
                <a:pos x="414" y="346"/>
              </a:cxn>
            </a:cxnLst>
            <a:rect l="0" t="0" r="r" b="b"/>
            <a:pathLst>
              <a:path w="414" h="414">
                <a:moveTo>
                  <a:pt x="414" y="346"/>
                </a:moveTo>
                <a:cubicBezTo>
                  <a:pt x="414" y="383"/>
                  <a:pt x="383" y="414"/>
                  <a:pt x="346" y="414"/>
                </a:cubicBezTo>
                <a:cubicBezTo>
                  <a:pt x="68" y="414"/>
                  <a:pt x="68" y="414"/>
                  <a:pt x="68" y="414"/>
                </a:cubicBezTo>
                <a:cubicBezTo>
                  <a:pt x="31" y="414"/>
                  <a:pt x="0" y="383"/>
                  <a:pt x="0" y="346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31"/>
                  <a:pt x="31" y="0"/>
                  <a:pt x="68" y="0"/>
                </a:cubicBezTo>
                <a:cubicBezTo>
                  <a:pt x="346" y="0"/>
                  <a:pt x="346" y="0"/>
                  <a:pt x="346" y="0"/>
                </a:cubicBezTo>
                <a:cubicBezTo>
                  <a:pt x="383" y="0"/>
                  <a:pt x="414" y="31"/>
                  <a:pt x="414" y="68"/>
                </a:cubicBezTo>
                <a:lnTo>
                  <a:pt x="414" y="346"/>
                </a:lnTo>
                <a:close/>
              </a:path>
            </a:pathLst>
          </a:custGeom>
          <a:gradFill>
            <a:gsLst>
              <a:gs pos="0">
                <a:srgbClr val="F2BE00"/>
              </a:gs>
              <a:gs pos="90000">
                <a:schemeClr val="accent4">
                  <a:satMod val="120000"/>
                  <a:shade val="78000"/>
                  <a:lumMod val="35000"/>
                  <a:lumOff val="65000"/>
                </a:schemeClr>
              </a:gs>
            </a:gsLst>
          </a:gra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75221" y="6191676"/>
            <a:ext cx="5231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ремонт образовательных учреждений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433750" y="5383936"/>
            <a:ext cx="1779373" cy="81973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55,4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руб.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835448"/>
              </p:ext>
            </p:extLst>
          </p:nvPr>
        </p:nvGraphicFramePr>
        <p:xfrm>
          <a:off x="3080952" y="3081195"/>
          <a:ext cx="2487827" cy="57334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792471"/>
                <a:gridCol w="695356"/>
              </a:tblGrid>
              <a:tr h="2866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Местный бюджет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65,4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866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Областной</a:t>
                      </a:r>
                      <a:r>
                        <a:rPr lang="ru-RU" sz="1600" b="1" u="none" strike="noStrike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бюджет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Овал 12"/>
          <p:cNvSpPr/>
          <p:nvPr/>
        </p:nvSpPr>
        <p:spPr>
          <a:xfrm>
            <a:off x="63880" y="3980983"/>
            <a:ext cx="2063501" cy="142432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ВСЕГО 160,8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руб.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7100" y="505514"/>
            <a:ext cx="86909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AFAFA"/>
                </a:solidFill>
                <a:latin typeface="Times New Roman" pitchFamily="18" charset="0"/>
                <a:cs typeface="Times New Roman" pitchFamily="18" charset="0"/>
              </a:rPr>
              <a:t>Остатки средств на счете бюджета</a:t>
            </a:r>
            <a:endParaRPr lang="ru-RU" sz="3200" dirty="0">
              <a:solidFill>
                <a:srgbClr val="FAFAFA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gray">
          <a:xfrm>
            <a:off x="8073956" y="1"/>
            <a:ext cx="1070043" cy="60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№25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8" name="组合 88"/>
          <p:cNvGrpSpPr/>
          <p:nvPr/>
        </p:nvGrpSpPr>
        <p:grpSpPr>
          <a:xfrm rot="3469023">
            <a:off x="3055462" y="1404852"/>
            <a:ext cx="2863745" cy="3086451"/>
            <a:chOff x="-114300" y="596900"/>
            <a:chExt cx="7420203" cy="7456487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>
              <a:off x="2281396" y="5037549"/>
              <a:ext cx="382587" cy="274637"/>
            </a:xfrm>
            <a:custGeom>
              <a:avLst/>
              <a:gdLst>
                <a:gd name="T0" fmla="*/ 8 w 102"/>
                <a:gd name="T1" fmla="*/ 46 h 73"/>
                <a:gd name="T2" fmla="*/ 53 w 102"/>
                <a:gd name="T3" fmla="*/ 73 h 73"/>
                <a:gd name="T4" fmla="*/ 102 w 102"/>
                <a:gd name="T5" fmla="*/ 68 h 73"/>
                <a:gd name="T6" fmla="*/ 81 w 102"/>
                <a:gd name="T7" fmla="*/ 42 h 73"/>
                <a:gd name="T8" fmla="*/ 15 w 102"/>
                <a:gd name="T9" fmla="*/ 0 h 73"/>
                <a:gd name="T10" fmla="*/ 0 w 102"/>
                <a:gd name="T11" fmla="*/ 40 h 73"/>
                <a:gd name="T12" fmla="*/ 8 w 102"/>
                <a:gd name="T13" fmla="*/ 4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" h="73">
                  <a:moveTo>
                    <a:pt x="8" y="46"/>
                  </a:moveTo>
                  <a:cubicBezTo>
                    <a:pt x="53" y="73"/>
                    <a:pt x="53" y="73"/>
                    <a:pt x="53" y="73"/>
                  </a:cubicBezTo>
                  <a:cubicBezTo>
                    <a:pt x="102" y="68"/>
                    <a:pt x="102" y="68"/>
                    <a:pt x="102" y="68"/>
                  </a:cubicBezTo>
                  <a:cubicBezTo>
                    <a:pt x="81" y="42"/>
                    <a:pt x="81" y="42"/>
                    <a:pt x="81" y="4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5" y="25"/>
                    <a:pt x="0" y="40"/>
                  </a:cubicBezTo>
                  <a:lnTo>
                    <a:pt x="8" y="46"/>
                  </a:lnTo>
                  <a:close/>
                </a:path>
              </a:pathLst>
            </a:custGeom>
            <a:gradFill flip="none" rotWithShape="1">
              <a:gsLst>
                <a:gs pos="17000">
                  <a:srgbClr val="005070"/>
                </a:gs>
                <a:gs pos="56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3255963" y="2371499"/>
              <a:ext cx="2970213" cy="1098550"/>
            </a:xfrm>
            <a:custGeom>
              <a:avLst/>
              <a:gdLst>
                <a:gd name="T0" fmla="*/ 0 w 792"/>
                <a:gd name="T1" fmla="*/ 293 h 293"/>
                <a:gd name="T2" fmla="*/ 75 w 792"/>
                <a:gd name="T3" fmla="*/ 214 h 293"/>
                <a:gd name="T4" fmla="*/ 155 w 792"/>
                <a:gd name="T5" fmla="*/ 148 h 293"/>
                <a:gd name="T6" fmla="*/ 268 w 792"/>
                <a:gd name="T7" fmla="*/ 78 h 293"/>
                <a:gd name="T8" fmla="*/ 364 w 792"/>
                <a:gd name="T9" fmla="*/ 36 h 293"/>
                <a:gd name="T10" fmla="*/ 464 w 792"/>
                <a:gd name="T11" fmla="*/ 9 h 293"/>
                <a:gd name="T12" fmla="*/ 544 w 792"/>
                <a:gd name="T13" fmla="*/ 1 h 293"/>
                <a:gd name="T14" fmla="*/ 598 w 792"/>
                <a:gd name="T15" fmla="*/ 5 h 293"/>
                <a:gd name="T16" fmla="*/ 698 w 792"/>
                <a:gd name="T17" fmla="*/ 34 h 293"/>
                <a:gd name="T18" fmla="*/ 792 w 792"/>
                <a:gd name="T19" fmla="*/ 88 h 293"/>
                <a:gd name="T20" fmla="*/ 696 w 792"/>
                <a:gd name="T21" fmla="*/ 41 h 293"/>
                <a:gd name="T22" fmla="*/ 597 w 792"/>
                <a:gd name="T23" fmla="*/ 15 h 293"/>
                <a:gd name="T24" fmla="*/ 544 w 792"/>
                <a:gd name="T25" fmla="*/ 10 h 293"/>
                <a:gd name="T26" fmla="*/ 466 w 792"/>
                <a:gd name="T27" fmla="*/ 18 h 293"/>
                <a:gd name="T28" fmla="*/ 367 w 792"/>
                <a:gd name="T29" fmla="*/ 45 h 293"/>
                <a:gd name="T30" fmla="*/ 273 w 792"/>
                <a:gd name="T31" fmla="*/ 86 h 293"/>
                <a:gd name="T32" fmla="*/ 160 w 792"/>
                <a:gd name="T33" fmla="*/ 155 h 293"/>
                <a:gd name="T34" fmla="*/ 79 w 792"/>
                <a:gd name="T35" fmla="*/ 219 h 293"/>
                <a:gd name="T36" fmla="*/ 0 w 792"/>
                <a:gd name="T37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92" h="293">
                  <a:moveTo>
                    <a:pt x="0" y="293"/>
                  </a:moveTo>
                  <a:cubicBezTo>
                    <a:pt x="13" y="276"/>
                    <a:pt x="43" y="244"/>
                    <a:pt x="75" y="214"/>
                  </a:cubicBezTo>
                  <a:cubicBezTo>
                    <a:pt x="106" y="184"/>
                    <a:pt x="140" y="158"/>
                    <a:pt x="155" y="148"/>
                  </a:cubicBezTo>
                  <a:cubicBezTo>
                    <a:pt x="171" y="136"/>
                    <a:pt x="220" y="102"/>
                    <a:pt x="268" y="78"/>
                  </a:cubicBezTo>
                  <a:cubicBezTo>
                    <a:pt x="317" y="52"/>
                    <a:pt x="364" y="36"/>
                    <a:pt x="364" y="36"/>
                  </a:cubicBezTo>
                  <a:cubicBezTo>
                    <a:pt x="364" y="36"/>
                    <a:pt x="410" y="19"/>
                    <a:pt x="464" y="9"/>
                  </a:cubicBezTo>
                  <a:cubicBezTo>
                    <a:pt x="491" y="4"/>
                    <a:pt x="520" y="0"/>
                    <a:pt x="544" y="1"/>
                  </a:cubicBezTo>
                  <a:cubicBezTo>
                    <a:pt x="568" y="1"/>
                    <a:pt x="588" y="4"/>
                    <a:pt x="598" y="5"/>
                  </a:cubicBezTo>
                  <a:cubicBezTo>
                    <a:pt x="616" y="8"/>
                    <a:pt x="658" y="17"/>
                    <a:pt x="698" y="34"/>
                  </a:cubicBezTo>
                  <a:cubicBezTo>
                    <a:pt x="739" y="51"/>
                    <a:pt x="776" y="75"/>
                    <a:pt x="792" y="88"/>
                  </a:cubicBezTo>
                  <a:cubicBezTo>
                    <a:pt x="774" y="78"/>
                    <a:pt x="736" y="56"/>
                    <a:pt x="696" y="41"/>
                  </a:cubicBezTo>
                  <a:cubicBezTo>
                    <a:pt x="656" y="26"/>
                    <a:pt x="614" y="17"/>
                    <a:pt x="597" y="15"/>
                  </a:cubicBezTo>
                  <a:cubicBezTo>
                    <a:pt x="587" y="13"/>
                    <a:pt x="568" y="10"/>
                    <a:pt x="544" y="10"/>
                  </a:cubicBezTo>
                  <a:cubicBezTo>
                    <a:pt x="520" y="10"/>
                    <a:pt x="492" y="13"/>
                    <a:pt x="466" y="18"/>
                  </a:cubicBezTo>
                  <a:cubicBezTo>
                    <a:pt x="413" y="28"/>
                    <a:pt x="367" y="45"/>
                    <a:pt x="367" y="45"/>
                  </a:cubicBezTo>
                  <a:cubicBezTo>
                    <a:pt x="367" y="45"/>
                    <a:pt x="321" y="61"/>
                    <a:pt x="273" y="86"/>
                  </a:cubicBezTo>
                  <a:cubicBezTo>
                    <a:pt x="225" y="111"/>
                    <a:pt x="176" y="144"/>
                    <a:pt x="160" y="155"/>
                  </a:cubicBezTo>
                  <a:cubicBezTo>
                    <a:pt x="146" y="166"/>
                    <a:pt x="112" y="191"/>
                    <a:pt x="79" y="219"/>
                  </a:cubicBezTo>
                  <a:cubicBezTo>
                    <a:pt x="46" y="247"/>
                    <a:pt x="16" y="278"/>
                    <a:pt x="0" y="293"/>
                  </a:cubicBezTo>
                  <a:close/>
                </a:path>
              </a:pathLst>
            </a:custGeom>
            <a:solidFill>
              <a:srgbClr val="952F01"/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6567488" y="2512787"/>
              <a:ext cx="492125" cy="1938338"/>
            </a:xfrm>
            <a:custGeom>
              <a:avLst/>
              <a:gdLst>
                <a:gd name="T0" fmla="*/ 111 w 131"/>
                <a:gd name="T1" fmla="*/ 517 h 517"/>
                <a:gd name="T2" fmla="*/ 121 w 131"/>
                <a:gd name="T3" fmla="*/ 388 h 517"/>
                <a:gd name="T4" fmla="*/ 119 w 131"/>
                <a:gd name="T5" fmla="*/ 307 h 517"/>
                <a:gd name="T6" fmla="*/ 111 w 131"/>
                <a:gd name="T7" fmla="*/ 245 h 517"/>
                <a:gd name="T8" fmla="*/ 98 w 131"/>
                <a:gd name="T9" fmla="*/ 184 h 517"/>
                <a:gd name="T10" fmla="*/ 70 w 131"/>
                <a:gd name="T11" fmla="*/ 108 h 517"/>
                <a:gd name="T12" fmla="*/ 40 w 131"/>
                <a:gd name="T13" fmla="*/ 53 h 517"/>
                <a:gd name="T14" fmla="*/ 0 w 131"/>
                <a:gd name="T15" fmla="*/ 0 h 517"/>
                <a:gd name="T16" fmla="*/ 43 w 131"/>
                <a:gd name="T17" fmla="*/ 51 h 517"/>
                <a:gd name="T18" fmla="*/ 76 w 131"/>
                <a:gd name="T19" fmla="*/ 105 h 517"/>
                <a:gd name="T20" fmla="*/ 106 w 131"/>
                <a:gd name="T21" fmla="*/ 181 h 517"/>
                <a:gd name="T22" fmla="*/ 121 w 131"/>
                <a:gd name="T23" fmla="*/ 243 h 517"/>
                <a:gd name="T24" fmla="*/ 128 w 131"/>
                <a:gd name="T25" fmla="*/ 307 h 517"/>
                <a:gd name="T26" fmla="*/ 130 w 131"/>
                <a:gd name="T27" fmla="*/ 388 h 517"/>
                <a:gd name="T28" fmla="*/ 111 w 131"/>
                <a:gd name="T29" fmla="*/ 517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1" h="517">
                  <a:moveTo>
                    <a:pt x="111" y="517"/>
                  </a:moveTo>
                  <a:cubicBezTo>
                    <a:pt x="115" y="491"/>
                    <a:pt x="121" y="410"/>
                    <a:pt x="121" y="388"/>
                  </a:cubicBezTo>
                  <a:cubicBezTo>
                    <a:pt x="121" y="376"/>
                    <a:pt x="122" y="340"/>
                    <a:pt x="119" y="307"/>
                  </a:cubicBezTo>
                  <a:cubicBezTo>
                    <a:pt x="117" y="274"/>
                    <a:pt x="111" y="245"/>
                    <a:pt x="111" y="245"/>
                  </a:cubicBezTo>
                  <a:cubicBezTo>
                    <a:pt x="111" y="245"/>
                    <a:pt x="107" y="216"/>
                    <a:pt x="98" y="184"/>
                  </a:cubicBezTo>
                  <a:cubicBezTo>
                    <a:pt x="89" y="152"/>
                    <a:pt x="75" y="119"/>
                    <a:pt x="70" y="108"/>
                  </a:cubicBezTo>
                  <a:cubicBezTo>
                    <a:pt x="65" y="98"/>
                    <a:pt x="54" y="75"/>
                    <a:pt x="40" y="53"/>
                  </a:cubicBezTo>
                  <a:cubicBezTo>
                    <a:pt x="26" y="30"/>
                    <a:pt x="9" y="10"/>
                    <a:pt x="0" y="0"/>
                  </a:cubicBezTo>
                  <a:cubicBezTo>
                    <a:pt x="10" y="10"/>
                    <a:pt x="28" y="29"/>
                    <a:pt x="43" y="51"/>
                  </a:cubicBezTo>
                  <a:cubicBezTo>
                    <a:pt x="59" y="73"/>
                    <a:pt x="71" y="95"/>
                    <a:pt x="76" y="105"/>
                  </a:cubicBezTo>
                  <a:cubicBezTo>
                    <a:pt x="81" y="116"/>
                    <a:pt x="97" y="149"/>
                    <a:pt x="106" y="181"/>
                  </a:cubicBezTo>
                  <a:cubicBezTo>
                    <a:pt x="115" y="214"/>
                    <a:pt x="121" y="243"/>
                    <a:pt x="121" y="243"/>
                  </a:cubicBezTo>
                  <a:cubicBezTo>
                    <a:pt x="121" y="243"/>
                    <a:pt x="126" y="273"/>
                    <a:pt x="128" y="307"/>
                  </a:cubicBezTo>
                  <a:cubicBezTo>
                    <a:pt x="131" y="340"/>
                    <a:pt x="131" y="376"/>
                    <a:pt x="130" y="388"/>
                  </a:cubicBezTo>
                  <a:cubicBezTo>
                    <a:pt x="131" y="411"/>
                    <a:pt x="121" y="493"/>
                    <a:pt x="111" y="517"/>
                  </a:cubicBezTo>
                  <a:close/>
                </a:path>
              </a:pathLst>
            </a:custGeom>
            <a:solidFill>
              <a:srgbClr val="952F01"/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5186590" y="4740276"/>
              <a:ext cx="2119313" cy="1296988"/>
            </a:xfrm>
            <a:custGeom>
              <a:avLst/>
              <a:gdLst>
                <a:gd name="T0" fmla="*/ 0 w 565"/>
                <a:gd name="T1" fmla="*/ 346 h 346"/>
                <a:gd name="T2" fmla="*/ 142 w 565"/>
                <a:gd name="T3" fmla="*/ 278 h 346"/>
                <a:gd name="T4" fmla="*/ 296 w 565"/>
                <a:gd name="T5" fmla="*/ 194 h 346"/>
                <a:gd name="T6" fmla="*/ 361 w 565"/>
                <a:gd name="T7" fmla="*/ 153 h 346"/>
                <a:gd name="T8" fmla="*/ 442 w 565"/>
                <a:gd name="T9" fmla="*/ 97 h 346"/>
                <a:gd name="T10" fmla="*/ 565 w 565"/>
                <a:gd name="T11" fmla="*/ 0 h 346"/>
                <a:gd name="T12" fmla="*/ 447 w 565"/>
                <a:gd name="T13" fmla="*/ 105 h 346"/>
                <a:gd name="T14" fmla="*/ 366 w 565"/>
                <a:gd name="T15" fmla="*/ 161 h 346"/>
                <a:gd name="T16" fmla="*/ 301 w 565"/>
                <a:gd name="T17" fmla="*/ 202 h 346"/>
                <a:gd name="T18" fmla="*/ 146 w 565"/>
                <a:gd name="T19" fmla="*/ 286 h 346"/>
                <a:gd name="T20" fmla="*/ 0 w 565"/>
                <a:gd name="T21" fmla="*/ 346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5" h="346">
                  <a:moveTo>
                    <a:pt x="0" y="346"/>
                  </a:moveTo>
                  <a:cubicBezTo>
                    <a:pt x="29" y="333"/>
                    <a:pt x="118" y="290"/>
                    <a:pt x="142" y="278"/>
                  </a:cubicBezTo>
                  <a:cubicBezTo>
                    <a:pt x="169" y="266"/>
                    <a:pt x="297" y="195"/>
                    <a:pt x="296" y="194"/>
                  </a:cubicBezTo>
                  <a:cubicBezTo>
                    <a:pt x="296" y="194"/>
                    <a:pt x="327" y="175"/>
                    <a:pt x="361" y="153"/>
                  </a:cubicBezTo>
                  <a:cubicBezTo>
                    <a:pt x="395" y="132"/>
                    <a:pt x="430" y="106"/>
                    <a:pt x="442" y="97"/>
                  </a:cubicBezTo>
                  <a:cubicBezTo>
                    <a:pt x="464" y="82"/>
                    <a:pt x="541" y="20"/>
                    <a:pt x="565" y="0"/>
                  </a:cubicBezTo>
                  <a:cubicBezTo>
                    <a:pt x="546" y="25"/>
                    <a:pt x="470" y="89"/>
                    <a:pt x="447" y="105"/>
                  </a:cubicBezTo>
                  <a:cubicBezTo>
                    <a:pt x="436" y="114"/>
                    <a:pt x="400" y="139"/>
                    <a:pt x="366" y="161"/>
                  </a:cubicBezTo>
                  <a:cubicBezTo>
                    <a:pt x="332" y="184"/>
                    <a:pt x="301" y="202"/>
                    <a:pt x="301" y="202"/>
                  </a:cubicBezTo>
                  <a:cubicBezTo>
                    <a:pt x="302" y="203"/>
                    <a:pt x="173" y="275"/>
                    <a:pt x="146" y="286"/>
                  </a:cubicBezTo>
                  <a:cubicBezTo>
                    <a:pt x="122" y="299"/>
                    <a:pt x="31" y="338"/>
                    <a:pt x="0" y="346"/>
                  </a:cubicBezTo>
                  <a:close/>
                </a:path>
              </a:pathLst>
            </a:custGeom>
            <a:solidFill>
              <a:srgbClr val="952F01"/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</a:endParaRPr>
            </a:p>
          </p:txBody>
        </p:sp>
        <p:grpSp>
          <p:nvGrpSpPr>
            <p:cNvPr id="13" name="Group 12"/>
            <p:cNvGrpSpPr>
              <a:grpSpLocks noChangeAspect="1"/>
            </p:cNvGrpSpPr>
            <p:nvPr/>
          </p:nvGrpSpPr>
          <p:grpSpPr bwMode="auto">
            <a:xfrm>
              <a:off x="1816100" y="596900"/>
              <a:ext cx="5475288" cy="5440363"/>
              <a:chOff x="1156" y="376"/>
              <a:chExt cx="3449" cy="3427"/>
            </a:xfrm>
          </p:grpSpPr>
          <p:sp>
            <p:nvSpPr>
              <p:cNvPr id="36" name="Freeform 13"/>
              <p:cNvSpPr>
                <a:spLocks/>
              </p:cNvSpPr>
              <p:nvPr/>
            </p:nvSpPr>
            <p:spPr bwMode="auto">
              <a:xfrm>
                <a:off x="1204" y="607"/>
                <a:ext cx="2192" cy="1564"/>
              </a:xfrm>
              <a:custGeom>
                <a:avLst/>
                <a:gdLst>
                  <a:gd name="T0" fmla="*/ 364 w 928"/>
                  <a:gd name="T1" fmla="*/ 662 h 662"/>
                  <a:gd name="T2" fmla="*/ 0 w 928"/>
                  <a:gd name="T3" fmla="*/ 387 h 662"/>
                  <a:gd name="T4" fmla="*/ 2 w 928"/>
                  <a:gd name="T5" fmla="*/ 358 h 662"/>
                  <a:gd name="T6" fmla="*/ 604 w 928"/>
                  <a:gd name="T7" fmla="*/ 13 h 662"/>
                  <a:gd name="T8" fmla="*/ 918 w 928"/>
                  <a:gd name="T9" fmla="*/ 373 h 662"/>
                  <a:gd name="T10" fmla="*/ 899 w 928"/>
                  <a:gd name="T11" fmla="*/ 375 h 662"/>
                  <a:gd name="T12" fmla="*/ 364 w 928"/>
                  <a:gd name="T13" fmla="*/ 662 h 6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8" h="662">
                    <a:moveTo>
                      <a:pt x="364" y="662"/>
                    </a:moveTo>
                    <a:cubicBezTo>
                      <a:pt x="0" y="387"/>
                      <a:pt x="0" y="387"/>
                      <a:pt x="0" y="387"/>
                    </a:cubicBezTo>
                    <a:cubicBezTo>
                      <a:pt x="2" y="358"/>
                      <a:pt x="2" y="358"/>
                      <a:pt x="2" y="358"/>
                    </a:cubicBezTo>
                    <a:cubicBezTo>
                      <a:pt x="2" y="358"/>
                      <a:pt x="252" y="46"/>
                      <a:pt x="604" y="13"/>
                    </a:cubicBezTo>
                    <a:cubicBezTo>
                      <a:pt x="748" y="0"/>
                      <a:pt x="928" y="121"/>
                      <a:pt x="918" y="373"/>
                    </a:cubicBezTo>
                    <a:cubicBezTo>
                      <a:pt x="899" y="375"/>
                      <a:pt x="899" y="375"/>
                      <a:pt x="899" y="375"/>
                    </a:cubicBezTo>
                    <a:cubicBezTo>
                      <a:pt x="899" y="375"/>
                      <a:pt x="634" y="369"/>
                      <a:pt x="364" y="662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635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/>
                </a:endParaRPr>
              </a:p>
            </p:txBody>
          </p:sp>
          <p:sp>
            <p:nvSpPr>
              <p:cNvPr id="37" name="Freeform 14"/>
              <p:cNvSpPr>
                <a:spLocks/>
              </p:cNvSpPr>
              <p:nvPr/>
            </p:nvSpPr>
            <p:spPr bwMode="auto">
              <a:xfrm>
                <a:off x="3011" y="1757"/>
                <a:ext cx="545" cy="2046"/>
              </a:xfrm>
              <a:custGeom>
                <a:avLst/>
                <a:gdLst>
                  <a:gd name="T0" fmla="*/ 110 w 231"/>
                  <a:gd name="T1" fmla="*/ 866 h 866"/>
                  <a:gd name="T2" fmla="*/ 55 w 231"/>
                  <a:gd name="T3" fmla="*/ 810 h 866"/>
                  <a:gd name="T4" fmla="*/ 0 w 231"/>
                  <a:gd name="T5" fmla="*/ 22 h 866"/>
                  <a:gd name="T6" fmla="*/ 89 w 231"/>
                  <a:gd name="T7" fmla="*/ 0 h 866"/>
                  <a:gd name="T8" fmla="*/ 149 w 231"/>
                  <a:gd name="T9" fmla="*/ 89 h 866"/>
                  <a:gd name="T10" fmla="*/ 144 w 231"/>
                  <a:gd name="T11" fmla="*/ 829 h 866"/>
                  <a:gd name="T12" fmla="*/ 110 w 231"/>
                  <a:gd name="T13" fmla="*/ 866 h 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1" h="866">
                    <a:moveTo>
                      <a:pt x="110" y="866"/>
                    </a:moveTo>
                    <a:cubicBezTo>
                      <a:pt x="55" y="810"/>
                      <a:pt x="55" y="810"/>
                      <a:pt x="55" y="810"/>
                    </a:cubicBezTo>
                    <a:cubicBezTo>
                      <a:pt x="100" y="405"/>
                      <a:pt x="0" y="22"/>
                      <a:pt x="0" y="22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149" y="89"/>
                      <a:pt x="149" y="89"/>
                      <a:pt x="149" y="89"/>
                    </a:cubicBezTo>
                    <a:cubicBezTo>
                      <a:pt x="149" y="89"/>
                      <a:pt x="231" y="488"/>
                      <a:pt x="144" y="829"/>
                    </a:cubicBezTo>
                    <a:lnTo>
                      <a:pt x="110" y="866"/>
                    </a:lnTo>
                    <a:close/>
                  </a:path>
                </a:pathLst>
              </a:custGeom>
              <a:gradFill flip="none" rotWithShape="1">
                <a:gsLst>
                  <a:gs pos="55000">
                    <a:srgbClr val="EA6400"/>
                  </a:gs>
                  <a:gs pos="100000">
                    <a:srgbClr val="FF9443"/>
                  </a:gs>
                  <a:gs pos="0">
                    <a:srgbClr val="5B1D01"/>
                  </a:gs>
                  <a:gs pos="76000">
                    <a:srgbClr val="FF7711"/>
                  </a:gs>
                </a:gsLst>
                <a:lin ang="13500000" scaled="1"/>
                <a:tileRect/>
              </a:gradFill>
              <a:ln w="635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/>
                </a:endParaRPr>
              </a:p>
            </p:txBody>
          </p:sp>
          <p:sp>
            <p:nvSpPr>
              <p:cNvPr id="38" name="Freeform 15"/>
              <p:cNvSpPr>
                <a:spLocks/>
              </p:cNvSpPr>
              <p:nvPr/>
            </p:nvSpPr>
            <p:spPr bwMode="auto">
              <a:xfrm>
                <a:off x="3221" y="730"/>
                <a:ext cx="1384" cy="3073"/>
              </a:xfrm>
              <a:custGeom>
                <a:avLst/>
                <a:gdLst>
                  <a:gd name="T0" fmla="*/ 0 w 586"/>
                  <a:gd name="T1" fmla="*/ 435 h 1301"/>
                  <a:gd name="T2" fmla="*/ 21 w 586"/>
                  <a:gd name="T3" fmla="*/ 1301 h 1301"/>
                  <a:gd name="T4" fmla="*/ 586 w 586"/>
                  <a:gd name="T5" fmla="*/ 955 h 1301"/>
                  <a:gd name="T6" fmla="*/ 504 w 586"/>
                  <a:gd name="T7" fmla="*/ 882 h 1301"/>
                  <a:gd name="T8" fmla="*/ 511 w 586"/>
                  <a:gd name="T9" fmla="*/ 621 h 1301"/>
                  <a:gd name="T10" fmla="*/ 393 w 586"/>
                  <a:gd name="T11" fmla="*/ 365 h 1301"/>
                  <a:gd name="T12" fmla="*/ 27 w 586"/>
                  <a:gd name="T13" fmla="*/ 0 h 1301"/>
                  <a:gd name="T14" fmla="*/ 7 w 586"/>
                  <a:gd name="T15" fmla="*/ 22 h 1301"/>
                  <a:gd name="T16" fmla="*/ 78 w 586"/>
                  <a:gd name="T17" fmla="*/ 446 h 1301"/>
                  <a:gd name="T18" fmla="*/ 35 w 586"/>
                  <a:gd name="T19" fmla="*/ 466 h 1301"/>
                  <a:gd name="T20" fmla="*/ 0 w 586"/>
                  <a:gd name="T21" fmla="*/ 435 h 1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6" h="1301">
                    <a:moveTo>
                      <a:pt x="0" y="435"/>
                    </a:moveTo>
                    <a:cubicBezTo>
                      <a:pt x="0" y="435"/>
                      <a:pt x="96" y="863"/>
                      <a:pt x="21" y="1301"/>
                    </a:cubicBezTo>
                    <a:cubicBezTo>
                      <a:pt x="21" y="1301"/>
                      <a:pt x="355" y="1175"/>
                      <a:pt x="586" y="955"/>
                    </a:cubicBezTo>
                    <a:cubicBezTo>
                      <a:pt x="504" y="882"/>
                      <a:pt x="504" y="882"/>
                      <a:pt x="504" y="882"/>
                    </a:cubicBezTo>
                    <a:cubicBezTo>
                      <a:pt x="504" y="882"/>
                      <a:pt x="532" y="761"/>
                      <a:pt x="511" y="621"/>
                    </a:cubicBezTo>
                    <a:cubicBezTo>
                      <a:pt x="494" y="507"/>
                      <a:pt x="445" y="418"/>
                      <a:pt x="393" y="365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124" y="179"/>
                      <a:pt x="78" y="446"/>
                    </a:cubicBezTo>
                    <a:cubicBezTo>
                      <a:pt x="35" y="466"/>
                      <a:pt x="35" y="466"/>
                      <a:pt x="35" y="466"/>
                    </a:cubicBezTo>
                    <a:lnTo>
                      <a:pt x="0" y="435"/>
                    </a:lnTo>
                    <a:close/>
                  </a:path>
                </a:pathLst>
              </a:custGeom>
              <a:solidFill>
                <a:srgbClr val="CAFED0"/>
              </a:solidFill>
              <a:ln w="635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/>
                </a:endParaRPr>
              </a:p>
            </p:txBody>
          </p:sp>
          <p:sp>
            <p:nvSpPr>
              <p:cNvPr id="39" name="Freeform 16"/>
              <p:cNvSpPr>
                <a:spLocks/>
              </p:cNvSpPr>
              <p:nvPr/>
            </p:nvSpPr>
            <p:spPr bwMode="auto">
              <a:xfrm>
                <a:off x="3221" y="730"/>
                <a:ext cx="772" cy="3073"/>
              </a:xfrm>
              <a:custGeom>
                <a:avLst/>
                <a:gdLst>
                  <a:gd name="T0" fmla="*/ 315 w 327"/>
                  <a:gd name="T1" fmla="*/ 533 h 1301"/>
                  <a:gd name="T2" fmla="*/ 21 w 327"/>
                  <a:gd name="T3" fmla="*/ 1301 h 1301"/>
                  <a:gd name="T4" fmla="*/ 0 w 327"/>
                  <a:gd name="T5" fmla="*/ 435 h 1301"/>
                  <a:gd name="T6" fmla="*/ 35 w 327"/>
                  <a:gd name="T7" fmla="*/ 466 h 1301"/>
                  <a:gd name="T8" fmla="*/ 78 w 327"/>
                  <a:gd name="T9" fmla="*/ 446 h 1301"/>
                  <a:gd name="T10" fmla="*/ 7 w 327"/>
                  <a:gd name="T11" fmla="*/ 22 h 1301"/>
                  <a:gd name="T12" fmla="*/ 27 w 327"/>
                  <a:gd name="T13" fmla="*/ 0 h 1301"/>
                  <a:gd name="T14" fmla="*/ 287 w 327"/>
                  <a:gd name="T15" fmla="*/ 260 h 1301"/>
                  <a:gd name="T16" fmla="*/ 315 w 327"/>
                  <a:gd name="T17" fmla="*/ 533 h 1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7" h="1301">
                    <a:moveTo>
                      <a:pt x="315" y="533"/>
                    </a:moveTo>
                    <a:cubicBezTo>
                      <a:pt x="327" y="911"/>
                      <a:pt x="21" y="1301"/>
                      <a:pt x="21" y="1301"/>
                    </a:cubicBezTo>
                    <a:cubicBezTo>
                      <a:pt x="96" y="863"/>
                      <a:pt x="0" y="435"/>
                      <a:pt x="0" y="435"/>
                    </a:cubicBezTo>
                    <a:cubicBezTo>
                      <a:pt x="35" y="466"/>
                      <a:pt x="35" y="466"/>
                      <a:pt x="35" y="466"/>
                    </a:cubicBezTo>
                    <a:cubicBezTo>
                      <a:pt x="78" y="446"/>
                      <a:pt x="78" y="446"/>
                      <a:pt x="78" y="446"/>
                    </a:cubicBezTo>
                    <a:cubicBezTo>
                      <a:pt x="124" y="179"/>
                      <a:pt x="7" y="22"/>
                      <a:pt x="7" y="22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87" y="260"/>
                      <a:pt x="287" y="260"/>
                      <a:pt x="287" y="260"/>
                    </a:cubicBezTo>
                    <a:cubicBezTo>
                      <a:pt x="301" y="335"/>
                      <a:pt x="312" y="426"/>
                      <a:pt x="315" y="533"/>
                    </a:cubicBezTo>
                    <a:close/>
                  </a:path>
                </a:pathLst>
              </a:custGeom>
              <a:gradFill flip="none" rotWithShape="1">
                <a:gsLst>
                  <a:gs pos="27000">
                    <a:srgbClr val="FF7711"/>
                  </a:gs>
                  <a:gs pos="59000">
                    <a:srgbClr val="FFAA01"/>
                  </a:gs>
                  <a:gs pos="100000">
                    <a:srgbClr val="FECE02"/>
                  </a:gs>
                  <a:gs pos="0">
                    <a:srgbClr val="C73E01"/>
                  </a:gs>
                  <a:gs pos="80000">
                    <a:srgbClr val="FFC000"/>
                  </a:gs>
                </a:gsLst>
                <a:lin ang="2700000" scaled="1"/>
                <a:tileRect/>
              </a:gradFill>
              <a:ln w="635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/>
                </a:endParaRPr>
              </a:p>
            </p:txBody>
          </p:sp>
          <p:sp>
            <p:nvSpPr>
              <p:cNvPr id="40" name="Freeform 17"/>
              <p:cNvSpPr>
                <a:spLocks/>
              </p:cNvSpPr>
              <p:nvPr/>
            </p:nvSpPr>
            <p:spPr bwMode="auto">
              <a:xfrm>
                <a:off x="1156" y="376"/>
                <a:ext cx="2431" cy="1606"/>
              </a:xfrm>
              <a:custGeom>
                <a:avLst/>
                <a:gdLst>
                  <a:gd name="T0" fmla="*/ 20 w 1029"/>
                  <a:gd name="T1" fmla="*/ 485 h 680"/>
                  <a:gd name="T2" fmla="*/ 0 w 1029"/>
                  <a:gd name="T3" fmla="*/ 451 h 680"/>
                  <a:gd name="T4" fmla="*/ 525 w 1029"/>
                  <a:gd name="T5" fmla="*/ 85 h 680"/>
                  <a:gd name="T6" fmla="*/ 998 w 1029"/>
                  <a:gd name="T7" fmla="*/ 344 h 680"/>
                  <a:gd name="T8" fmla="*/ 981 w 1029"/>
                  <a:gd name="T9" fmla="*/ 680 h 680"/>
                  <a:gd name="T10" fmla="*/ 909 w 1029"/>
                  <a:gd name="T11" fmla="*/ 616 h 680"/>
                  <a:gd name="T12" fmla="*/ 826 w 1029"/>
                  <a:gd name="T13" fmla="*/ 220 h 680"/>
                  <a:gd name="T14" fmla="*/ 358 w 1029"/>
                  <a:gd name="T15" fmla="*/ 212 h 680"/>
                  <a:gd name="T16" fmla="*/ 20 w 1029"/>
                  <a:gd name="T17" fmla="*/ 485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29" h="680">
                    <a:moveTo>
                      <a:pt x="20" y="485"/>
                    </a:moveTo>
                    <a:cubicBezTo>
                      <a:pt x="0" y="451"/>
                      <a:pt x="0" y="451"/>
                      <a:pt x="0" y="451"/>
                    </a:cubicBezTo>
                    <a:cubicBezTo>
                      <a:pt x="0" y="451"/>
                      <a:pt x="231" y="170"/>
                      <a:pt x="525" y="85"/>
                    </a:cubicBezTo>
                    <a:cubicBezTo>
                      <a:pt x="820" y="0"/>
                      <a:pt x="965" y="164"/>
                      <a:pt x="998" y="344"/>
                    </a:cubicBezTo>
                    <a:cubicBezTo>
                      <a:pt x="1029" y="514"/>
                      <a:pt x="981" y="680"/>
                      <a:pt x="981" y="680"/>
                    </a:cubicBezTo>
                    <a:cubicBezTo>
                      <a:pt x="909" y="616"/>
                      <a:pt x="909" y="616"/>
                      <a:pt x="909" y="616"/>
                    </a:cubicBezTo>
                    <a:cubicBezTo>
                      <a:pt x="909" y="616"/>
                      <a:pt x="961" y="355"/>
                      <a:pt x="826" y="220"/>
                    </a:cubicBezTo>
                    <a:cubicBezTo>
                      <a:pt x="691" y="85"/>
                      <a:pt x="489" y="147"/>
                      <a:pt x="358" y="212"/>
                    </a:cubicBezTo>
                    <a:cubicBezTo>
                      <a:pt x="228" y="277"/>
                      <a:pt x="85" y="411"/>
                      <a:pt x="20" y="485"/>
                    </a:cubicBezTo>
                    <a:close/>
                  </a:path>
                </a:pathLst>
              </a:custGeom>
              <a:gradFill flip="none" rotWithShape="1">
                <a:gsLst>
                  <a:gs pos="92000">
                    <a:srgbClr val="FF7711"/>
                  </a:gs>
                  <a:gs pos="14000">
                    <a:srgbClr val="FFAA01"/>
                  </a:gs>
                  <a:gs pos="64000">
                    <a:srgbClr val="FECE02"/>
                  </a:gs>
                  <a:gs pos="0">
                    <a:srgbClr val="C73E01"/>
                  </a:gs>
                  <a:gs pos="34000">
                    <a:srgbClr val="FFE389"/>
                  </a:gs>
                </a:gsLst>
                <a:lin ang="10800000" scaled="1"/>
                <a:tileRect/>
              </a:gradFill>
              <a:ln w="635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/>
                </a:endParaRPr>
              </a:p>
            </p:txBody>
          </p:sp>
          <p:sp>
            <p:nvSpPr>
              <p:cNvPr id="41" name="Freeform 16"/>
              <p:cNvSpPr>
                <a:spLocks/>
              </p:cNvSpPr>
              <p:nvPr/>
            </p:nvSpPr>
            <p:spPr bwMode="auto">
              <a:xfrm>
                <a:off x="3221" y="1755"/>
                <a:ext cx="744" cy="2045"/>
              </a:xfrm>
              <a:custGeom>
                <a:avLst/>
                <a:gdLst>
                  <a:gd name="T0" fmla="*/ 315 w 327"/>
                  <a:gd name="T1" fmla="*/ 533 h 1301"/>
                  <a:gd name="T2" fmla="*/ 21 w 327"/>
                  <a:gd name="T3" fmla="*/ 1301 h 1301"/>
                  <a:gd name="T4" fmla="*/ 0 w 327"/>
                  <a:gd name="T5" fmla="*/ 435 h 1301"/>
                  <a:gd name="T6" fmla="*/ 35 w 327"/>
                  <a:gd name="T7" fmla="*/ 466 h 1301"/>
                  <a:gd name="T8" fmla="*/ 78 w 327"/>
                  <a:gd name="T9" fmla="*/ 446 h 1301"/>
                  <a:gd name="T10" fmla="*/ 7 w 327"/>
                  <a:gd name="T11" fmla="*/ 22 h 1301"/>
                  <a:gd name="T12" fmla="*/ 27 w 327"/>
                  <a:gd name="T13" fmla="*/ 0 h 1301"/>
                  <a:gd name="T14" fmla="*/ 287 w 327"/>
                  <a:gd name="T15" fmla="*/ 260 h 1301"/>
                  <a:gd name="T16" fmla="*/ 315 w 327"/>
                  <a:gd name="T17" fmla="*/ 533 h 1301"/>
                  <a:gd name="connsiteX0" fmla="*/ 9633 w 9643"/>
                  <a:gd name="connsiteY0" fmla="*/ 4097 h 10000"/>
                  <a:gd name="connsiteX1" fmla="*/ 642 w 9643"/>
                  <a:gd name="connsiteY1" fmla="*/ 10000 h 10000"/>
                  <a:gd name="connsiteX2" fmla="*/ 0 w 9643"/>
                  <a:gd name="connsiteY2" fmla="*/ 3344 h 10000"/>
                  <a:gd name="connsiteX3" fmla="*/ 1070 w 9643"/>
                  <a:gd name="connsiteY3" fmla="*/ 3582 h 10000"/>
                  <a:gd name="connsiteX4" fmla="*/ 2385 w 9643"/>
                  <a:gd name="connsiteY4" fmla="*/ 3428 h 10000"/>
                  <a:gd name="connsiteX5" fmla="*/ 826 w 9643"/>
                  <a:gd name="connsiteY5" fmla="*/ 0 h 10000"/>
                  <a:gd name="connsiteX6" fmla="*/ 8777 w 9643"/>
                  <a:gd name="connsiteY6" fmla="*/ 1998 h 10000"/>
                  <a:gd name="connsiteX7" fmla="*/ 9633 w 9643"/>
                  <a:gd name="connsiteY7" fmla="*/ 4097 h 10000"/>
                  <a:gd name="connsiteX0" fmla="*/ 9990 w 10000"/>
                  <a:gd name="connsiteY0" fmla="*/ 2106 h 8009"/>
                  <a:gd name="connsiteX1" fmla="*/ 666 w 10000"/>
                  <a:gd name="connsiteY1" fmla="*/ 8009 h 8009"/>
                  <a:gd name="connsiteX2" fmla="*/ 0 w 10000"/>
                  <a:gd name="connsiteY2" fmla="*/ 1353 h 8009"/>
                  <a:gd name="connsiteX3" fmla="*/ 1110 w 10000"/>
                  <a:gd name="connsiteY3" fmla="*/ 1591 h 8009"/>
                  <a:gd name="connsiteX4" fmla="*/ 2473 w 10000"/>
                  <a:gd name="connsiteY4" fmla="*/ 1437 h 8009"/>
                  <a:gd name="connsiteX5" fmla="*/ 9102 w 10000"/>
                  <a:gd name="connsiteY5" fmla="*/ 7 h 8009"/>
                  <a:gd name="connsiteX6" fmla="*/ 9990 w 10000"/>
                  <a:gd name="connsiteY6" fmla="*/ 2106 h 8009"/>
                  <a:gd name="connsiteX0" fmla="*/ 9990 w 10000"/>
                  <a:gd name="connsiteY0" fmla="*/ 941 h 8311"/>
                  <a:gd name="connsiteX1" fmla="*/ 666 w 10000"/>
                  <a:gd name="connsiteY1" fmla="*/ 8311 h 8311"/>
                  <a:gd name="connsiteX2" fmla="*/ 0 w 10000"/>
                  <a:gd name="connsiteY2" fmla="*/ 0 h 8311"/>
                  <a:gd name="connsiteX3" fmla="*/ 1110 w 10000"/>
                  <a:gd name="connsiteY3" fmla="*/ 298 h 8311"/>
                  <a:gd name="connsiteX4" fmla="*/ 2473 w 10000"/>
                  <a:gd name="connsiteY4" fmla="*/ 105 h 8311"/>
                  <a:gd name="connsiteX5" fmla="*/ 9990 w 10000"/>
                  <a:gd name="connsiteY5" fmla="*/ 941 h 8311"/>
                  <a:gd name="connsiteX0" fmla="*/ 9990 w 10000"/>
                  <a:gd name="connsiteY0" fmla="*/ 1132 h 10000"/>
                  <a:gd name="connsiteX1" fmla="*/ 666 w 10000"/>
                  <a:gd name="connsiteY1" fmla="*/ 10000 h 10000"/>
                  <a:gd name="connsiteX2" fmla="*/ 0 w 10000"/>
                  <a:gd name="connsiteY2" fmla="*/ 0 h 10000"/>
                  <a:gd name="connsiteX3" fmla="*/ 1110 w 10000"/>
                  <a:gd name="connsiteY3" fmla="*/ 359 h 10000"/>
                  <a:gd name="connsiteX4" fmla="*/ 9990 w 10000"/>
                  <a:gd name="connsiteY4" fmla="*/ 1132 h 10000"/>
                  <a:gd name="connsiteX0" fmla="*/ 10318 w 10328"/>
                  <a:gd name="connsiteY0" fmla="*/ 1866 h 10734"/>
                  <a:gd name="connsiteX1" fmla="*/ 994 w 10328"/>
                  <a:gd name="connsiteY1" fmla="*/ 10734 h 10734"/>
                  <a:gd name="connsiteX2" fmla="*/ 328 w 10328"/>
                  <a:gd name="connsiteY2" fmla="*/ 734 h 10734"/>
                  <a:gd name="connsiteX3" fmla="*/ 10318 w 10328"/>
                  <a:gd name="connsiteY3" fmla="*/ 1866 h 10734"/>
                  <a:gd name="connsiteX0" fmla="*/ 10318 w 10328"/>
                  <a:gd name="connsiteY0" fmla="*/ 1866 h 10734"/>
                  <a:gd name="connsiteX1" fmla="*/ 994 w 10328"/>
                  <a:gd name="connsiteY1" fmla="*/ 10734 h 10734"/>
                  <a:gd name="connsiteX2" fmla="*/ 328 w 10328"/>
                  <a:gd name="connsiteY2" fmla="*/ 734 h 10734"/>
                  <a:gd name="connsiteX3" fmla="*/ 10318 w 10328"/>
                  <a:gd name="connsiteY3" fmla="*/ 1866 h 10734"/>
                  <a:gd name="connsiteX0" fmla="*/ 10318 w 10328"/>
                  <a:gd name="connsiteY0" fmla="*/ 1235 h 10103"/>
                  <a:gd name="connsiteX1" fmla="*/ 994 w 10328"/>
                  <a:gd name="connsiteY1" fmla="*/ 10103 h 10103"/>
                  <a:gd name="connsiteX2" fmla="*/ 328 w 10328"/>
                  <a:gd name="connsiteY2" fmla="*/ 103 h 10103"/>
                  <a:gd name="connsiteX3" fmla="*/ 10318 w 10328"/>
                  <a:gd name="connsiteY3" fmla="*/ 1235 h 10103"/>
                  <a:gd name="connsiteX0" fmla="*/ 10318 w 10328"/>
                  <a:gd name="connsiteY0" fmla="*/ 1235 h 10103"/>
                  <a:gd name="connsiteX1" fmla="*/ 994 w 10328"/>
                  <a:gd name="connsiteY1" fmla="*/ 10103 h 10103"/>
                  <a:gd name="connsiteX2" fmla="*/ 328 w 10328"/>
                  <a:gd name="connsiteY2" fmla="*/ 103 h 10103"/>
                  <a:gd name="connsiteX3" fmla="*/ 10318 w 10328"/>
                  <a:gd name="connsiteY3" fmla="*/ 1235 h 10103"/>
                  <a:gd name="connsiteX0" fmla="*/ 10318 w 10328"/>
                  <a:gd name="connsiteY0" fmla="*/ 1136 h 10004"/>
                  <a:gd name="connsiteX1" fmla="*/ 994 w 10328"/>
                  <a:gd name="connsiteY1" fmla="*/ 10004 h 10004"/>
                  <a:gd name="connsiteX2" fmla="*/ 328 w 10328"/>
                  <a:gd name="connsiteY2" fmla="*/ 4 h 10004"/>
                  <a:gd name="connsiteX3" fmla="*/ 10318 w 10328"/>
                  <a:gd name="connsiteY3" fmla="*/ 1136 h 10004"/>
                  <a:gd name="connsiteX0" fmla="*/ 9990 w 10000"/>
                  <a:gd name="connsiteY0" fmla="*/ 1136 h 10004"/>
                  <a:gd name="connsiteX1" fmla="*/ 666 w 10000"/>
                  <a:gd name="connsiteY1" fmla="*/ 10004 h 10004"/>
                  <a:gd name="connsiteX2" fmla="*/ 0 w 10000"/>
                  <a:gd name="connsiteY2" fmla="*/ 4 h 10004"/>
                  <a:gd name="connsiteX3" fmla="*/ 9990 w 10000"/>
                  <a:gd name="connsiteY3" fmla="*/ 1136 h 10004"/>
                  <a:gd name="connsiteX0" fmla="*/ 9990 w 10000"/>
                  <a:gd name="connsiteY0" fmla="*/ 1136 h 10004"/>
                  <a:gd name="connsiteX1" fmla="*/ 666 w 10000"/>
                  <a:gd name="connsiteY1" fmla="*/ 10004 h 10004"/>
                  <a:gd name="connsiteX2" fmla="*/ 0 w 10000"/>
                  <a:gd name="connsiteY2" fmla="*/ 4 h 10004"/>
                  <a:gd name="connsiteX3" fmla="*/ 9990 w 10000"/>
                  <a:gd name="connsiteY3" fmla="*/ 1136 h 10004"/>
                  <a:gd name="connsiteX0" fmla="*/ 9990 w 10000"/>
                  <a:gd name="connsiteY0" fmla="*/ 1136 h 10004"/>
                  <a:gd name="connsiteX1" fmla="*/ 666 w 10000"/>
                  <a:gd name="connsiteY1" fmla="*/ 10004 h 10004"/>
                  <a:gd name="connsiteX2" fmla="*/ 0 w 10000"/>
                  <a:gd name="connsiteY2" fmla="*/ 4 h 10004"/>
                  <a:gd name="connsiteX3" fmla="*/ 9990 w 10000"/>
                  <a:gd name="connsiteY3" fmla="*/ 1136 h 10004"/>
                  <a:gd name="connsiteX0" fmla="*/ 9990 w 10000"/>
                  <a:gd name="connsiteY0" fmla="*/ 1132 h 10000"/>
                  <a:gd name="connsiteX1" fmla="*/ 666 w 10000"/>
                  <a:gd name="connsiteY1" fmla="*/ 10000 h 10000"/>
                  <a:gd name="connsiteX2" fmla="*/ 0 w 10000"/>
                  <a:gd name="connsiteY2" fmla="*/ 0 h 10000"/>
                  <a:gd name="connsiteX3" fmla="*/ 9990 w 10000"/>
                  <a:gd name="connsiteY3" fmla="*/ 1132 h 10000"/>
                  <a:gd name="connsiteX0" fmla="*/ 9990 w 10000"/>
                  <a:gd name="connsiteY0" fmla="*/ 1132 h 10000"/>
                  <a:gd name="connsiteX1" fmla="*/ 666 w 10000"/>
                  <a:gd name="connsiteY1" fmla="*/ 10000 h 10000"/>
                  <a:gd name="connsiteX2" fmla="*/ 0 w 10000"/>
                  <a:gd name="connsiteY2" fmla="*/ 0 h 10000"/>
                  <a:gd name="connsiteX3" fmla="*/ 9990 w 10000"/>
                  <a:gd name="connsiteY3" fmla="*/ 1132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0" h="10000">
                    <a:moveTo>
                      <a:pt x="9990" y="1132"/>
                    </a:moveTo>
                    <a:cubicBezTo>
                      <a:pt x="10370" y="5496"/>
                      <a:pt x="666" y="10000"/>
                      <a:pt x="666" y="10000"/>
                    </a:cubicBezTo>
                    <a:cubicBezTo>
                      <a:pt x="3045" y="4942"/>
                      <a:pt x="413" y="1523"/>
                      <a:pt x="0" y="0"/>
                    </a:cubicBezTo>
                    <a:lnTo>
                      <a:pt x="9990" y="1132"/>
                    </a:lnTo>
                    <a:close/>
                  </a:path>
                </a:pathLst>
              </a:custGeom>
              <a:gradFill flip="none" rotWithShape="1">
                <a:gsLst>
                  <a:gs pos="55000">
                    <a:sysClr val="window" lastClr="FFFFFF">
                      <a:alpha val="9000"/>
                    </a:sysClr>
                  </a:gs>
                  <a:gs pos="100000">
                    <a:srgbClr val="FF9443">
                      <a:alpha val="0"/>
                    </a:srgbClr>
                  </a:gs>
                  <a:gs pos="0">
                    <a:sysClr val="window" lastClr="FFFFFF"/>
                  </a:gs>
                  <a:gs pos="76000">
                    <a:srgbClr val="FF7711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635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/>
                </a:endParaRPr>
              </a:p>
            </p:txBody>
          </p:sp>
        </p:grpSp>
        <p:grpSp>
          <p:nvGrpSpPr>
            <p:cNvPr id="14" name="Group 23"/>
            <p:cNvGrpSpPr>
              <a:grpSpLocks noChangeAspect="1"/>
            </p:cNvGrpSpPr>
            <p:nvPr/>
          </p:nvGrpSpPr>
          <p:grpSpPr bwMode="auto">
            <a:xfrm>
              <a:off x="1854200" y="801688"/>
              <a:ext cx="3806826" cy="5230812"/>
              <a:chOff x="1180" y="505"/>
              <a:chExt cx="2398" cy="3295"/>
            </a:xfrm>
          </p:grpSpPr>
          <p:sp>
            <p:nvSpPr>
              <p:cNvPr id="33" name="Freeform 24"/>
              <p:cNvSpPr>
                <a:spLocks/>
              </p:cNvSpPr>
              <p:nvPr/>
            </p:nvSpPr>
            <p:spPr bwMode="auto">
              <a:xfrm>
                <a:off x="1228" y="666"/>
                <a:ext cx="2137" cy="1162"/>
              </a:xfrm>
              <a:custGeom>
                <a:avLst/>
                <a:gdLst>
                  <a:gd name="T0" fmla="*/ 889 w 905"/>
                  <a:gd name="T1" fmla="*/ 492 h 492"/>
                  <a:gd name="T2" fmla="*/ 894 w 905"/>
                  <a:gd name="T3" fmla="*/ 329 h 492"/>
                  <a:gd name="T4" fmla="*/ 857 w 905"/>
                  <a:gd name="T5" fmla="*/ 179 h 492"/>
                  <a:gd name="T6" fmla="*/ 814 w 905"/>
                  <a:gd name="T7" fmla="*/ 112 h 492"/>
                  <a:gd name="T8" fmla="*/ 720 w 905"/>
                  <a:gd name="T9" fmla="*/ 43 h 492"/>
                  <a:gd name="T10" fmla="*/ 568 w 905"/>
                  <a:gd name="T11" fmla="*/ 22 h 492"/>
                  <a:gd name="T12" fmla="*/ 418 w 905"/>
                  <a:gd name="T13" fmla="*/ 58 h 492"/>
                  <a:gd name="T14" fmla="*/ 241 w 905"/>
                  <a:gd name="T15" fmla="*/ 152 h 492"/>
                  <a:gd name="T16" fmla="*/ 118 w 905"/>
                  <a:gd name="T17" fmla="*/ 248 h 492"/>
                  <a:gd name="T18" fmla="*/ 0 w 905"/>
                  <a:gd name="T19" fmla="*/ 361 h 492"/>
                  <a:gd name="T20" fmla="*/ 114 w 905"/>
                  <a:gd name="T21" fmla="*/ 243 h 492"/>
                  <a:gd name="T22" fmla="*/ 236 w 905"/>
                  <a:gd name="T23" fmla="*/ 144 h 492"/>
                  <a:gd name="T24" fmla="*/ 305 w 905"/>
                  <a:gd name="T25" fmla="*/ 100 h 492"/>
                  <a:gd name="T26" fmla="*/ 415 w 905"/>
                  <a:gd name="T27" fmla="*/ 49 h 492"/>
                  <a:gd name="T28" fmla="*/ 568 w 905"/>
                  <a:gd name="T29" fmla="*/ 12 h 492"/>
                  <a:gd name="T30" fmla="*/ 723 w 905"/>
                  <a:gd name="T31" fmla="*/ 34 h 492"/>
                  <a:gd name="T32" fmla="*/ 822 w 905"/>
                  <a:gd name="T33" fmla="*/ 106 h 492"/>
                  <a:gd name="T34" fmla="*/ 865 w 905"/>
                  <a:gd name="T35" fmla="*/ 175 h 492"/>
                  <a:gd name="T36" fmla="*/ 901 w 905"/>
                  <a:gd name="T37" fmla="*/ 329 h 492"/>
                  <a:gd name="T38" fmla="*/ 889 w 905"/>
                  <a:gd name="T39" fmla="*/ 492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05" h="492">
                    <a:moveTo>
                      <a:pt x="889" y="492"/>
                    </a:moveTo>
                    <a:cubicBezTo>
                      <a:pt x="893" y="461"/>
                      <a:pt x="899" y="394"/>
                      <a:pt x="894" y="329"/>
                    </a:cubicBezTo>
                    <a:cubicBezTo>
                      <a:pt x="889" y="264"/>
                      <a:pt x="869" y="203"/>
                      <a:pt x="857" y="179"/>
                    </a:cubicBezTo>
                    <a:cubicBezTo>
                      <a:pt x="851" y="166"/>
                      <a:pt x="838" y="139"/>
                      <a:pt x="814" y="112"/>
                    </a:cubicBezTo>
                    <a:cubicBezTo>
                      <a:pt x="791" y="85"/>
                      <a:pt x="757" y="58"/>
                      <a:pt x="720" y="43"/>
                    </a:cubicBezTo>
                    <a:cubicBezTo>
                      <a:pt x="644" y="10"/>
                      <a:pt x="567" y="23"/>
                      <a:pt x="568" y="22"/>
                    </a:cubicBezTo>
                    <a:cubicBezTo>
                      <a:pt x="569" y="21"/>
                      <a:pt x="494" y="28"/>
                      <a:pt x="418" y="58"/>
                    </a:cubicBezTo>
                    <a:cubicBezTo>
                      <a:pt x="341" y="86"/>
                      <a:pt x="265" y="134"/>
                      <a:pt x="241" y="152"/>
                    </a:cubicBezTo>
                    <a:cubicBezTo>
                      <a:pt x="219" y="167"/>
                      <a:pt x="167" y="205"/>
                      <a:pt x="118" y="248"/>
                    </a:cubicBezTo>
                    <a:cubicBezTo>
                      <a:pt x="69" y="291"/>
                      <a:pt x="22" y="338"/>
                      <a:pt x="0" y="361"/>
                    </a:cubicBezTo>
                    <a:cubicBezTo>
                      <a:pt x="20" y="336"/>
                      <a:pt x="65" y="287"/>
                      <a:pt x="114" y="243"/>
                    </a:cubicBezTo>
                    <a:cubicBezTo>
                      <a:pt x="162" y="199"/>
                      <a:pt x="213" y="160"/>
                      <a:pt x="236" y="144"/>
                    </a:cubicBezTo>
                    <a:cubicBezTo>
                      <a:pt x="248" y="136"/>
                      <a:pt x="273" y="119"/>
                      <a:pt x="305" y="100"/>
                    </a:cubicBezTo>
                    <a:cubicBezTo>
                      <a:pt x="337" y="82"/>
                      <a:pt x="376" y="64"/>
                      <a:pt x="415" y="49"/>
                    </a:cubicBezTo>
                    <a:cubicBezTo>
                      <a:pt x="492" y="19"/>
                      <a:pt x="568" y="12"/>
                      <a:pt x="568" y="12"/>
                    </a:cubicBezTo>
                    <a:cubicBezTo>
                      <a:pt x="567" y="13"/>
                      <a:pt x="645" y="0"/>
                      <a:pt x="723" y="34"/>
                    </a:cubicBezTo>
                    <a:cubicBezTo>
                      <a:pt x="762" y="50"/>
                      <a:pt x="797" y="78"/>
                      <a:pt x="822" y="106"/>
                    </a:cubicBezTo>
                    <a:cubicBezTo>
                      <a:pt x="846" y="134"/>
                      <a:pt x="859" y="161"/>
                      <a:pt x="865" y="175"/>
                    </a:cubicBezTo>
                    <a:cubicBezTo>
                      <a:pt x="878" y="200"/>
                      <a:pt x="898" y="263"/>
                      <a:pt x="901" y="329"/>
                    </a:cubicBezTo>
                    <a:cubicBezTo>
                      <a:pt x="905" y="395"/>
                      <a:pt x="896" y="461"/>
                      <a:pt x="889" y="4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00B050"/>
                </a:solidFill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/>
                </a:endParaRPr>
              </a:p>
            </p:txBody>
          </p:sp>
          <p:sp>
            <p:nvSpPr>
              <p:cNvPr id="34" name="Freeform 25"/>
              <p:cNvSpPr>
                <a:spLocks/>
              </p:cNvSpPr>
              <p:nvPr/>
            </p:nvSpPr>
            <p:spPr bwMode="auto">
              <a:xfrm>
                <a:off x="3245" y="1755"/>
                <a:ext cx="130" cy="2045"/>
              </a:xfrm>
              <a:custGeom>
                <a:avLst/>
                <a:gdLst>
                  <a:gd name="T0" fmla="*/ 0 w 55"/>
                  <a:gd name="T1" fmla="*/ 0 h 866"/>
                  <a:gd name="T2" fmla="*/ 37 w 55"/>
                  <a:gd name="T3" fmla="*/ 203 h 866"/>
                  <a:gd name="T4" fmla="*/ 49 w 55"/>
                  <a:gd name="T5" fmla="*/ 332 h 866"/>
                  <a:gd name="T6" fmla="*/ 53 w 55"/>
                  <a:gd name="T7" fmla="*/ 432 h 866"/>
                  <a:gd name="T8" fmla="*/ 55 w 55"/>
                  <a:gd name="T9" fmla="*/ 533 h 866"/>
                  <a:gd name="T10" fmla="*/ 50 w 55"/>
                  <a:gd name="T11" fmla="*/ 662 h 866"/>
                  <a:gd name="T12" fmla="*/ 21 w 55"/>
                  <a:gd name="T13" fmla="*/ 866 h 866"/>
                  <a:gd name="T14" fmla="*/ 40 w 55"/>
                  <a:gd name="T15" fmla="*/ 662 h 866"/>
                  <a:gd name="T16" fmla="*/ 45 w 55"/>
                  <a:gd name="T17" fmla="*/ 533 h 866"/>
                  <a:gd name="T18" fmla="*/ 44 w 55"/>
                  <a:gd name="T19" fmla="*/ 433 h 866"/>
                  <a:gd name="T20" fmla="*/ 39 w 55"/>
                  <a:gd name="T21" fmla="*/ 332 h 866"/>
                  <a:gd name="T22" fmla="*/ 27 w 55"/>
                  <a:gd name="T23" fmla="*/ 204 h 866"/>
                  <a:gd name="T24" fmla="*/ 0 w 55"/>
                  <a:gd name="T25" fmla="*/ 0 h 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5" h="866">
                    <a:moveTo>
                      <a:pt x="0" y="0"/>
                    </a:moveTo>
                    <a:cubicBezTo>
                      <a:pt x="13" y="40"/>
                      <a:pt x="34" y="168"/>
                      <a:pt x="37" y="203"/>
                    </a:cubicBezTo>
                    <a:cubicBezTo>
                      <a:pt x="39" y="222"/>
                      <a:pt x="45" y="279"/>
                      <a:pt x="49" y="332"/>
                    </a:cubicBezTo>
                    <a:cubicBezTo>
                      <a:pt x="52" y="384"/>
                      <a:pt x="53" y="432"/>
                      <a:pt x="53" y="432"/>
                    </a:cubicBezTo>
                    <a:cubicBezTo>
                      <a:pt x="53" y="432"/>
                      <a:pt x="55" y="480"/>
                      <a:pt x="55" y="533"/>
                    </a:cubicBezTo>
                    <a:cubicBezTo>
                      <a:pt x="54" y="586"/>
                      <a:pt x="51" y="643"/>
                      <a:pt x="50" y="662"/>
                    </a:cubicBezTo>
                    <a:cubicBezTo>
                      <a:pt x="49" y="698"/>
                      <a:pt x="33" y="827"/>
                      <a:pt x="21" y="866"/>
                    </a:cubicBezTo>
                    <a:cubicBezTo>
                      <a:pt x="27" y="826"/>
                      <a:pt x="39" y="697"/>
                      <a:pt x="40" y="662"/>
                    </a:cubicBezTo>
                    <a:cubicBezTo>
                      <a:pt x="42" y="643"/>
                      <a:pt x="45" y="585"/>
                      <a:pt x="45" y="533"/>
                    </a:cubicBezTo>
                    <a:cubicBezTo>
                      <a:pt x="46" y="480"/>
                      <a:pt x="44" y="433"/>
                      <a:pt x="44" y="433"/>
                    </a:cubicBezTo>
                    <a:cubicBezTo>
                      <a:pt x="44" y="433"/>
                      <a:pt x="43" y="385"/>
                      <a:pt x="39" y="332"/>
                    </a:cubicBezTo>
                    <a:cubicBezTo>
                      <a:pt x="36" y="280"/>
                      <a:pt x="30" y="223"/>
                      <a:pt x="27" y="204"/>
                    </a:cubicBezTo>
                    <a:cubicBezTo>
                      <a:pt x="24" y="169"/>
                      <a:pt x="7" y="4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/>
                </a:endParaRPr>
              </a:p>
            </p:txBody>
          </p:sp>
          <p:sp>
            <p:nvSpPr>
              <p:cNvPr id="35" name="Freeform 26"/>
              <p:cNvSpPr>
                <a:spLocks/>
              </p:cNvSpPr>
              <p:nvPr/>
            </p:nvSpPr>
            <p:spPr bwMode="auto">
              <a:xfrm>
                <a:off x="1180" y="505"/>
                <a:ext cx="2398" cy="1474"/>
              </a:xfrm>
              <a:custGeom>
                <a:avLst/>
                <a:gdLst>
                  <a:gd name="T0" fmla="*/ 0 w 1015"/>
                  <a:gd name="T1" fmla="*/ 395 h 624"/>
                  <a:gd name="T2" fmla="*/ 134 w 1015"/>
                  <a:gd name="T3" fmla="*/ 255 h 624"/>
                  <a:gd name="T4" fmla="*/ 281 w 1015"/>
                  <a:gd name="T5" fmla="*/ 140 h 624"/>
                  <a:gd name="T6" fmla="*/ 495 w 1015"/>
                  <a:gd name="T7" fmla="*/ 33 h 624"/>
                  <a:gd name="T8" fmla="*/ 679 w 1015"/>
                  <a:gd name="T9" fmla="*/ 1 h 624"/>
                  <a:gd name="T10" fmla="*/ 736 w 1015"/>
                  <a:gd name="T11" fmla="*/ 6 h 624"/>
                  <a:gd name="T12" fmla="*/ 858 w 1015"/>
                  <a:gd name="T13" fmla="*/ 52 h 624"/>
                  <a:gd name="T14" fmla="*/ 956 w 1015"/>
                  <a:gd name="T15" fmla="*/ 157 h 624"/>
                  <a:gd name="T16" fmla="*/ 993 w 1015"/>
                  <a:gd name="T17" fmla="*/ 247 h 624"/>
                  <a:gd name="T18" fmla="*/ 1012 w 1015"/>
                  <a:gd name="T19" fmla="*/ 432 h 624"/>
                  <a:gd name="T20" fmla="*/ 981 w 1015"/>
                  <a:gd name="T21" fmla="*/ 624 h 624"/>
                  <a:gd name="T22" fmla="*/ 1005 w 1015"/>
                  <a:gd name="T23" fmla="*/ 432 h 624"/>
                  <a:gd name="T24" fmla="*/ 984 w 1015"/>
                  <a:gd name="T25" fmla="*/ 249 h 624"/>
                  <a:gd name="T26" fmla="*/ 947 w 1015"/>
                  <a:gd name="T27" fmla="*/ 162 h 624"/>
                  <a:gd name="T28" fmla="*/ 852 w 1015"/>
                  <a:gd name="T29" fmla="*/ 60 h 624"/>
                  <a:gd name="T30" fmla="*/ 734 w 1015"/>
                  <a:gd name="T31" fmla="*/ 15 h 624"/>
                  <a:gd name="T32" fmla="*/ 679 w 1015"/>
                  <a:gd name="T33" fmla="*/ 11 h 624"/>
                  <a:gd name="T34" fmla="*/ 498 w 1015"/>
                  <a:gd name="T35" fmla="*/ 42 h 624"/>
                  <a:gd name="T36" fmla="*/ 287 w 1015"/>
                  <a:gd name="T37" fmla="*/ 148 h 624"/>
                  <a:gd name="T38" fmla="*/ 139 w 1015"/>
                  <a:gd name="T39" fmla="*/ 260 h 624"/>
                  <a:gd name="T40" fmla="*/ 0 w 1015"/>
                  <a:gd name="T41" fmla="*/ 395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15" h="624">
                    <a:moveTo>
                      <a:pt x="0" y="395"/>
                    </a:moveTo>
                    <a:cubicBezTo>
                      <a:pt x="23" y="365"/>
                      <a:pt x="76" y="307"/>
                      <a:pt x="134" y="255"/>
                    </a:cubicBezTo>
                    <a:cubicBezTo>
                      <a:pt x="192" y="203"/>
                      <a:pt x="254" y="158"/>
                      <a:pt x="281" y="140"/>
                    </a:cubicBezTo>
                    <a:cubicBezTo>
                      <a:pt x="311" y="120"/>
                      <a:pt x="402" y="64"/>
                      <a:pt x="495" y="33"/>
                    </a:cubicBezTo>
                    <a:cubicBezTo>
                      <a:pt x="588" y="0"/>
                      <a:pt x="679" y="0"/>
                      <a:pt x="679" y="1"/>
                    </a:cubicBezTo>
                    <a:cubicBezTo>
                      <a:pt x="679" y="1"/>
                      <a:pt x="702" y="1"/>
                      <a:pt x="736" y="6"/>
                    </a:cubicBezTo>
                    <a:cubicBezTo>
                      <a:pt x="770" y="11"/>
                      <a:pt x="816" y="25"/>
                      <a:pt x="858" y="52"/>
                    </a:cubicBezTo>
                    <a:cubicBezTo>
                      <a:pt x="899" y="79"/>
                      <a:pt x="934" y="119"/>
                      <a:pt x="956" y="157"/>
                    </a:cubicBezTo>
                    <a:cubicBezTo>
                      <a:pt x="977" y="195"/>
                      <a:pt x="988" y="229"/>
                      <a:pt x="993" y="247"/>
                    </a:cubicBezTo>
                    <a:cubicBezTo>
                      <a:pt x="1003" y="278"/>
                      <a:pt x="1015" y="355"/>
                      <a:pt x="1012" y="432"/>
                    </a:cubicBezTo>
                    <a:cubicBezTo>
                      <a:pt x="1009" y="510"/>
                      <a:pt x="993" y="588"/>
                      <a:pt x="981" y="624"/>
                    </a:cubicBezTo>
                    <a:cubicBezTo>
                      <a:pt x="990" y="587"/>
                      <a:pt x="1004" y="510"/>
                      <a:pt x="1005" y="432"/>
                    </a:cubicBezTo>
                    <a:cubicBezTo>
                      <a:pt x="1007" y="355"/>
                      <a:pt x="994" y="280"/>
                      <a:pt x="984" y="249"/>
                    </a:cubicBezTo>
                    <a:cubicBezTo>
                      <a:pt x="979" y="232"/>
                      <a:pt x="969" y="199"/>
                      <a:pt x="947" y="162"/>
                    </a:cubicBezTo>
                    <a:cubicBezTo>
                      <a:pt x="926" y="125"/>
                      <a:pt x="893" y="86"/>
                      <a:pt x="852" y="60"/>
                    </a:cubicBezTo>
                    <a:cubicBezTo>
                      <a:pt x="813" y="33"/>
                      <a:pt x="768" y="20"/>
                      <a:pt x="734" y="15"/>
                    </a:cubicBezTo>
                    <a:cubicBezTo>
                      <a:pt x="701" y="10"/>
                      <a:pt x="679" y="11"/>
                      <a:pt x="679" y="11"/>
                    </a:cubicBezTo>
                    <a:cubicBezTo>
                      <a:pt x="679" y="10"/>
                      <a:pt x="590" y="10"/>
                      <a:pt x="498" y="42"/>
                    </a:cubicBezTo>
                    <a:cubicBezTo>
                      <a:pt x="406" y="72"/>
                      <a:pt x="316" y="129"/>
                      <a:pt x="287" y="148"/>
                    </a:cubicBezTo>
                    <a:cubicBezTo>
                      <a:pt x="259" y="166"/>
                      <a:pt x="197" y="209"/>
                      <a:pt x="139" y="260"/>
                    </a:cubicBezTo>
                    <a:cubicBezTo>
                      <a:pt x="80" y="311"/>
                      <a:pt x="25" y="367"/>
                      <a:pt x="0" y="3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00B050"/>
                </a:solidFill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/>
                </a:endParaRPr>
              </a:p>
            </p:txBody>
          </p:sp>
        </p:grpSp>
        <p:sp>
          <p:nvSpPr>
            <p:cNvPr id="15" name="Freeform 31"/>
            <p:cNvSpPr>
              <a:spLocks/>
            </p:cNvSpPr>
            <p:nvPr/>
          </p:nvSpPr>
          <p:spPr bwMode="auto">
            <a:xfrm>
              <a:off x="314325" y="3138488"/>
              <a:ext cx="2117725" cy="847725"/>
            </a:xfrm>
            <a:custGeom>
              <a:avLst/>
              <a:gdLst>
                <a:gd name="T0" fmla="*/ 0 w 565"/>
                <a:gd name="T1" fmla="*/ 220 h 226"/>
                <a:gd name="T2" fmla="*/ 541 w 565"/>
                <a:gd name="T3" fmla="*/ 0 h 226"/>
                <a:gd name="T4" fmla="*/ 565 w 565"/>
                <a:gd name="T5" fmla="*/ 25 h 226"/>
                <a:gd name="T6" fmla="*/ 530 w 565"/>
                <a:gd name="T7" fmla="*/ 73 h 226"/>
                <a:gd name="T8" fmla="*/ 127 w 565"/>
                <a:gd name="T9" fmla="*/ 226 h 226"/>
                <a:gd name="T10" fmla="*/ 0 w 565"/>
                <a:gd name="T11" fmla="*/ 22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5" h="226">
                  <a:moveTo>
                    <a:pt x="0" y="220"/>
                  </a:moveTo>
                  <a:cubicBezTo>
                    <a:pt x="230" y="87"/>
                    <a:pt x="541" y="0"/>
                    <a:pt x="541" y="0"/>
                  </a:cubicBezTo>
                  <a:cubicBezTo>
                    <a:pt x="565" y="25"/>
                    <a:pt x="565" y="25"/>
                    <a:pt x="565" y="25"/>
                  </a:cubicBezTo>
                  <a:cubicBezTo>
                    <a:pt x="530" y="73"/>
                    <a:pt x="530" y="73"/>
                    <a:pt x="530" y="73"/>
                  </a:cubicBezTo>
                  <a:cubicBezTo>
                    <a:pt x="530" y="73"/>
                    <a:pt x="270" y="150"/>
                    <a:pt x="127" y="226"/>
                  </a:cubicBezTo>
                  <a:lnTo>
                    <a:pt x="0" y="220"/>
                  </a:lnTo>
                  <a:close/>
                </a:path>
              </a:pathLst>
            </a:custGeom>
            <a:gradFill flip="none" rotWithShape="1">
              <a:gsLst>
                <a:gs pos="10000">
                  <a:srgbClr val="0083B8"/>
                </a:gs>
                <a:gs pos="56000">
                  <a:srgbClr val="21C0FF"/>
                </a:gs>
                <a:gs pos="100000">
                  <a:srgbClr val="9FE4FF"/>
                </a:gs>
              </a:gsLst>
              <a:lin ang="108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</a:endParaRPr>
            </a:p>
          </p:txBody>
        </p:sp>
        <p:sp>
          <p:nvSpPr>
            <p:cNvPr id="16" name="Freeform 32"/>
            <p:cNvSpPr>
              <a:spLocks/>
            </p:cNvSpPr>
            <p:nvPr/>
          </p:nvSpPr>
          <p:spPr bwMode="auto">
            <a:xfrm>
              <a:off x="314325" y="3929063"/>
              <a:ext cx="644525" cy="296862"/>
            </a:xfrm>
            <a:custGeom>
              <a:avLst/>
              <a:gdLst>
                <a:gd name="T0" fmla="*/ 0 w 406"/>
                <a:gd name="T1" fmla="*/ 21 h 187"/>
                <a:gd name="T2" fmla="*/ 120 w 406"/>
                <a:gd name="T3" fmla="*/ 0 h 187"/>
                <a:gd name="T4" fmla="*/ 170 w 406"/>
                <a:gd name="T5" fmla="*/ 2 h 187"/>
                <a:gd name="T6" fmla="*/ 406 w 406"/>
                <a:gd name="T7" fmla="*/ 154 h 187"/>
                <a:gd name="T8" fmla="*/ 269 w 406"/>
                <a:gd name="T9" fmla="*/ 187 h 187"/>
                <a:gd name="T10" fmla="*/ 245 w 406"/>
                <a:gd name="T11" fmla="*/ 175 h 187"/>
                <a:gd name="T12" fmla="*/ 0 w 406"/>
                <a:gd name="T13" fmla="*/ 2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6" h="187">
                  <a:moveTo>
                    <a:pt x="0" y="21"/>
                  </a:moveTo>
                  <a:lnTo>
                    <a:pt x="120" y="0"/>
                  </a:lnTo>
                  <a:lnTo>
                    <a:pt x="170" y="2"/>
                  </a:lnTo>
                  <a:lnTo>
                    <a:pt x="406" y="154"/>
                  </a:lnTo>
                  <a:lnTo>
                    <a:pt x="269" y="187"/>
                  </a:lnTo>
                  <a:lnTo>
                    <a:pt x="245" y="175"/>
                  </a:lnTo>
                  <a:lnTo>
                    <a:pt x="0" y="21"/>
                  </a:lnTo>
                  <a:close/>
                </a:path>
              </a:pathLst>
            </a:custGeom>
            <a:gradFill flip="none" rotWithShape="1">
              <a:gsLst>
                <a:gs pos="17000">
                  <a:srgbClr val="005070"/>
                </a:gs>
                <a:gs pos="56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</a:endParaRPr>
            </a:p>
          </p:txBody>
        </p:sp>
        <p:sp>
          <p:nvSpPr>
            <p:cNvPr id="17" name="Freeform 33"/>
            <p:cNvSpPr>
              <a:spLocks/>
            </p:cNvSpPr>
            <p:nvPr/>
          </p:nvSpPr>
          <p:spPr bwMode="auto">
            <a:xfrm>
              <a:off x="3805238" y="5630862"/>
              <a:ext cx="1852613" cy="1350962"/>
            </a:xfrm>
            <a:custGeom>
              <a:avLst/>
              <a:gdLst>
                <a:gd name="T0" fmla="*/ 1167 w 1167"/>
                <a:gd name="T1" fmla="*/ 839 h 851"/>
                <a:gd name="T2" fmla="*/ 1060 w 1167"/>
                <a:gd name="T3" fmla="*/ 678 h 851"/>
                <a:gd name="T4" fmla="*/ 14 w 1167"/>
                <a:gd name="T5" fmla="*/ 0 h 851"/>
                <a:gd name="T6" fmla="*/ 0 w 1167"/>
                <a:gd name="T7" fmla="*/ 59 h 851"/>
                <a:gd name="T8" fmla="*/ 101 w 1167"/>
                <a:gd name="T9" fmla="*/ 225 h 851"/>
                <a:gd name="T10" fmla="*/ 1082 w 1167"/>
                <a:gd name="T11" fmla="*/ 851 h 851"/>
                <a:gd name="T12" fmla="*/ 1167 w 1167"/>
                <a:gd name="T13" fmla="*/ 839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7" h="851">
                  <a:moveTo>
                    <a:pt x="1167" y="839"/>
                  </a:moveTo>
                  <a:lnTo>
                    <a:pt x="1060" y="678"/>
                  </a:lnTo>
                  <a:lnTo>
                    <a:pt x="14" y="0"/>
                  </a:lnTo>
                  <a:lnTo>
                    <a:pt x="0" y="59"/>
                  </a:lnTo>
                  <a:lnTo>
                    <a:pt x="101" y="225"/>
                  </a:lnTo>
                  <a:lnTo>
                    <a:pt x="1082" y="851"/>
                  </a:lnTo>
                  <a:lnTo>
                    <a:pt x="1167" y="839"/>
                  </a:lnTo>
                  <a:close/>
                </a:path>
              </a:pathLst>
            </a:custGeom>
            <a:gradFill flip="none" rotWithShape="1">
              <a:gsLst>
                <a:gs pos="17000">
                  <a:srgbClr val="0083B8"/>
                </a:gs>
                <a:gs pos="56000">
                  <a:srgbClr val="2DC3FF"/>
                </a:gs>
                <a:gs pos="100000">
                  <a:srgbClr val="9FE4FF"/>
                </a:gs>
              </a:gsLst>
              <a:lin ang="108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</a:endParaRPr>
            </a:p>
          </p:txBody>
        </p:sp>
        <p:sp>
          <p:nvSpPr>
            <p:cNvPr id="20" name="Freeform 34"/>
            <p:cNvSpPr>
              <a:spLocks/>
            </p:cNvSpPr>
            <p:nvPr/>
          </p:nvSpPr>
          <p:spPr bwMode="auto">
            <a:xfrm>
              <a:off x="-114300" y="3232150"/>
              <a:ext cx="2774950" cy="4105274"/>
            </a:xfrm>
            <a:custGeom>
              <a:avLst/>
              <a:gdLst>
                <a:gd name="T0" fmla="*/ 165 w 740"/>
                <a:gd name="T1" fmla="*/ 186 h 1095"/>
                <a:gd name="T2" fmla="*/ 679 w 740"/>
                <a:gd name="T3" fmla="*/ 0 h 1095"/>
                <a:gd name="T4" fmla="*/ 740 w 740"/>
                <a:gd name="T5" fmla="*/ 546 h 1095"/>
                <a:gd name="T6" fmla="*/ 656 w 740"/>
                <a:gd name="T7" fmla="*/ 493 h 1095"/>
                <a:gd name="T8" fmla="*/ 636 w 740"/>
                <a:gd name="T9" fmla="*/ 916 h 1095"/>
                <a:gd name="T10" fmla="*/ 628 w 740"/>
                <a:gd name="T11" fmla="*/ 944 h 1095"/>
                <a:gd name="T12" fmla="*/ 235 w 740"/>
                <a:gd name="T13" fmla="*/ 270 h 1095"/>
                <a:gd name="T14" fmla="*/ 266 w 740"/>
                <a:gd name="T15" fmla="*/ 249 h 1095"/>
                <a:gd name="T16" fmla="*/ 165 w 740"/>
                <a:gd name="T17" fmla="*/ 186 h 1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0" h="1095">
                  <a:moveTo>
                    <a:pt x="165" y="186"/>
                  </a:moveTo>
                  <a:cubicBezTo>
                    <a:pt x="165" y="186"/>
                    <a:pt x="421" y="67"/>
                    <a:pt x="679" y="0"/>
                  </a:cubicBezTo>
                  <a:cubicBezTo>
                    <a:pt x="679" y="0"/>
                    <a:pt x="673" y="291"/>
                    <a:pt x="740" y="546"/>
                  </a:cubicBezTo>
                  <a:cubicBezTo>
                    <a:pt x="656" y="493"/>
                    <a:pt x="656" y="493"/>
                    <a:pt x="656" y="493"/>
                  </a:cubicBezTo>
                  <a:cubicBezTo>
                    <a:pt x="656" y="493"/>
                    <a:pt x="573" y="724"/>
                    <a:pt x="636" y="916"/>
                  </a:cubicBezTo>
                  <a:cubicBezTo>
                    <a:pt x="628" y="944"/>
                    <a:pt x="628" y="944"/>
                    <a:pt x="628" y="944"/>
                  </a:cubicBezTo>
                  <a:cubicBezTo>
                    <a:pt x="628" y="944"/>
                    <a:pt x="0" y="1095"/>
                    <a:pt x="235" y="270"/>
                  </a:cubicBezTo>
                  <a:cubicBezTo>
                    <a:pt x="266" y="249"/>
                    <a:pt x="266" y="249"/>
                    <a:pt x="266" y="249"/>
                  </a:cubicBezTo>
                  <a:lnTo>
                    <a:pt x="165" y="1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5070"/>
                </a:gs>
                <a:gs pos="34000">
                  <a:srgbClr val="005070"/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</a:endParaRPr>
            </a:p>
          </p:txBody>
        </p:sp>
        <p:sp>
          <p:nvSpPr>
            <p:cNvPr id="21" name="Freeform 35"/>
            <p:cNvSpPr>
              <a:spLocks/>
            </p:cNvSpPr>
            <p:nvPr/>
          </p:nvSpPr>
          <p:spPr bwMode="auto">
            <a:xfrm>
              <a:off x="1116013" y="5875337"/>
              <a:ext cx="4541838" cy="2178050"/>
            </a:xfrm>
            <a:custGeom>
              <a:avLst/>
              <a:gdLst>
                <a:gd name="T0" fmla="*/ 740 w 1211"/>
                <a:gd name="T1" fmla="*/ 0 h 581"/>
                <a:gd name="T2" fmla="*/ 763 w 1211"/>
                <a:gd name="T3" fmla="*/ 3 h 581"/>
                <a:gd name="T4" fmla="*/ 1211 w 1211"/>
                <a:gd name="T5" fmla="*/ 290 h 581"/>
                <a:gd name="T6" fmla="*/ 830 w 1211"/>
                <a:gd name="T7" fmla="*/ 530 h 581"/>
                <a:gd name="T8" fmla="*/ 474 w 1211"/>
                <a:gd name="T9" fmla="*/ 529 h 581"/>
                <a:gd name="T10" fmla="*/ 0 w 1211"/>
                <a:gd name="T11" fmla="*/ 300 h 581"/>
                <a:gd name="T12" fmla="*/ 22 w 1211"/>
                <a:gd name="T13" fmla="*/ 251 h 581"/>
                <a:gd name="T14" fmla="*/ 740 w 1211"/>
                <a:gd name="T15" fmla="*/ 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1" h="581">
                  <a:moveTo>
                    <a:pt x="740" y="0"/>
                  </a:moveTo>
                  <a:cubicBezTo>
                    <a:pt x="763" y="3"/>
                    <a:pt x="763" y="3"/>
                    <a:pt x="763" y="3"/>
                  </a:cubicBezTo>
                  <a:cubicBezTo>
                    <a:pt x="1211" y="290"/>
                    <a:pt x="1211" y="290"/>
                    <a:pt x="1211" y="290"/>
                  </a:cubicBezTo>
                  <a:cubicBezTo>
                    <a:pt x="1211" y="290"/>
                    <a:pt x="1051" y="459"/>
                    <a:pt x="830" y="530"/>
                  </a:cubicBezTo>
                  <a:cubicBezTo>
                    <a:pt x="672" y="581"/>
                    <a:pt x="546" y="563"/>
                    <a:pt x="474" y="529"/>
                  </a:cubicBezTo>
                  <a:cubicBezTo>
                    <a:pt x="0" y="300"/>
                    <a:pt x="0" y="300"/>
                    <a:pt x="0" y="300"/>
                  </a:cubicBezTo>
                  <a:cubicBezTo>
                    <a:pt x="22" y="251"/>
                    <a:pt x="22" y="251"/>
                    <a:pt x="22" y="251"/>
                  </a:cubicBezTo>
                  <a:cubicBezTo>
                    <a:pt x="22" y="251"/>
                    <a:pt x="306" y="406"/>
                    <a:pt x="740" y="0"/>
                  </a:cubicBezTo>
                  <a:close/>
                </a:path>
              </a:pathLst>
            </a:custGeom>
            <a:gradFill flip="none" rotWithShape="1">
              <a:gsLst>
                <a:gs pos="17000">
                  <a:srgbClr val="005070"/>
                </a:gs>
                <a:gs pos="56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</a:endParaRPr>
            </a:p>
          </p:txBody>
        </p:sp>
        <p:sp>
          <p:nvSpPr>
            <p:cNvPr id="22" name="Freeform 36"/>
            <p:cNvSpPr>
              <a:spLocks/>
            </p:cNvSpPr>
            <p:nvPr/>
          </p:nvSpPr>
          <p:spPr bwMode="auto">
            <a:xfrm>
              <a:off x="1116013" y="5875337"/>
              <a:ext cx="3719513" cy="1754187"/>
            </a:xfrm>
            <a:custGeom>
              <a:avLst/>
              <a:gdLst>
                <a:gd name="T0" fmla="*/ 348 w 992"/>
                <a:gd name="T1" fmla="*/ 468 h 468"/>
                <a:gd name="T2" fmla="*/ 0 w 992"/>
                <a:gd name="T3" fmla="*/ 300 h 468"/>
                <a:gd name="T4" fmla="*/ 22 w 992"/>
                <a:gd name="T5" fmla="*/ 251 h 468"/>
                <a:gd name="T6" fmla="*/ 740 w 992"/>
                <a:gd name="T7" fmla="*/ 0 h 468"/>
                <a:gd name="T8" fmla="*/ 763 w 992"/>
                <a:gd name="T9" fmla="*/ 3 h 468"/>
                <a:gd name="T10" fmla="*/ 992 w 992"/>
                <a:gd name="T11" fmla="*/ 149 h 468"/>
                <a:gd name="T12" fmla="*/ 348 w 992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2" h="468">
                  <a:moveTo>
                    <a:pt x="348" y="468"/>
                  </a:moveTo>
                  <a:cubicBezTo>
                    <a:pt x="0" y="300"/>
                    <a:pt x="0" y="300"/>
                    <a:pt x="0" y="300"/>
                  </a:cubicBezTo>
                  <a:cubicBezTo>
                    <a:pt x="22" y="251"/>
                    <a:pt x="22" y="251"/>
                    <a:pt x="22" y="251"/>
                  </a:cubicBezTo>
                  <a:cubicBezTo>
                    <a:pt x="22" y="251"/>
                    <a:pt x="306" y="406"/>
                    <a:pt x="740" y="0"/>
                  </a:cubicBezTo>
                  <a:cubicBezTo>
                    <a:pt x="763" y="3"/>
                    <a:pt x="763" y="3"/>
                    <a:pt x="763" y="3"/>
                  </a:cubicBezTo>
                  <a:cubicBezTo>
                    <a:pt x="992" y="149"/>
                    <a:pt x="992" y="149"/>
                    <a:pt x="992" y="149"/>
                  </a:cubicBezTo>
                  <a:cubicBezTo>
                    <a:pt x="947" y="194"/>
                    <a:pt x="665" y="462"/>
                    <a:pt x="348" y="468"/>
                  </a:cubicBezTo>
                  <a:close/>
                </a:path>
              </a:pathLst>
            </a:custGeom>
            <a:gradFill flip="none" rotWithShape="1">
              <a:gsLst>
                <a:gs pos="17000">
                  <a:srgbClr val="005070"/>
                </a:gs>
                <a:gs pos="56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</a:endParaRPr>
            </a:p>
          </p:txBody>
        </p:sp>
        <p:sp>
          <p:nvSpPr>
            <p:cNvPr id="23" name="Freeform 47"/>
            <p:cNvSpPr>
              <a:spLocks/>
            </p:cNvSpPr>
            <p:nvPr/>
          </p:nvSpPr>
          <p:spPr bwMode="auto">
            <a:xfrm>
              <a:off x="490539" y="3240498"/>
              <a:ext cx="1928812" cy="696913"/>
            </a:xfrm>
            <a:custGeom>
              <a:avLst/>
              <a:gdLst>
                <a:gd name="T0" fmla="*/ 0 w 514"/>
                <a:gd name="T1" fmla="*/ 186 h 186"/>
                <a:gd name="T2" fmla="*/ 117 w 514"/>
                <a:gd name="T3" fmla="*/ 132 h 186"/>
                <a:gd name="T4" fmla="*/ 252 w 514"/>
                <a:gd name="T5" fmla="*/ 80 h 186"/>
                <a:gd name="T6" fmla="*/ 389 w 514"/>
                <a:gd name="T7" fmla="*/ 33 h 186"/>
                <a:gd name="T8" fmla="*/ 514 w 514"/>
                <a:gd name="T9" fmla="*/ 0 h 186"/>
                <a:gd name="T10" fmla="*/ 391 w 514"/>
                <a:gd name="T11" fmla="*/ 39 h 186"/>
                <a:gd name="T12" fmla="*/ 254 w 514"/>
                <a:gd name="T13" fmla="*/ 86 h 186"/>
                <a:gd name="T14" fmla="*/ 120 w 514"/>
                <a:gd name="T15" fmla="*/ 138 h 186"/>
                <a:gd name="T16" fmla="*/ 0 w 514"/>
                <a:gd name="T17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4" h="186">
                  <a:moveTo>
                    <a:pt x="0" y="186"/>
                  </a:moveTo>
                  <a:cubicBezTo>
                    <a:pt x="22" y="173"/>
                    <a:pt x="97" y="140"/>
                    <a:pt x="117" y="132"/>
                  </a:cubicBezTo>
                  <a:cubicBezTo>
                    <a:pt x="139" y="122"/>
                    <a:pt x="252" y="79"/>
                    <a:pt x="252" y="80"/>
                  </a:cubicBezTo>
                  <a:cubicBezTo>
                    <a:pt x="252" y="79"/>
                    <a:pt x="365" y="39"/>
                    <a:pt x="389" y="33"/>
                  </a:cubicBezTo>
                  <a:cubicBezTo>
                    <a:pt x="410" y="26"/>
                    <a:pt x="488" y="4"/>
                    <a:pt x="514" y="0"/>
                  </a:cubicBezTo>
                  <a:cubicBezTo>
                    <a:pt x="489" y="8"/>
                    <a:pt x="412" y="32"/>
                    <a:pt x="391" y="39"/>
                  </a:cubicBezTo>
                  <a:cubicBezTo>
                    <a:pt x="368" y="46"/>
                    <a:pt x="254" y="85"/>
                    <a:pt x="254" y="86"/>
                  </a:cubicBezTo>
                  <a:cubicBezTo>
                    <a:pt x="254" y="85"/>
                    <a:pt x="142" y="128"/>
                    <a:pt x="120" y="138"/>
                  </a:cubicBezTo>
                  <a:cubicBezTo>
                    <a:pt x="99" y="146"/>
                    <a:pt x="24" y="177"/>
                    <a:pt x="0" y="186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</a:endParaRPr>
            </a:p>
          </p:txBody>
        </p:sp>
        <p:grpSp>
          <p:nvGrpSpPr>
            <p:cNvPr id="24" name="Group 54"/>
            <p:cNvGrpSpPr>
              <a:grpSpLocks noChangeAspect="1"/>
            </p:cNvGrpSpPr>
            <p:nvPr/>
          </p:nvGrpSpPr>
          <p:grpSpPr bwMode="auto">
            <a:xfrm>
              <a:off x="2146301" y="3247231"/>
              <a:ext cx="3479800" cy="4767262"/>
              <a:chOff x="1788" y="657"/>
              <a:chExt cx="2192" cy="3003"/>
            </a:xfrm>
          </p:grpSpPr>
          <p:sp>
            <p:nvSpPr>
              <p:cNvPr id="30" name="Freeform 55"/>
              <p:cNvSpPr>
                <a:spLocks/>
              </p:cNvSpPr>
              <p:nvPr/>
            </p:nvSpPr>
            <p:spPr bwMode="auto">
              <a:xfrm>
                <a:off x="1788" y="1822"/>
                <a:ext cx="486" cy="1677"/>
              </a:xfrm>
              <a:custGeom>
                <a:avLst/>
                <a:gdLst>
                  <a:gd name="T0" fmla="*/ 50 w 206"/>
                  <a:gd name="T1" fmla="*/ 0 h 710"/>
                  <a:gd name="T2" fmla="*/ 29 w 206"/>
                  <a:gd name="T3" fmla="*/ 90 h 710"/>
                  <a:gd name="T4" fmla="*/ 16 w 206"/>
                  <a:gd name="T5" fmla="*/ 178 h 710"/>
                  <a:gd name="T6" fmla="*/ 12 w 206"/>
                  <a:gd name="T7" fmla="*/ 292 h 710"/>
                  <a:gd name="T8" fmla="*/ 23 w 206"/>
                  <a:gd name="T9" fmla="*/ 379 h 710"/>
                  <a:gd name="T10" fmla="*/ 49 w 206"/>
                  <a:gd name="T11" fmla="*/ 463 h 710"/>
                  <a:gd name="T12" fmla="*/ 98 w 206"/>
                  <a:gd name="T13" fmla="*/ 566 h 710"/>
                  <a:gd name="T14" fmla="*/ 145 w 206"/>
                  <a:gd name="T15" fmla="*/ 641 h 710"/>
                  <a:gd name="T16" fmla="*/ 206 w 206"/>
                  <a:gd name="T17" fmla="*/ 710 h 710"/>
                  <a:gd name="T18" fmla="*/ 139 w 206"/>
                  <a:gd name="T19" fmla="*/ 645 h 710"/>
                  <a:gd name="T20" fmla="*/ 89 w 206"/>
                  <a:gd name="T21" fmla="*/ 570 h 710"/>
                  <a:gd name="T22" fmla="*/ 41 w 206"/>
                  <a:gd name="T23" fmla="*/ 466 h 710"/>
                  <a:gd name="T24" fmla="*/ 14 w 206"/>
                  <a:gd name="T25" fmla="*/ 381 h 710"/>
                  <a:gd name="T26" fmla="*/ 2 w 206"/>
                  <a:gd name="T27" fmla="*/ 292 h 710"/>
                  <a:gd name="T28" fmla="*/ 7 w 206"/>
                  <a:gd name="T29" fmla="*/ 177 h 710"/>
                  <a:gd name="T30" fmla="*/ 22 w 206"/>
                  <a:gd name="T31" fmla="*/ 89 h 710"/>
                  <a:gd name="T32" fmla="*/ 50 w 206"/>
                  <a:gd name="T33" fmla="*/ 0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6" h="710">
                    <a:moveTo>
                      <a:pt x="50" y="0"/>
                    </a:moveTo>
                    <a:cubicBezTo>
                      <a:pt x="46" y="18"/>
                      <a:pt x="36" y="54"/>
                      <a:pt x="29" y="90"/>
                    </a:cubicBezTo>
                    <a:cubicBezTo>
                      <a:pt x="22" y="127"/>
                      <a:pt x="18" y="163"/>
                      <a:pt x="16" y="178"/>
                    </a:cubicBezTo>
                    <a:cubicBezTo>
                      <a:pt x="14" y="195"/>
                      <a:pt x="9" y="245"/>
                      <a:pt x="12" y="292"/>
                    </a:cubicBezTo>
                    <a:cubicBezTo>
                      <a:pt x="14" y="338"/>
                      <a:pt x="23" y="379"/>
                      <a:pt x="23" y="379"/>
                    </a:cubicBezTo>
                    <a:cubicBezTo>
                      <a:pt x="23" y="379"/>
                      <a:pt x="32" y="420"/>
                      <a:pt x="49" y="463"/>
                    </a:cubicBezTo>
                    <a:cubicBezTo>
                      <a:pt x="66" y="506"/>
                      <a:pt x="89" y="551"/>
                      <a:pt x="98" y="566"/>
                    </a:cubicBezTo>
                    <a:cubicBezTo>
                      <a:pt x="105" y="579"/>
                      <a:pt x="123" y="611"/>
                      <a:pt x="145" y="641"/>
                    </a:cubicBezTo>
                    <a:cubicBezTo>
                      <a:pt x="166" y="671"/>
                      <a:pt x="193" y="697"/>
                      <a:pt x="206" y="710"/>
                    </a:cubicBezTo>
                    <a:cubicBezTo>
                      <a:pt x="191" y="700"/>
                      <a:pt x="162" y="674"/>
                      <a:pt x="139" y="645"/>
                    </a:cubicBezTo>
                    <a:cubicBezTo>
                      <a:pt x="116" y="616"/>
                      <a:pt x="97" y="584"/>
                      <a:pt x="89" y="570"/>
                    </a:cubicBezTo>
                    <a:cubicBezTo>
                      <a:pt x="81" y="556"/>
                      <a:pt x="57" y="510"/>
                      <a:pt x="41" y="466"/>
                    </a:cubicBezTo>
                    <a:cubicBezTo>
                      <a:pt x="23" y="423"/>
                      <a:pt x="13" y="381"/>
                      <a:pt x="14" y="381"/>
                    </a:cubicBezTo>
                    <a:cubicBezTo>
                      <a:pt x="14" y="381"/>
                      <a:pt x="4" y="339"/>
                      <a:pt x="2" y="292"/>
                    </a:cubicBezTo>
                    <a:cubicBezTo>
                      <a:pt x="0" y="245"/>
                      <a:pt x="5" y="194"/>
                      <a:pt x="7" y="177"/>
                    </a:cubicBezTo>
                    <a:cubicBezTo>
                      <a:pt x="8" y="162"/>
                      <a:pt x="14" y="125"/>
                      <a:pt x="22" y="89"/>
                    </a:cubicBezTo>
                    <a:cubicBezTo>
                      <a:pt x="31" y="53"/>
                      <a:pt x="43" y="17"/>
                      <a:pt x="50" y="0"/>
                    </a:cubicBezTo>
                    <a:close/>
                  </a:path>
                </a:pathLst>
              </a:custGeom>
              <a:solidFill>
                <a:srgbClr val="005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/>
                </a:endParaRPr>
              </a:p>
            </p:txBody>
          </p:sp>
          <p:sp>
            <p:nvSpPr>
              <p:cNvPr id="31" name="Freeform 56"/>
              <p:cNvSpPr>
                <a:spLocks/>
              </p:cNvSpPr>
              <p:nvPr/>
            </p:nvSpPr>
            <p:spPr bwMode="auto">
              <a:xfrm>
                <a:off x="1953" y="657"/>
                <a:ext cx="151" cy="1290"/>
              </a:xfrm>
              <a:custGeom>
                <a:avLst/>
                <a:gdLst>
                  <a:gd name="T0" fmla="*/ 3 w 64"/>
                  <a:gd name="T1" fmla="*/ 0 h 546"/>
                  <a:gd name="T2" fmla="*/ 9 w 64"/>
                  <a:gd name="T3" fmla="*/ 130 h 546"/>
                  <a:gd name="T4" fmla="*/ 20 w 64"/>
                  <a:gd name="T5" fmla="*/ 275 h 546"/>
                  <a:gd name="T6" fmla="*/ 40 w 64"/>
                  <a:gd name="T7" fmla="*/ 418 h 546"/>
                  <a:gd name="T8" fmla="*/ 64 w 64"/>
                  <a:gd name="T9" fmla="*/ 546 h 546"/>
                  <a:gd name="T10" fmla="*/ 33 w 64"/>
                  <a:gd name="T11" fmla="*/ 419 h 546"/>
                  <a:gd name="T12" fmla="*/ 13 w 64"/>
                  <a:gd name="T13" fmla="*/ 275 h 546"/>
                  <a:gd name="T14" fmla="*/ 2 w 64"/>
                  <a:gd name="T15" fmla="*/ 130 h 546"/>
                  <a:gd name="T16" fmla="*/ 3 w 64"/>
                  <a:gd name="T17" fmla="*/ 0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" h="546">
                    <a:moveTo>
                      <a:pt x="3" y="0"/>
                    </a:moveTo>
                    <a:cubicBezTo>
                      <a:pt x="4" y="26"/>
                      <a:pt x="7" y="108"/>
                      <a:pt x="9" y="130"/>
                    </a:cubicBezTo>
                    <a:cubicBezTo>
                      <a:pt x="9" y="154"/>
                      <a:pt x="19" y="275"/>
                      <a:pt x="20" y="275"/>
                    </a:cubicBezTo>
                    <a:cubicBezTo>
                      <a:pt x="19" y="275"/>
                      <a:pt x="35" y="395"/>
                      <a:pt x="40" y="418"/>
                    </a:cubicBezTo>
                    <a:cubicBezTo>
                      <a:pt x="43" y="440"/>
                      <a:pt x="59" y="520"/>
                      <a:pt x="64" y="546"/>
                    </a:cubicBezTo>
                    <a:cubicBezTo>
                      <a:pt x="55" y="522"/>
                      <a:pt x="37" y="441"/>
                      <a:pt x="33" y="419"/>
                    </a:cubicBezTo>
                    <a:cubicBezTo>
                      <a:pt x="28" y="396"/>
                      <a:pt x="12" y="275"/>
                      <a:pt x="13" y="275"/>
                    </a:cubicBezTo>
                    <a:cubicBezTo>
                      <a:pt x="12" y="275"/>
                      <a:pt x="2" y="155"/>
                      <a:pt x="2" y="130"/>
                    </a:cubicBezTo>
                    <a:cubicBezTo>
                      <a:pt x="1" y="108"/>
                      <a:pt x="0" y="26"/>
                      <a:pt x="3" y="0"/>
                    </a:cubicBezTo>
                    <a:close/>
                  </a:path>
                </a:pathLst>
              </a:custGeom>
              <a:solidFill>
                <a:srgbClr val="005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/>
                </a:endParaRPr>
              </a:p>
            </p:txBody>
          </p:sp>
          <p:sp>
            <p:nvSpPr>
              <p:cNvPr id="32" name="Freeform 57"/>
              <p:cNvSpPr>
                <a:spLocks/>
              </p:cNvSpPr>
              <p:nvPr/>
            </p:nvSpPr>
            <p:spPr bwMode="auto">
              <a:xfrm>
                <a:off x="2239" y="3008"/>
                <a:ext cx="1741" cy="652"/>
              </a:xfrm>
              <a:custGeom>
                <a:avLst/>
                <a:gdLst>
                  <a:gd name="T0" fmla="*/ 737 w 737"/>
                  <a:gd name="T1" fmla="*/ 0 h 276"/>
                  <a:gd name="T2" fmla="*/ 666 w 737"/>
                  <a:gd name="T3" fmla="*/ 68 h 276"/>
                  <a:gd name="T4" fmla="*/ 591 w 737"/>
                  <a:gd name="T5" fmla="*/ 127 h 276"/>
                  <a:gd name="T6" fmla="*/ 487 w 737"/>
                  <a:gd name="T7" fmla="*/ 190 h 276"/>
                  <a:gd name="T8" fmla="*/ 400 w 737"/>
                  <a:gd name="T9" fmla="*/ 230 h 276"/>
                  <a:gd name="T10" fmla="*/ 310 w 737"/>
                  <a:gd name="T11" fmla="*/ 259 h 276"/>
                  <a:gd name="T12" fmla="*/ 189 w 737"/>
                  <a:gd name="T13" fmla="*/ 276 h 276"/>
                  <a:gd name="T14" fmla="*/ 94 w 737"/>
                  <a:gd name="T15" fmla="*/ 269 h 276"/>
                  <a:gd name="T16" fmla="*/ 0 w 737"/>
                  <a:gd name="T17" fmla="*/ 239 h 276"/>
                  <a:gd name="T18" fmla="*/ 94 w 737"/>
                  <a:gd name="T19" fmla="*/ 264 h 276"/>
                  <a:gd name="T20" fmla="*/ 188 w 737"/>
                  <a:gd name="T21" fmla="*/ 268 h 276"/>
                  <a:gd name="T22" fmla="*/ 307 w 737"/>
                  <a:gd name="T23" fmla="*/ 249 h 276"/>
                  <a:gd name="T24" fmla="*/ 397 w 737"/>
                  <a:gd name="T25" fmla="*/ 221 h 276"/>
                  <a:gd name="T26" fmla="*/ 482 w 737"/>
                  <a:gd name="T27" fmla="*/ 182 h 276"/>
                  <a:gd name="T28" fmla="*/ 586 w 737"/>
                  <a:gd name="T29" fmla="*/ 119 h 276"/>
                  <a:gd name="T30" fmla="*/ 662 w 737"/>
                  <a:gd name="T31" fmla="*/ 63 h 276"/>
                  <a:gd name="T32" fmla="*/ 737 w 737"/>
                  <a:gd name="T33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37" h="276">
                    <a:moveTo>
                      <a:pt x="737" y="0"/>
                    </a:moveTo>
                    <a:cubicBezTo>
                      <a:pt x="725" y="14"/>
                      <a:pt x="697" y="43"/>
                      <a:pt x="666" y="68"/>
                    </a:cubicBezTo>
                    <a:cubicBezTo>
                      <a:pt x="636" y="94"/>
                      <a:pt x="605" y="117"/>
                      <a:pt x="591" y="127"/>
                    </a:cubicBezTo>
                    <a:cubicBezTo>
                      <a:pt x="576" y="137"/>
                      <a:pt x="531" y="167"/>
                      <a:pt x="487" y="190"/>
                    </a:cubicBezTo>
                    <a:cubicBezTo>
                      <a:pt x="443" y="213"/>
                      <a:pt x="400" y="229"/>
                      <a:pt x="400" y="230"/>
                    </a:cubicBezTo>
                    <a:cubicBezTo>
                      <a:pt x="400" y="229"/>
                      <a:pt x="358" y="247"/>
                      <a:pt x="310" y="259"/>
                    </a:cubicBezTo>
                    <a:cubicBezTo>
                      <a:pt x="261" y="271"/>
                      <a:pt x="207" y="275"/>
                      <a:pt x="189" y="276"/>
                    </a:cubicBezTo>
                    <a:cubicBezTo>
                      <a:pt x="172" y="276"/>
                      <a:pt x="133" y="276"/>
                      <a:pt x="94" y="269"/>
                    </a:cubicBezTo>
                    <a:cubicBezTo>
                      <a:pt x="54" y="263"/>
                      <a:pt x="17" y="248"/>
                      <a:pt x="0" y="239"/>
                    </a:cubicBezTo>
                    <a:cubicBezTo>
                      <a:pt x="18" y="247"/>
                      <a:pt x="55" y="259"/>
                      <a:pt x="94" y="264"/>
                    </a:cubicBezTo>
                    <a:cubicBezTo>
                      <a:pt x="133" y="269"/>
                      <a:pt x="172" y="269"/>
                      <a:pt x="188" y="268"/>
                    </a:cubicBezTo>
                    <a:cubicBezTo>
                      <a:pt x="206" y="267"/>
                      <a:pt x="260" y="262"/>
                      <a:pt x="307" y="249"/>
                    </a:cubicBezTo>
                    <a:cubicBezTo>
                      <a:pt x="355" y="238"/>
                      <a:pt x="397" y="221"/>
                      <a:pt x="397" y="221"/>
                    </a:cubicBezTo>
                    <a:cubicBezTo>
                      <a:pt x="397" y="221"/>
                      <a:pt x="439" y="205"/>
                      <a:pt x="482" y="182"/>
                    </a:cubicBezTo>
                    <a:cubicBezTo>
                      <a:pt x="526" y="159"/>
                      <a:pt x="571" y="129"/>
                      <a:pt x="586" y="119"/>
                    </a:cubicBezTo>
                    <a:cubicBezTo>
                      <a:pt x="599" y="110"/>
                      <a:pt x="631" y="88"/>
                      <a:pt x="662" y="63"/>
                    </a:cubicBezTo>
                    <a:cubicBezTo>
                      <a:pt x="693" y="39"/>
                      <a:pt x="723" y="12"/>
                      <a:pt x="737" y="0"/>
                    </a:cubicBezTo>
                    <a:close/>
                  </a:path>
                </a:pathLst>
              </a:custGeom>
              <a:solidFill>
                <a:srgbClr val="005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/>
                </a:endParaRPr>
              </a:p>
            </p:txBody>
          </p:sp>
        </p:grpSp>
        <p:sp>
          <p:nvSpPr>
            <p:cNvPr id="25" name="Freeform 36"/>
            <p:cNvSpPr>
              <a:spLocks/>
            </p:cNvSpPr>
            <p:nvPr/>
          </p:nvSpPr>
          <p:spPr bwMode="auto">
            <a:xfrm>
              <a:off x="1196975" y="5932487"/>
              <a:ext cx="3719513" cy="1754187"/>
            </a:xfrm>
            <a:custGeom>
              <a:avLst/>
              <a:gdLst>
                <a:gd name="T0" fmla="*/ 348 w 992"/>
                <a:gd name="T1" fmla="*/ 468 h 468"/>
                <a:gd name="T2" fmla="*/ 0 w 992"/>
                <a:gd name="T3" fmla="*/ 300 h 468"/>
                <a:gd name="T4" fmla="*/ 22 w 992"/>
                <a:gd name="T5" fmla="*/ 251 h 468"/>
                <a:gd name="T6" fmla="*/ 740 w 992"/>
                <a:gd name="T7" fmla="*/ 0 h 468"/>
                <a:gd name="T8" fmla="*/ 763 w 992"/>
                <a:gd name="T9" fmla="*/ 3 h 468"/>
                <a:gd name="T10" fmla="*/ 992 w 992"/>
                <a:gd name="T11" fmla="*/ 149 h 468"/>
                <a:gd name="T12" fmla="*/ 348 w 992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2" h="468">
                  <a:moveTo>
                    <a:pt x="348" y="468"/>
                  </a:moveTo>
                  <a:cubicBezTo>
                    <a:pt x="0" y="300"/>
                    <a:pt x="0" y="300"/>
                    <a:pt x="0" y="300"/>
                  </a:cubicBezTo>
                  <a:cubicBezTo>
                    <a:pt x="22" y="251"/>
                    <a:pt x="22" y="251"/>
                    <a:pt x="22" y="251"/>
                  </a:cubicBezTo>
                  <a:cubicBezTo>
                    <a:pt x="22" y="251"/>
                    <a:pt x="306" y="406"/>
                    <a:pt x="740" y="0"/>
                  </a:cubicBezTo>
                  <a:cubicBezTo>
                    <a:pt x="763" y="3"/>
                    <a:pt x="763" y="3"/>
                    <a:pt x="763" y="3"/>
                  </a:cubicBezTo>
                  <a:cubicBezTo>
                    <a:pt x="992" y="149"/>
                    <a:pt x="992" y="149"/>
                    <a:pt x="992" y="149"/>
                  </a:cubicBezTo>
                  <a:cubicBezTo>
                    <a:pt x="947" y="194"/>
                    <a:pt x="665" y="462"/>
                    <a:pt x="348" y="468"/>
                  </a:cubicBezTo>
                  <a:close/>
                </a:path>
              </a:pathLst>
            </a:custGeom>
            <a:gradFill flip="none" rotWithShape="1">
              <a:gsLst>
                <a:gs pos="17000">
                  <a:srgbClr val="005070"/>
                </a:gs>
                <a:gs pos="56000">
                  <a:srgbClr val="00B0F0">
                    <a:shade val="67500"/>
                    <a:satMod val="115000"/>
                  </a:srgbClr>
                </a:gs>
                <a:gs pos="100000">
                  <a:srgbClr val="9FE4FF"/>
                </a:gs>
              </a:gsLst>
              <a:lin ang="189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</a:endParaRPr>
            </a:p>
          </p:txBody>
        </p:sp>
        <p:sp>
          <p:nvSpPr>
            <p:cNvPr id="26" name="Freeform 37"/>
            <p:cNvSpPr>
              <a:spLocks/>
            </p:cNvSpPr>
            <p:nvPr/>
          </p:nvSpPr>
          <p:spPr bwMode="auto">
            <a:xfrm>
              <a:off x="190500" y="4165600"/>
              <a:ext cx="3786188" cy="3105149"/>
            </a:xfrm>
            <a:custGeom>
              <a:avLst/>
              <a:gdLst>
                <a:gd name="T0" fmla="*/ 1010 w 1010"/>
                <a:gd name="T1" fmla="*/ 459 h 828"/>
                <a:gd name="T2" fmla="*/ 970 w 1010"/>
                <a:gd name="T3" fmla="*/ 391 h 828"/>
                <a:gd name="T4" fmla="*/ 608 w 1010"/>
                <a:gd name="T5" fmla="*/ 646 h 828"/>
                <a:gd name="T6" fmla="*/ 152 w 1010"/>
                <a:gd name="T7" fmla="*/ 517 h 828"/>
                <a:gd name="T8" fmla="*/ 185 w 1010"/>
                <a:gd name="T9" fmla="*/ 0 h 828"/>
                <a:gd name="T10" fmla="*/ 137 w 1010"/>
                <a:gd name="T11" fmla="*/ 11 h 828"/>
                <a:gd name="T12" fmla="*/ 90 w 1010"/>
                <a:gd name="T13" fmla="*/ 575 h 828"/>
                <a:gd name="T14" fmla="*/ 657 w 1010"/>
                <a:gd name="T15" fmla="*/ 720 h 828"/>
                <a:gd name="T16" fmla="*/ 1010 w 1010"/>
                <a:gd name="T17" fmla="*/ 459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0" h="828">
                  <a:moveTo>
                    <a:pt x="1010" y="459"/>
                  </a:moveTo>
                  <a:cubicBezTo>
                    <a:pt x="970" y="391"/>
                    <a:pt x="970" y="391"/>
                    <a:pt x="970" y="391"/>
                  </a:cubicBezTo>
                  <a:cubicBezTo>
                    <a:pt x="880" y="482"/>
                    <a:pt x="755" y="585"/>
                    <a:pt x="608" y="646"/>
                  </a:cubicBezTo>
                  <a:cubicBezTo>
                    <a:pt x="462" y="707"/>
                    <a:pt x="247" y="727"/>
                    <a:pt x="152" y="517"/>
                  </a:cubicBezTo>
                  <a:cubicBezTo>
                    <a:pt x="57" y="306"/>
                    <a:pt x="185" y="0"/>
                    <a:pt x="185" y="0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7" y="11"/>
                    <a:pt x="0" y="327"/>
                    <a:pt x="90" y="575"/>
                  </a:cubicBezTo>
                  <a:cubicBezTo>
                    <a:pt x="180" y="823"/>
                    <a:pt x="436" y="828"/>
                    <a:pt x="657" y="720"/>
                  </a:cubicBezTo>
                  <a:cubicBezTo>
                    <a:pt x="878" y="612"/>
                    <a:pt x="1010" y="459"/>
                    <a:pt x="1010" y="45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5070"/>
                </a:gs>
                <a:gs pos="54591">
                  <a:srgbClr val="8FDFFF"/>
                </a:gs>
                <a:gs pos="85000">
                  <a:srgbClr val="2DC3FF"/>
                </a:gs>
                <a:gs pos="32000">
                  <a:srgbClr val="9FE4FF"/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</a:endParaRPr>
            </a:p>
          </p:txBody>
        </p:sp>
        <p:sp>
          <p:nvSpPr>
            <p:cNvPr id="27" name="Freeform 49"/>
            <p:cNvSpPr>
              <a:spLocks/>
            </p:cNvSpPr>
            <p:nvPr/>
          </p:nvSpPr>
          <p:spPr bwMode="auto">
            <a:xfrm>
              <a:off x="382589" y="4215223"/>
              <a:ext cx="3581400" cy="2932113"/>
            </a:xfrm>
            <a:custGeom>
              <a:avLst/>
              <a:gdLst>
                <a:gd name="T0" fmla="*/ 82 w 955"/>
                <a:gd name="T1" fmla="*/ 0 h 782"/>
                <a:gd name="T2" fmla="*/ 26 w 955"/>
                <a:gd name="T3" fmla="*/ 195 h 782"/>
                <a:gd name="T4" fmla="*/ 8 w 955"/>
                <a:gd name="T5" fmla="*/ 389 h 782"/>
                <a:gd name="T6" fmla="*/ 69 w 955"/>
                <a:gd name="T7" fmla="*/ 628 h 782"/>
                <a:gd name="T8" fmla="*/ 160 w 955"/>
                <a:gd name="T9" fmla="*/ 724 h 782"/>
                <a:gd name="T10" fmla="*/ 212 w 955"/>
                <a:gd name="T11" fmla="*/ 751 h 782"/>
                <a:gd name="T12" fmla="*/ 269 w 955"/>
                <a:gd name="T13" fmla="*/ 767 h 782"/>
                <a:gd name="T14" fmla="*/ 403 w 955"/>
                <a:gd name="T15" fmla="*/ 768 h 782"/>
                <a:gd name="T16" fmla="*/ 638 w 955"/>
                <a:gd name="T17" fmla="*/ 687 h 782"/>
                <a:gd name="T18" fmla="*/ 802 w 955"/>
                <a:gd name="T19" fmla="*/ 582 h 782"/>
                <a:gd name="T20" fmla="*/ 955 w 955"/>
                <a:gd name="T21" fmla="*/ 448 h 782"/>
                <a:gd name="T22" fmla="*/ 805 w 955"/>
                <a:gd name="T23" fmla="*/ 586 h 782"/>
                <a:gd name="T24" fmla="*/ 641 w 955"/>
                <a:gd name="T25" fmla="*/ 693 h 782"/>
                <a:gd name="T26" fmla="*/ 404 w 955"/>
                <a:gd name="T27" fmla="*/ 775 h 782"/>
                <a:gd name="T28" fmla="*/ 268 w 955"/>
                <a:gd name="T29" fmla="*/ 773 h 782"/>
                <a:gd name="T30" fmla="*/ 210 w 955"/>
                <a:gd name="T31" fmla="*/ 757 h 782"/>
                <a:gd name="T32" fmla="*/ 157 w 955"/>
                <a:gd name="T33" fmla="*/ 730 h 782"/>
                <a:gd name="T34" fmla="*/ 63 w 955"/>
                <a:gd name="T35" fmla="*/ 631 h 782"/>
                <a:gd name="T36" fmla="*/ 1 w 955"/>
                <a:gd name="T37" fmla="*/ 389 h 782"/>
                <a:gd name="T38" fmla="*/ 21 w 955"/>
                <a:gd name="T39" fmla="*/ 194 h 782"/>
                <a:gd name="T40" fmla="*/ 82 w 955"/>
                <a:gd name="T41" fmla="*/ 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55" h="782">
                  <a:moveTo>
                    <a:pt x="82" y="0"/>
                  </a:moveTo>
                  <a:cubicBezTo>
                    <a:pt x="68" y="36"/>
                    <a:pt x="42" y="115"/>
                    <a:pt x="26" y="195"/>
                  </a:cubicBezTo>
                  <a:cubicBezTo>
                    <a:pt x="10" y="275"/>
                    <a:pt x="7" y="355"/>
                    <a:pt x="8" y="389"/>
                  </a:cubicBezTo>
                  <a:cubicBezTo>
                    <a:pt x="8" y="425"/>
                    <a:pt x="15" y="540"/>
                    <a:pt x="69" y="628"/>
                  </a:cubicBezTo>
                  <a:cubicBezTo>
                    <a:pt x="94" y="671"/>
                    <a:pt x="130" y="705"/>
                    <a:pt x="160" y="724"/>
                  </a:cubicBezTo>
                  <a:cubicBezTo>
                    <a:pt x="190" y="743"/>
                    <a:pt x="213" y="750"/>
                    <a:pt x="212" y="751"/>
                  </a:cubicBezTo>
                  <a:cubicBezTo>
                    <a:pt x="213" y="750"/>
                    <a:pt x="234" y="760"/>
                    <a:pt x="269" y="767"/>
                  </a:cubicBezTo>
                  <a:cubicBezTo>
                    <a:pt x="304" y="773"/>
                    <a:pt x="353" y="776"/>
                    <a:pt x="403" y="768"/>
                  </a:cubicBezTo>
                  <a:cubicBezTo>
                    <a:pt x="505" y="756"/>
                    <a:pt x="606" y="705"/>
                    <a:pt x="638" y="687"/>
                  </a:cubicBezTo>
                  <a:cubicBezTo>
                    <a:pt x="668" y="671"/>
                    <a:pt x="737" y="631"/>
                    <a:pt x="802" y="582"/>
                  </a:cubicBezTo>
                  <a:cubicBezTo>
                    <a:pt x="868" y="534"/>
                    <a:pt x="928" y="477"/>
                    <a:pt x="955" y="448"/>
                  </a:cubicBezTo>
                  <a:cubicBezTo>
                    <a:pt x="930" y="479"/>
                    <a:pt x="870" y="537"/>
                    <a:pt x="805" y="586"/>
                  </a:cubicBezTo>
                  <a:cubicBezTo>
                    <a:pt x="741" y="636"/>
                    <a:pt x="671" y="677"/>
                    <a:pt x="641" y="693"/>
                  </a:cubicBezTo>
                  <a:cubicBezTo>
                    <a:pt x="609" y="711"/>
                    <a:pt x="507" y="763"/>
                    <a:pt x="404" y="775"/>
                  </a:cubicBezTo>
                  <a:cubicBezTo>
                    <a:pt x="353" y="782"/>
                    <a:pt x="303" y="780"/>
                    <a:pt x="268" y="773"/>
                  </a:cubicBezTo>
                  <a:cubicBezTo>
                    <a:pt x="232" y="766"/>
                    <a:pt x="210" y="757"/>
                    <a:pt x="210" y="757"/>
                  </a:cubicBezTo>
                  <a:cubicBezTo>
                    <a:pt x="210" y="757"/>
                    <a:pt x="187" y="750"/>
                    <a:pt x="157" y="730"/>
                  </a:cubicBezTo>
                  <a:cubicBezTo>
                    <a:pt x="126" y="711"/>
                    <a:pt x="89" y="676"/>
                    <a:pt x="63" y="631"/>
                  </a:cubicBezTo>
                  <a:cubicBezTo>
                    <a:pt x="8" y="541"/>
                    <a:pt x="1" y="425"/>
                    <a:pt x="1" y="389"/>
                  </a:cubicBezTo>
                  <a:cubicBezTo>
                    <a:pt x="0" y="355"/>
                    <a:pt x="4" y="274"/>
                    <a:pt x="21" y="194"/>
                  </a:cubicBezTo>
                  <a:cubicBezTo>
                    <a:pt x="38" y="114"/>
                    <a:pt x="66" y="36"/>
                    <a:pt x="82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</a:endParaRPr>
            </a:p>
          </p:txBody>
        </p:sp>
        <p:sp>
          <p:nvSpPr>
            <p:cNvPr id="28" name="Freeform 50"/>
            <p:cNvSpPr>
              <a:spLocks/>
            </p:cNvSpPr>
            <p:nvPr/>
          </p:nvSpPr>
          <p:spPr bwMode="auto">
            <a:xfrm>
              <a:off x="600076" y="4173948"/>
              <a:ext cx="3214687" cy="2598738"/>
            </a:xfrm>
            <a:custGeom>
              <a:avLst/>
              <a:gdLst>
                <a:gd name="T0" fmla="*/ 857 w 857"/>
                <a:gd name="T1" fmla="*/ 391 h 693"/>
                <a:gd name="T2" fmla="*/ 723 w 857"/>
                <a:gd name="T3" fmla="*/ 514 h 693"/>
                <a:gd name="T4" fmla="*/ 577 w 857"/>
                <a:gd name="T5" fmla="*/ 610 h 693"/>
                <a:gd name="T6" fmla="*/ 367 w 857"/>
                <a:gd name="T7" fmla="*/ 686 h 693"/>
                <a:gd name="T8" fmla="*/ 245 w 857"/>
                <a:gd name="T9" fmla="*/ 686 h 693"/>
                <a:gd name="T10" fmla="*/ 193 w 857"/>
                <a:gd name="T11" fmla="*/ 672 h 693"/>
                <a:gd name="T12" fmla="*/ 146 w 857"/>
                <a:gd name="T13" fmla="*/ 649 h 693"/>
                <a:gd name="T14" fmla="*/ 60 w 857"/>
                <a:gd name="T15" fmla="*/ 562 h 693"/>
                <a:gd name="T16" fmla="*/ 11 w 857"/>
                <a:gd name="T17" fmla="*/ 438 h 693"/>
                <a:gd name="T18" fmla="*/ 1 w 857"/>
                <a:gd name="T19" fmla="*/ 348 h 693"/>
                <a:gd name="T20" fmla="*/ 19 w 857"/>
                <a:gd name="T21" fmla="*/ 174 h 693"/>
                <a:gd name="T22" fmla="*/ 72 w 857"/>
                <a:gd name="T23" fmla="*/ 0 h 693"/>
                <a:gd name="T24" fmla="*/ 23 w 857"/>
                <a:gd name="T25" fmla="*/ 175 h 693"/>
                <a:gd name="T26" fmla="*/ 8 w 857"/>
                <a:gd name="T27" fmla="*/ 348 h 693"/>
                <a:gd name="T28" fmla="*/ 66 w 857"/>
                <a:gd name="T29" fmla="*/ 559 h 693"/>
                <a:gd name="T30" fmla="*/ 149 w 857"/>
                <a:gd name="T31" fmla="*/ 643 h 693"/>
                <a:gd name="T32" fmla="*/ 196 w 857"/>
                <a:gd name="T33" fmla="*/ 666 h 693"/>
                <a:gd name="T34" fmla="*/ 246 w 857"/>
                <a:gd name="T35" fmla="*/ 679 h 693"/>
                <a:gd name="T36" fmla="*/ 366 w 857"/>
                <a:gd name="T37" fmla="*/ 679 h 693"/>
                <a:gd name="T38" fmla="*/ 574 w 857"/>
                <a:gd name="T39" fmla="*/ 604 h 693"/>
                <a:gd name="T40" fmla="*/ 720 w 857"/>
                <a:gd name="T41" fmla="*/ 510 h 693"/>
                <a:gd name="T42" fmla="*/ 857 w 857"/>
                <a:gd name="T43" fmla="*/ 391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57" h="693">
                  <a:moveTo>
                    <a:pt x="857" y="391"/>
                  </a:moveTo>
                  <a:cubicBezTo>
                    <a:pt x="833" y="417"/>
                    <a:pt x="780" y="469"/>
                    <a:pt x="723" y="514"/>
                  </a:cubicBezTo>
                  <a:cubicBezTo>
                    <a:pt x="666" y="559"/>
                    <a:pt x="604" y="596"/>
                    <a:pt x="577" y="610"/>
                  </a:cubicBezTo>
                  <a:cubicBezTo>
                    <a:pt x="549" y="626"/>
                    <a:pt x="459" y="673"/>
                    <a:pt x="367" y="686"/>
                  </a:cubicBezTo>
                  <a:cubicBezTo>
                    <a:pt x="321" y="693"/>
                    <a:pt x="277" y="691"/>
                    <a:pt x="245" y="686"/>
                  </a:cubicBezTo>
                  <a:cubicBezTo>
                    <a:pt x="213" y="680"/>
                    <a:pt x="193" y="672"/>
                    <a:pt x="193" y="672"/>
                  </a:cubicBezTo>
                  <a:cubicBezTo>
                    <a:pt x="194" y="672"/>
                    <a:pt x="173" y="666"/>
                    <a:pt x="146" y="649"/>
                  </a:cubicBezTo>
                  <a:cubicBezTo>
                    <a:pt x="118" y="632"/>
                    <a:pt x="84" y="602"/>
                    <a:pt x="60" y="562"/>
                  </a:cubicBezTo>
                  <a:cubicBezTo>
                    <a:pt x="35" y="523"/>
                    <a:pt x="18" y="478"/>
                    <a:pt x="11" y="438"/>
                  </a:cubicBezTo>
                  <a:cubicBezTo>
                    <a:pt x="2" y="398"/>
                    <a:pt x="1" y="364"/>
                    <a:pt x="1" y="348"/>
                  </a:cubicBezTo>
                  <a:cubicBezTo>
                    <a:pt x="0" y="317"/>
                    <a:pt x="3" y="245"/>
                    <a:pt x="19" y="174"/>
                  </a:cubicBezTo>
                  <a:cubicBezTo>
                    <a:pt x="33" y="103"/>
                    <a:pt x="58" y="33"/>
                    <a:pt x="72" y="0"/>
                  </a:cubicBezTo>
                  <a:cubicBezTo>
                    <a:pt x="60" y="33"/>
                    <a:pt x="37" y="104"/>
                    <a:pt x="23" y="175"/>
                  </a:cubicBezTo>
                  <a:cubicBezTo>
                    <a:pt x="9" y="246"/>
                    <a:pt x="6" y="317"/>
                    <a:pt x="8" y="348"/>
                  </a:cubicBezTo>
                  <a:cubicBezTo>
                    <a:pt x="8" y="380"/>
                    <a:pt x="14" y="482"/>
                    <a:pt x="66" y="559"/>
                  </a:cubicBezTo>
                  <a:cubicBezTo>
                    <a:pt x="89" y="597"/>
                    <a:pt x="122" y="627"/>
                    <a:pt x="149" y="643"/>
                  </a:cubicBezTo>
                  <a:cubicBezTo>
                    <a:pt x="176" y="660"/>
                    <a:pt x="196" y="666"/>
                    <a:pt x="196" y="666"/>
                  </a:cubicBezTo>
                  <a:cubicBezTo>
                    <a:pt x="196" y="666"/>
                    <a:pt x="215" y="674"/>
                    <a:pt x="246" y="679"/>
                  </a:cubicBezTo>
                  <a:cubicBezTo>
                    <a:pt x="277" y="685"/>
                    <a:pt x="321" y="686"/>
                    <a:pt x="366" y="679"/>
                  </a:cubicBezTo>
                  <a:cubicBezTo>
                    <a:pt x="456" y="667"/>
                    <a:pt x="545" y="620"/>
                    <a:pt x="574" y="604"/>
                  </a:cubicBezTo>
                  <a:cubicBezTo>
                    <a:pt x="601" y="590"/>
                    <a:pt x="662" y="554"/>
                    <a:pt x="720" y="510"/>
                  </a:cubicBezTo>
                  <a:cubicBezTo>
                    <a:pt x="778" y="466"/>
                    <a:pt x="831" y="415"/>
                    <a:pt x="857" y="39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</a:endParaRPr>
            </a:p>
          </p:txBody>
        </p:sp>
        <p:sp>
          <p:nvSpPr>
            <p:cNvPr id="29" name="Freeform 48"/>
            <p:cNvSpPr>
              <a:spLocks/>
            </p:cNvSpPr>
            <p:nvPr/>
          </p:nvSpPr>
          <p:spPr bwMode="auto">
            <a:xfrm>
              <a:off x="3963989" y="5894798"/>
              <a:ext cx="1681162" cy="1076325"/>
            </a:xfrm>
            <a:custGeom>
              <a:avLst/>
              <a:gdLst>
                <a:gd name="T0" fmla="*/ 0 w 448"/>
                <a:gd name="T1" fmla="*/ 0 h 287"/>
                <a:gd name="T2" fmla="*/ 108 w 448"/>
                <a:gd name="T3" fmla="*/ 65 h 287"/>
                <a:gd name="T4" fmla="*/ 226 w 448"/>
                <a:gd name="T5" fmla="*/ 140 h 287"/>
                <a:gd name="T6" fmla="*/ 344 w 448"/>
                <a:gd name="T7" fmla="*/ 216 h 287"/>
                <a:gd name="T8" fmla="*/ 448 w 448"/>
                <a:gd name="T9" fmla="*/ 287 h 287"/>
                <a:gd name="T10" fmla="*/ 341 w 448"/>
                <a:gd name="T11" fmla="*/ 222 h 287"/>
                <a:gd name="T12" fmla="*/ 223 w 448"/>
                <a:gd name="T13" fmla="*/ 147 h 287"/>
                <a:gd name="T14" fmla="*/ 104 w 448"/>
                <a:gd name="T15" fmla="*/ 71 h 287"/>
                <a:gd name="T16" fmla="*/ 0 w 448"/>
                <a:gd name="T17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8" h="287">
                  <a:moveTo>
                    <a:pt x="0" y="0"/>
                  </a:moveTo>
                  <a:cubicBezTo>
                    <a:pt x="23" y="11"/>
                    <a:pt x="90" y="53"/>
                    <a:pt x="108" y="65"/>
                  </a:cubicBezTo>
                  <a:cubicBezTo>
                    <a:pt x="128" y="77"/>
                    <a:pt x="226" y="140"/>
                    <a:pt x="226" y="140"/>
                  </a:cubicBezTo>
                  <a:cubicBezTo>
                    <a:pt x="226" y="140"/>
                    <a:pt x="325" y="203"/>
                    <a:pt x="344" y="216"/>
                  </a:cubicBezTo>
                  <a:cubicBezTo>
                    <a:pt x="363" y="227"/>
                    <a:pt x="429" y="271"/>
                    <a:pt x="448" y="287"/>
                  </a:cubicBezTo>
                  <a:cubicBezTo>
                    <a:pt x="426" y="276"/>
                    <a:pt x="359" y="234"/>
                    <a:pt x="341" y="222"/>
                  </a:cubicBezTo>
                  <a:cubicBezTo>
                    <a:pt x="321" y="210"/>
                    <a:pt x="223" y="147"/>
                    <a:pt x="223" y="147"/>
                  </a:cubicBezTo>
                  <a:cubicBezTo>
                    <a:pt x="223" y="147"/>
                    <a:pt x="124" y="84"/>
                    <a:pt x="104" y="71"/>
                  </a:cubicBezTo>
                  <a:cubicBezTo>
                    <a:pt x="86" y="60"/>
                    <a:pt x="19" y="16"/>
                    <a:pt x="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</a:endParaRPr>
            </a:p>
          </p:txBody>
        </p:sp>
      </p:grpSp>
      <p:grpSp>
        <p:nvGrpSpPr>
          <p:cNvPr id="42" name="Group 61"/>
          <p:cNvGrpSpPr>
            <a:grpSpLocks noChangeAspect="1"/>
          </p:cNvGrpSpPr>
          <p:nvPr/>
        </p:nvGrpSpPr>
        <p:grpSpPr bwMode="auto">
          <a:xfrm>
            <a:off x="5608569" y="3819985"/>
            <a:ext cx="3214255" cy="1308548"/>
            <a:chOff x="3959" y="1230"/>
            <a:chExt cx="1309" cy="476"/>
          </a:xfrm>
        </p:grpSpPr>
        <p:sp>
          <p:nvSpPr>
            <p:cNvPr id="43" name="Rectangle 62"/>
            <p:cNvSpPr>
              <a:spLocks noChangeArrowheads="1"/>
            </p:cNvSpPr>
            <p:nvPr/>
          </p:nvSpPr>
          <p:spPr bwMode="auto">
            <a:xfrm>
              <a:off x="4050" y="1372"/>
              <a:ext cx="1218" cy="334"/>
            </a:xfrm>
            <a:prstGeom prst="rect">
              <a:avLst/>
            </a:prstGeom>
            <a:solidFill>
              <a:sysClr val="window" lastClr="FFFFFF">
                <a:alpha val="65000"/>
              </a:sysClr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</a:endParaRPr>
            </a:p>
          </p:txBody>
        </p:sp>
        <p:sp>
          <p:nvSpPr>
            <p:cNvPr id="44" name="Freeform 63"/>
            <p:cNvSpPr>
              <a:spLocks/>
            </p:cNvSpPr>
            <p:nvPr/>
          </p:nvSpPr>
          <p:spPr bwMode="auto">
            <a:xfrm rot="5215746">
              <a:off x="3873" y="1497"/>
              <a:ext cx="260" cy="87"/>
            </a:xfrm>
            <a:custGeom>
              <a:avLst/>
              <a:gdLst>
                <a:gd name="T0" fmla="*/ 14 w 42"/>
                <a:gd name="T1" fmla="*/ 0 h 15"/>
                <a:gd name="T2" fmla="*/ 0 w 42"/>
                <a:gd name="T3" fmla="*/ 15 h 15"/>
                <a:gd name="T4" fmla="*/ 42 w 42"/>
                <a:gd name="T5" fmla="*/ 0 h 15"/>
                <a:gd name="T6" fmla="*/ 14 w 42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15">
                  <a:moveTo>
                    <a:pt x="14" y="0"/>
                  </a:moveTo>
                  <a:cubicBezTo>
                    <a:pt x="12" y="0"/>
                    <a:pt x="0" y="15"/>
                    <a:pt x="0" y="15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00B050"/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</a:endParaRPr>
            </a:p>
          </p:txBody>
        </p:sp>
        <p:sp>
          <p:nvSpPr>
            <p:cNvPr id="45" name="Freeform 64"/>
            <p:cNvSpPr>
              <a:spLocks/>
            </p:cNvSpPr>
            <p:nvPr/>
          </p:nvSpPr>
          <p:spPr bwMode="auto">
            <a:xfrm>
              <a:off x="4048" y="1230"/>
              <a:ext cx="834" cy="149"/>
            </a:xfrm>
            <a:custGeom>
              <a:avLst/>
              <a:gdLst>
                <a:gd name="T0" fmla="*/ 750 w 858"/>
                <a:gd name="T1" fmla="*/ 0 h 108"/>
                <a:gd name="T2" fmla="*/ 0 w 858"/>
                <a:gd name="T3" fmla="*/ 0 h 108"/>
                <a:gd name="T4" fmla="*/ 0 w 858"/>
                <a:gd name="T5" fmla="*/ 108 h 108"/>
                <a:gd name="T6" fmla="*/ 858 w 858"/>
                <a:gd name="T7" fmla="*/ 108 h 108"/>
                <a:gd name="T8" fmla="*/ 750 w 858"/>
                <a:gd name="T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8" h="108">
                  <a:moveTo>
                    <a:pt x="750" y="0"/>
                  </a:moveTo>
                  <a:lnTo>
                    <a:pt x="0" y="0"/>
                  </a:lnTo>
                  <a:lnTo>
                    <a:pt x="0" y="108"/>
                  </a:lnTo>
                  <a:lnTo>
                    <a:pt x="858" y="108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rgbClr val="00B050"/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</a:endParaRPr>
            </a:p>
          </p:txBody>
        </p:sp>
      </p:grpSp>
      <p:grpSp>
        <p:nvGrpSpPr>
          <p:cNvPr id="46" name="Group 61"/>
          <p:cNvGrpSpPr>
            <a:grpSpLocks noChangeAspect="1"/>
          </p:cNvGrpSpPr>
          <p:nvPr/>
        </p:nvGrpSpPr>
        <p:grpSpPr bwMode="auto">
          <a:xfrm flipV="1">
            <a:off x="224743" y="3507325"/>
            <a:ext cx="3217229" cy="1607307"/>
            <a:chOff x="3976" y="1203"/>
            <a:chExt cx="1312" cy="434"/>
          </a:xfrm>
        </p:grpSpPr>
        <p:sp>
          <p:nvSpPr>
            <p:cNvPr id="47" name="Rectangle 62"/>
            <p:cNvSpPr>
              <a:spLocks noChangeArrowheads="1"/>
            </p:cNvSpPr>
            <p:nvPr/>
          </p:nvSpPr>
          <p:spPr bwMode="auto">
            <a:xfrm>
              <a:off x="3976" y="1203"/>
              <a:ext cx="1218" cy="279"/>
            </a:xfrm>
            <a:prstGeom prst="rect">
              <a:avLst/>
            </a:prstGeom>
            <a:solidFill>
              <a:sysClr val="window" lastClr="FFFFFF">
                <a:alpha val="65000"/>
              </a:sysClr>
            </a:solidFill>
            <a:ln w="9525">
              <a:gradFill flip="none" rotWithShape="1">
                <a:gsLst>
                  <a:gs pos="0">
                    <a:srgbClr val="006B96"/>
                  </a:gs>
                  <a:gs pos="50000">
                    <a:srgbClr val="0083B8"/>
                  </a:gs>
                  <a:gs pos="100000">
                    <a:srgbClr val="006892"/>
                  </a:gs>
                </a:gsLst>
                <a:lin ang="2700000" scaled="1"/>
                <a:tileRect/>
              </a:gra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endParaRPr>
            </a:p>
          </p:txBody>
        </p:sp>
        <p:sp>
          <p:nvSpPr>
            <p:cNvPr id="48" name="Freeform 63"/>
            <p:cNvSpPr>
              <a:spLocks/>
            </p:cNvSpPr>
            <p:nvPr/>
          </p:nvSpPr>
          <p:spPr bwMode="auto">
            <a:xfrm rot="16200000">
              <a:off x="5117" y="1301"/>
              <a:ext cx="252" cy="90"/>
            </a:xfrm>
            <a:custGeom>
              <a:avLst/>
              <a:gdLst>
                <a:gd name="T0" fmla="*/ 14 w 42"/>
                <a:gd name="T1" fmla="*/ 0 h 15"/>
                <a:gd name="T2" fmla="*/ 0 w 42"/>
                <a:gd name="T3" fmla="*/ 15 h 15"/>
                <a:gd name="T4" fmla="*/ 42 w 42"/>
                <a:gd name="T5" fmla="*/ 0 h 15"/>
                <a:gd name="T6" fmla="*/ 14 w 42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15">
                  <a:moveTo>
                    <a:pt x="14" y="0"/>
                  </a:moveTo>
                  <a:cubicBezTo>
                    <a:pt x="12" y="0"/>
                    <a:pt x="0" y="15"/>
                    <a:pt x="0" y="15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1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5070"/>
                </a:gs>
                <a:gs pos="34000">
                  <a:srgbClr val="005070"/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endParaRPr>
            </a:p>
          </p:txBody>
        </p:sp>
        <p:sp>
          <p:nvSpPr>
            <p:cNvPr id="49" name="Freeform 64"/>
            <p:cNvSpPr>
              <a:spLocks/>
            </p:cNvSpPr>
            <p:nvPr/>
          </p:nvSpPr>
          <p:spPr bwMode="auto">
            <a:xfrm flipV="1">
              <a:off x="3980" y="1483"/>
              <a:ext cx="958" cy="154"/>
            </a:xfrm>
            <a:custGeom>
              <a:avLst/>
              <a:gdLst>
                <a:gd name="T0" fmla="*/ 750 w 858"/>
                <a:gd name="T1" fmla="*/ 0 h 108"/>
                <a:gd name="T2" fmla="*/ 0 w 858"/>
                <a:gd name="T3" fmla="*/ 0 h 108"/>
                <a:gd name="T4" fmla="*/ 0 w 858"/>
                <a:gd name="T5" fmla="*/ 108 h 108"/>
                <a:gd name="T6" fmla="*/ 858 w 858"/>
                <a:gd name="T7" fmla="*/ 108 h 108"/>
                <a:gd name="T8" fmla="*/ 750 w 858"/>
                <a:gd name="T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8" h="108">
                  <a:moveTo>
                    <a:pt x="750" y="0"/>
                  </a:moveTo>
                  <a:lnTo>
                    <a:pt x="0" y="0"/>
                  </a:lnTo>
                  <a:lnTo>
                    <a:pt x="0" y="108"/>
                  </a:lnTo>
                  <a:lnTo>
                    <a:pt x="858" y="108"/>
                  </a:lnTo>
                  <a:lnTo>
                    <a:pt x="75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5070"/>
                </a:gs>
                <a:gs pos="34000">
                  <a:srgbClr val="005070"/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endParaRPr>
            </a:p>
          </p:txBody>
        </p:sp>
      </p:grpSp>
      <p:sp>
        <p:nvSpPr>
          <p:cNvPr id="50" name="TextBox 11"/>
          <p:cNvSpPr txBox="1">
            <a:spLocks noChangeArrowheads="1"/>
          </p:cNvSpPr>
          <p:nvPr/>
        </p:nvSpPr>
        <p:spPr bwMode="auto">
          <a:xfrm flipH="1">
            <a:off x="5729204" y="3806109"/>
            <a:ext cx="2271074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b="1" kern="0" dirty="0" smtClean="0">
                <a:solidFill>
                  <a:prstClr val="white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116,6 млн. руб.</a:t>
            </a:r>
            <a:endParaRPr lang="en-US" altLang="zh-CN" b="1" kern="0" dirty="0" smtClean="0">
              <a:solidFill>
                <a:prstClr val="white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52" name="TextBox 11"/>
          <p:cNvSpPr txBox="1">
            <a:spLocks noChangeArrowheads="1"/>
          </p:cNvSpPr>
          <p:nvPr/>
        </p:nvSpPr>
        <p:spPr bwMode="auto">
          <a:xfrm flipH="1">
            <a:off x="5931123" y="4270756"/>
            <a:ext cx="3316817" cy="9848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погашение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дефицита бюджета</a:t>
            </a:r>
            <a:endParaRPr lang="en-US" altLang="zh-CN" sz="2000" b="1" kern="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11"/>
          <p:cNvSpPr txBox="1">
            <a:spLocks noChangeArrowheads="1"/>
          </p:cNvSpPr>
          <p:nvPr/>
        </p:nvSpPr>
        <p:spPr bwMode="auto">
          <a:xfrm flipH="1">
            <a:off x="387647" y="4069513"/>
            <a:ext cx="2608364" cy="1015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Распределено  при уточнении бюджета в марте 2023 года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3554647" y="2760914"/>
            <a:ext cx="21683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noProof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195,6 млн. руб. 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55" name="TextBox 11"/>
          <p:cNvSpPr txBox="1">
            <a:spLocks noChangeArrowheads="1"/>
          </p:cNvSpPr>
          <p:nvPr/>
        </p:nvSpPr>
        <p:spPr bwMode="auto">
          <a:xfrm flipH="1">
            <a:off x="122596" y="3616130"/>
            <a:ext cx="2271074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b="1" kern="0" dirty="0" smtClean="0">
                <a:solidFill>
                  <a:prstClr val="white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79 млн. руб.</a:t>
            </a:r>
            <a:endParaRPr lang="en-US" altLang="zh-CN" b="1" kern="0" dirty="0" smtClean="0">
              <a:solidFill>
                <a:prstClr val="white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pic>
        <p:nvPicPr>
          <p:cNvPr id="56" name="Picture 2" descr="Бюджетное планирование: методы, субъекты и принцип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1610" y="4803835"/>
            <a:ext cx="7059826" cy="2137719"/>
          </a:xfrm>
          <a:prstGeom prst="rect">
            <a:avLst/>
          </a:prstGeom>
          <a:noFill/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45224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849" y="0"/>
            <a:ext cx="86909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AFAFA"/>
                </a:solidFill>
                <a:latin typeface="Times New Roman" pitchFamily="18" charset="0"/>
                <a:cs typeface="Times New Roman" pitchFamily="18" charset="0"/>
              </a:rPr>
              <a:t>Остатки средств субсидии на выполнение муниципального задания на счетах                  </a:t>
            </a:r>
          </a:p>
          <a:p>
            <a:r>
              <a:rPr lang="ru-RU" sz="3200" b="1" dirty="0" smtClean="0">
                <a:solidFill>
                  <a:srgbClr val="FAFAFA"/>
                </a:solidFill>
                <a:latin typeface="Times New Roman" pitchFamily="18" charset="0"/>
                <a:cs typeface="Times New Roman" pitchFamily="18" charset="0"/>
              </a:rPr>
              <a:t>                         бюджетных учреждений</a:t>
            </a:r>
            <a:endParaRPr lang="ru-RU" sz="3200" dirty="0">
              <a:solidFill>
                <a:srgbClr val="FAFAFA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064858" y="1538705"/>
            <a:ext cx="1079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836349"/>
              </p:ext>
            </p:extLst>
          </p:nvPr>
        </p:nvGraphicFramePr>
        <p:xfrm>
          <a:off x="166940" y="1844324"/>
          <a:ext cx="8906722" cy="4547779"/>
        </p:xfrm>
        <a:graphic>
          <a:graphicData uri="http://schemas.openxmlformats.org/drawingml/2006/table">
            <a:tbl>
              <a:tblPr/>
              <a:tblGrid>
                <a:gridCol w="1233529"/>
                <a:gridCol w="1023473"/>
                <a:gridCol w="1005058"/>
                <a:gridCol w="923192"/>
                <a:gridCol w="1037493"/>
                <a:gridCol w="967153"/>
                <a:gridCol w="984739"/>
                <a:gridCol w="1732085"/>
              </a:tblGrid>
              <a:tr h="76416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Остатки средств по муниципальному </a:t>
                      </a:r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 заданию 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467" marR="8467" marT="84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Сумма кредиторской задолженности</a:t>
                      </a:r>
                    </a:p>
                  </a:txBody>
                  <a:tcPr marL="8467" marR="8467" marT="84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Свободный остаток</a:t>
                      </a:r>
                    </a:p>
                  </a:txBody>
                  <a:tcPr marL="8467" marR="8467" marT="84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Направления </a:t>
                      </a:r>
                      <a:r>
                        <a:rPr lang="ru-RU" sz="1600" b="1" i="0" u="none" strike="noStrike" smtClean="0">
                          <a:solidFill>
                            <a:srgbClr val="002060"/>
                          </a:solidFill>
                          <a:latin typeface="Times New Roman"/>
                        </a:rPr>
                        <a:t>расходования свободных остатков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467" marR="8467" marT="84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117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местный бюджет </a:t>
                      </a:r>
                    </a:p>
                  </a:txBody>
                  <a:tcPr marL="8467" marR="8467" marT="84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областной бюджет</a:t>
                      </a:r>
                    </a:p>
                  </a:txBody>
                  <a:tcPr marL="8467" marR="8467" marT="84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местный бюджет </a:t>
                      </a:r>
                    </a:p>
                  </a:txBody>
                  <a:tcPr marL="8467" marR="8467" marT="84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областной бюджет</a:t>
                      </a:r>
                    </a:p>
                  </a:txBody>
                  <a:tcPr marL="8467" marR="8467" marT="84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местный бюджет </a:t>
                      </a:r>
                    </a:p>
                  </a:txBody>
                  <a:tcPr marL="8467" marR="8467" marT="84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областной бюджет</a:t>
                      </a:r>
                    </a:p>
                  </a:txBody>
                  <a:tcPr marL="8467" marR="8467" marT="84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ED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467" marR="8467" marT="84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2854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Сфера образования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8,1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48,2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2,0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6,1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48,2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3,9 -на ремонты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 в учреждениях; 2,2 – текущие расходы учреждений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11779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Сфера культуры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0,7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0,1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0,6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направлены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 на заработную плату по дорожной карте в 1 уточнение 2023г.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939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Прочие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29,7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7,1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22,6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10,8 - приобретение коммунальных машин и инструмента, 11,8 - текущие расходы учреждения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939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Итого: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38,5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48,2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9,2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29,3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48,2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 bwMode="gray">
          <a:xfrm>
            <a:off x="8073956" y="1"/>
            <a:ext cx="1070043" cy="60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№26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6"/>
          <p:cNvSpPr/>
          <p:nvPr/>
        </p:nvSpPr>
        <p:spPr>
          <a:xfrm rot="10800000">
            <a:off x="6012610" y="1704310"/>
            <a:ext cx="2612899" cy="2362200"/>
          </a:xfrm>
          <a:prstGeom prst="rect">
            <a:avLst/>
          </a:prstGeom>
          <a:gradFill>
            <a:gsLst>
              <a:gs pos="0">
                <a:schemeClr val="accent6">
                  <a:alpha val="0"/>
                </a:schemeClr>
              </a:gs>
              <a:gs pos="50000">
                <a:schemeClr val="accent6">
                  <a:alpha val="30000"/>
                </a:schemeClr>
              </a:gs>
              <a:gs pos="100000">
                <a:schemeClr val="accent6">
                  <a:shade val="100000"/>
                  <a:satMod val="115000"/>
                  <a:alpha val="80000"/>
                </a:schemeClr>
              </a:gs>
            </a:gsLst>
            <a:lin ang="18900000" scaled="1"/>
          </a:gra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33"/>
          <p:cNvSpPr/>
          <p:nvPr/>
        </p:nvSpPr>
        <p:spPr>
          <a:xfrm>
            <a:off x="531644" y="1710266"/>
            <a:ext cx="2591118" cy="23364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50000">
                <a:schemeClr val="accent1">
                  <a:alpha val="46000"/>
                </a:schemeClr>
              </a:gs>
              <a:gs pos="100000">
                <a:schemeClr val="accent1">
                  <a:shade val="100000"/>
                  <a:satMod val="115000"/>
                  <a:alpha val="98000"/>
                </a:schemeClr>
              </a:gs>
            </a:gsLst>
            <a:lin ang="2700000" scaled="1"/>
            <a:tileRect/>
          </a:gra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26"/>
          <p:cNvSpPr/>
          <p:nvPr/>
        </p:nvSpPr>
        <p:spPr>
          <a:xfrm>
            <a:off x="531644" y="1816414"/>
            <a:ext cx="23475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Осуществлен перевод средств автономных учреждений из кредитных организаций на лицевые счета в комитет финансов с 01.01.2022</a:t>
            </a:r>
            <a:endParaRPr lang="en-US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32"/>
          <p:cNvSpPr/>
          <p:nvPr/>
        </p:nvSpPr>
        <p:spPr>
          <a:xfrm>
            <a:off x="6081622" y="1816414"/>
            <a:ext cx="24330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Реализована возможность привлечения остатков средств с казначейских счетов на единый счет бюджета Сосновоборского городского округа.</a:t>
            </a:r>
            <a:endParaRPr lang="en-US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36"/>
          <p:cNvSpPr/>
          <p:nvPr/>
        </p:nvSpPr>
        <p:spPr>
          <a:xfrm>
            <a:off x="503423" y="4142710"/>
            <a:ext cx="3996000" cy="2362200"/>
          </a:xfrm>
          <a:prstGeom prst="rect">
            <a:avLst/>
          </a:prstGeom>
          <a:gradFill flip="none" rotWithShape="1">
            <a:gsLst>
              <a:gs pos="0">
                <a:schemeClr val="accent6">
                  <a:alpha val="0"/>
                </a:schemeClr>
              </a:gs>
              <a:gs pos="50000">
                <a:schemeClr val="accent6">
                  <a:alpha val="30000"/>
                </a:schemeClr>
              </a:gs>
              <a:gs pos="100000">
                <a:schemeClr val="accent6">
                  <a:shade val="100000"/>
                  <a:satMod val="115000"/>
                  <a:alpha val="80000"/>
                </a:schemeClr>
              </a:gs>
            </a:gsLst>
            <a:lin ang="18900000" scaled="1"/>
            <a:tileRect/>
          </a:gra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33"/>
          <p:cNvSpPr/>
          <p:nvPr/>
        </p:nvSpPr>
        <p:spPr>
          <a:xfrm rot="10800000">
            <a:off x="4612104" y="4155610"/>
            <a:ext cx="3996000" cy="2336400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50000">
                <a:schemeClr val="accent1">
                  <a:alpha val="46000"/>
                </a:schemeClr>
              </a:gs>
              <a:gs pos="100000">
                <a:schemeClr val="accent1">
                  <a:shade val="100000"/>
                  <a:satMod val="115000"/>
                  <a:alpha val="98000"/>
                </a:schemeClr>
              </a:gs>
            </a:gsLst>
            <a:lin ang="2700000" scaled="1"/>
          </a:gra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29"/>
          <p:cNvSpPr/>
          <p:nvPr/>
        </p:nvSpPr>
        <p:spPr>
          <a:xfrm>
            <a:off x="446505" y="4321639"/>
            <a:ext cx="41655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Дополнен перечень направления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расходов резервного фонда для финансирования мероприятий определенных постановлением Правительства РФ от 03.10.2022 № 1745 «О специальной мере в сфере экономики и внесении изменения в постановление Правительства Российской Федерации от 30 апреля 2020 г. № 616 </a:t>
            </a:r>
            <a:endParaRPr lang="en-US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28"/>
          <p:cNvSpPr/>
          <p:nvPr/>
        </p:nvSpPr>
        <p:spPr>
          <a:xfrm>
            <a:off x="5364077" y="4321639"/>
            <a:ext cx="3124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Дополнен перечень оснований для внесения изменений в сводную бюджетную роспись без внесения изменений  в решение о бюджете</a:t>
            </a:r>
            <a:endParaRPr lang="en-US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35147" y="341541"/>
            <a:ext cx="8471102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200" b="1" dirty="0" smtClean="0">
                <a:solidFill>
                  <a:srgbClr val="FAFAFA"/>
                </a:solidFill>
                <a:latin typeface="Times New Roman" pitchFamily="18" charset="0"/>
                <a:cs typeface="Times New Roman" pitchFamily="18" charset="0"/>
              </a:rPr>
              <a:t>Изменения, внесенные в нормативные акты</a:t>
            </a:r>
            <a:endParaRPr lang="en-US" sz="3200" b="1" dirty="0">
              <a:solidFill>
                <a:srgbClr val="FAFAFA"/>
              </a:solidFill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gray">
          <a:xfrm>
            <a:off x="8073956" y="1"/>
            <a:ext cx="1070043" cy="60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№27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Rectangle 33"/>
          <p:cNvSpPr/>
          <p:nvPr/>
        </p:nvSpPr>
        <p:spPr>
          <a:xfrm>
            <a:off x="3191774" y="1704310"/>
            <a:ext cx="2778983" cy="2363293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50000">
                <a:schemeClr val="accent1">
                  <a:alpha val="46000"/>
                </a:schemeClr>
              </a:gs>
              <a:gs pos="100000">
                <a:schemeClr val="accent1">
                  <a:shade val="100000"/>
                  <a:satMod val="115000"/>
                  <a:alpha val="98000"/>
                </a:schemeClr>
              </a:gs>
            </a:gsLst>
            <a:lin ang="2700000" scaled="1"/>
          </a:gra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5"/>
          <p:cNvSpPr/>
          <p:nvPr/>
        </p:nvSpPr>
        <p:spPr>
          <a:xfrm>
            <a:off x="3796450" y="3404999"/>
            <a:ext cx="1447800" cy="1447800"/>
          </a:xfrm>
          <a:prstGeom prst="ellipse">
            <a:avLst/>
          </a:prstGeom>
          <a:gradFill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/>
              </a:gs>
            </a:gsLst>
            <a:lin ang="5400000" scaled="1"/>
          </a:gradFill>
          <a:ln w="76200">
            <a:gradFill>
              <a:gsLst>
                <a:gs pos="0">
                  <a:schemeClr val="bg1"/>
                </a:gs>
                <a:gs pos="50000">
                  <a:schemeClr val="bg1">
                    <a:lumMod val="75000"/>
                  </a:schemeClr>
                </a:gs>
                <a:gs pos="100000">
                  <a:srgbClr val="000000"/>
                </a:gs>
              </a:gsLst>
              <a:lin ang="5400000" scaled="0"/>
            </a:gradFill>
          </a:ln>
          <a:effectLst>
            <a:outerShdw blurRad="63500" sx="102000" sy="102000" algn="ctr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6"/>
          <p:cNvSpPr/>
          <p:nvPr/>
        </p:nvSpPr>
        <p:spPr>
          <a:xfrm>
            <a:off x="3191774" y="1806587"/>
            <a:ext cx="23475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Осуществлен переход на юридически значимый электронный документооборот с 01.09.2022</a:t>
            </a:r>
            <a:endParaRPr lang="en-US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21"/>
          <p:cNvSpPr/>
          <p:nvPr/>
        </p:nvSpPr>
        <p:spPr>
          <a:xfrm>
            <a:off x="3960926" y="3727211"/>
            <a:ext cx="114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2022</a:t>
            </a:r>
            <a:r>
              <a:rPr lang="ru-RU" sz="24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893" y="156519"/>
            <a:ext cx="8550876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AFAFA"/>
                </a:solidFill>
                <a:latin typeface="Times New Roman" pitchFamily="18" charset="0"/>
                <a:cs typeface="Times New Roman" pitchFamily="18" charset="0"/>
              </a:rPr>
              <a:t>Реализованные инициативы проекта ЯПБ в 2022 году</a:t>
            </a:r>
            <a:endParaRPr lang="ru-RU" sz="3200" b="1" dirty="0">
              <a:solidFill>
                <a:srgbClr val="FAFAF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4529" y="4048059"/>
            <a:ext cx="2195082" cy="2686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S:\Попова\Партиципаторное бюджетирование\Фото До и ПОСЛЕ\2021-22\Культурная среда сад 3\IMG_99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5621" y="2123412"/>
            <a:ext cx="2610196" cy="194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5558" y="3777120"/>
            <a:ext cx="2248930" cy="2722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готова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64193" y="1713038"/>
            <a:ext cx="2079808" cy="2410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68067" y="3216313"/>
            <a:ext cx="2635135" cy="2061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2861" y="4913783"/>
            <a:ext cx="2884379" cy="1944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Группа 9"/>
          <p:cNvGrpSpPr/>
          <p:nvPr/>
        </p:nvGrpSpPr>
        <p:grpSpPr>
          <a:xfrm>
            <a:off x="-230760" y="2881622"/>
            <a:ext cx="4176008" cy="2371485"/>
            <a:chOff x="3541830" y="1297533"/>
            <a:chExt cx="5111637" cy="2371485"/>
          </a:xfrm>
        </p:grpSpPr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3824291" y="1297533"/>
              <a:ext cx="4829176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ru-RU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«Культурная среда»  д/с № 3</a:t>
              </a:r>
            </a:p>
          </p:txBody>
        </p:sp>
        <p:grpSp>
          <p:nvGrpSpPr>
            <p:cNvPr id="16" name="Group 37"/>
            <p:cNvGrpSpPr>
              <a:grpSpLocks/>
            </p:cNvGrpSpPr>
            <p:nvPr/>
          </p:nvGrpSpPr>
          <p:grpSpPr bwMode="auto">
            <a:xfrm rot="3679437" flipH="1" flipV="1">
              <a:off x="3451342" y="3519793"/>
              <a:ext cx="239713" cy="58738"/>
              <a:chOff x="2532" y="1051"/>
              <a:chExt cx="893" cy="246"/>
            </a:xfrm>
          </p:grpSpPr>
          <p:grpSp>
            <p:nvGrpSpPr>
              <p:cNvPr id="19" name="Group 38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5" name="AutoShape 39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" name="AutoShape 40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7" name="AutoShape 41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8" name="AutoShape 42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20" name="Group 43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1" name="AutoShape 44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" name="AutoShape 45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3" name="AutoShape 46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4" name="AutoShape 47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</p:grpSp>
      <p:grpSp>
        <p:nvGrpSpPr>
          <p:cNvPr id="29" name="Группа 28"/>
          <p:cNvGrpSpPr/>
          <p:nvPr/>
        </p:nvGrpSpPr>
        <p:grpSpPr>
          <a:xfrm>
            <a:off x="0" y="2453341"/>
            <a:ext cx="3987114" cy="1218187"/>
            <a:chOff x="2029613" y="1586734"/>
            <a:chExt cx="6912769" cy="1218187"/>
          </a:xfrm>
        </p:grpSpPr>
        <p:sp>
          <p:nvSpPr>
            <p:cNvPr id="30" name="Rectangle 5"/>
            <p:cNvSpPr>
              <a:spLocks noChangeArrowheads="1"/>
            </p:cNvSpPr>
            <p:nvPr/>
          </p:nvSpPr>
          <p:spPr bwMode="auto">
            <a:xfrm>
              <a:off x="2029613" y="1586734"/>
              <a:ext cx="6912769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«Сказочные дорожки» </a:t>
              </a:r>
              <a:r>
                <a:rPr lang="ru-RU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д</a:t>
              </a:r>
              <a:r>
                <a:rPr lang="ru-RU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/с №5</a:t>
              </a:r>
              <a:endPara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4" name="Group 37"/>
            <p:cNvGrpSpPr>
              <a:grpSpLocks/>
            </p:cNvGrpSpPr>
            <p:nvPr/>
          </p:nvGrpSpPr>
          <p:grpSpPr bwMode="auto">
            <a:xfrm rot="3679437" flipH="1" flipV="1">
              <a:off x="2935803" y="2655696"/>
              <a:ext cx="239713" cy="58738"/>
              <a:chOff x="2532" y="1051"/>
              <a:chExt cx="893" cy="246"/>
            </a:xfrm>
          </p:grpSpPr>
          <p:grpSp>
            <p:nvGrpSpPr>
              <p:cNvPr id="37" name="Group 38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43" name="AutoShape 39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4" name="AutoShape 40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5" name="AutoShape 41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6" name="AutoShape 42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38" name="Group 43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39" name="AutoShape 44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0" name="AutoShape 45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1" name="AutoShape 46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2" name="AutoShape 47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</p:grpSp>
      <p:grpSp>
        <p:nvGrpSpPr>
          <p:cNvPr id="47" name="Группа 46"/>
          <p:cNvGrpSpPr/>
          <p:nvPr/>
        </p:nvGrpSpPr>
        <p:grpSpPr>
          <a:xfrm>
            <a:off x="-351473" y="1651088"/>
            <a:ext cx="7518391" cy="401829"/>
            <a:chOff x="3336361" y="2836168"/>
            <a:chExt cx="5086888" cy="401829"/>
          </a:xfrm>
        </p:grpSpPr>
        <p:sp>
          <p:nvSpPr>
            <p:cNvPr id="48" name="Rectangle 5"/>
            <p:cNvSpPr>
              <a:spLocks noChangeArrowheads="1"/>
            </p:cNvSpPr>
            <p:nvPr/>
          </p:nvSpPr>
          <p:spPr bwMode="auto">
            <a:xfrm>
              <a:off x="3594074" y="2836168"/>
              <a:ext cx="4829175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ru-RU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«Восстановление пешеходной дорожки» ул. Петра Великого</a:t>
              </a:r>
            </a:p>
          </p:txBody>
        </p:sp>
        <p:grpSp>
          <p:nvGrpSpPr>
            <p:cNvPr id="52" name="Group 37"/>
            <p:cNvGrpSpPr>
              <a:grpSpLocks/>
            </p:cNvGrpSpPr>
            <p:nvPr/>
          </p:nvGrpSpPr>
          <p:grpSpPr bwMode="auto">
            <a:xfrm rot="3679437" flipH="1" flipV="1">
              <a:off x="3258724" y="3116187"/>
              <a:ext cx="199447" cy="44173"/>
              <a:chOff x="2532" y="1051"/>
              <a:chExt cx="743" cy="185"/>
            </a:xfrm>
          </p:grpSpPr>
          <p:grpSp>
            <p:nvGrpSpPr>
              <p:cNvPr id="55" name="Group 38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61" name="AutoShape 39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2" name="AutoShape 40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3" name="AutoShape 41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4" name="AutoShape 42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57" name="AutoShape 44"/>
              <p:cNvSpPr>
                <a:spLocks noChangeArrowheads="1"/>
              </p:cNvSpPr>
              <p:nvPr/>
            </p:nvSpPr>
            <p:spPr bwMode="gray">
              <a:xfrm rot="6616670">
                <a:off x="2890" y="874"/>
                <a:ext cx="151" cy="542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99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65" name="Группа 64"/>
          <p:cNvGrpSpPr/>
          <p:nvPr/>
        </p:nvGrpSpPr>
        <p:grpSpPr>
          <a:xfrm>
            <a:off x="0" y="2059366"/>
            <a:ext cx="4563762" cy="923330"/>
            <a:chOff x="2329124" y="4093256"/>
            <a:chExt cx="8039530" cy="923330"/>
          </a:xfrm>
        </p:grpSpPr>
        <p:grpSp>
          <p:nvGrpSpPr>
            <p:cNvPr id="70" name="Group 53"/>
            <p:cNvGrpSpPr>
              <a:grpSpLocks/>
            </p:cNvGrpSpPr>
            <p:nvPr/>
          </p:nvGrpSpPr>
          <p:grpSpPr bwMode="auto">
            <a:xfrm rot="3679437" flipH="1" flipV="1">
              <a:off x="3451342" y="4527905"/>
              <a:ext cx="239713" cy="58738"/>
              <a:chOff x="2532" y="1051"/>
              <a:chExt cx="893" cy="246"/>
            </a:xfrm>
          </p:grpSpPr>
          <p:grpSp>
            <p:nvGrpSpPr>
              <p:cNvPr id="73" name="Group 54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79" name="AutoShape 55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b="1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80" name="AutoShape 56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b="1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81" name="AutoShape 57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b="1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82" name="AutoShape 58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b="1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74" name="Group 59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75" name="AutoShape 60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b="1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76" name="AutoShape 61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b="1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77" name="AutoShape 62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b="1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78" name="AutoShape 63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b="1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67" name="Rectangle 6"/>
            <p:cNvSpPr>
              <a:spLocks noChangeArrowheads="1"/>
            </p:cNvSpPr>
            <p:nvPr/>
          </p:nvSpPr>
          <p:spPr bwMode="auto">
            <a:xfrm>
              <a:off x="2329124" y="4093256"/>
              <a:ext cx="8039530" cy="923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«Благоустройство», пр. Героев д.6  </a:t>
              </a:r>
            </a:p>
            <a:p>
              <a:r>
                <a:rPr lang="ru-RU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</a:p>
            <a:p>
              <a:endPara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8" name="Rectangle 2"/>
          <p:cNvSpPr txBox="1">
            <a:spLocks noChangeArrowheads="1"/>
          </p:cNvSpPr>
          <p:nvPr/>
        </p:nvSpPr>
        <p:spPr bwMode="gray">
          <a:xfrm>
            <a:off x="8073956" y="1"/>
            <a:ext cx="1070043" cy="60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№28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0476" y="136710"/>
            <a:ext cx="76035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AFAFA"/>
                </a:solidFill>
                <a:latin typeface="Times New Roman" pitchFamily="18" charset="0"/>
                <a:cs typeface="Times New Roman" pitchFamily="18" charset="0"/>
              </a:rPr>
              <a:t>Условия реализации бюджетной политики (отдельные показатели)</a:t>
            </a:r>
            <a:endParaRPr lang="ru-RU" sz="3200" dirty="0">
              <a:solidFill>
                <a:srgbClr val="FAFAFA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gray">
          <a:xfrm>
            <a:off x="8073957" y="0"/>
            <a:ext cx="1070043" cy="60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№2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610547213"/>
              </p:ext>
            </p:extLst>
          </p:nvPr>
        </p:nvGraphicFramePr>
        <p:xfrm>
          <a:off x="668866" y="1820332"/>
          <a:ext cx="7882467" cy="1710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920225339"/>
              </p:ext>
            </p:extLst>
          </p:nvPr>
        </p:nvGraphicFramePr>
        <p:xfrm>
          <a:off x="710971" y="3303602"/>
          <a:ext cx="7923178" cy="1786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907274083"/>
              </p:ext>
            </p:extLst>
          </p:nvPr>
        </p:nvGraphicFramePr>
        <p:xfrm>
          <a:off x="719895" y="5029885"/>
          <a:ext cx="7924800" cy="1693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55423" y="6372520"/>
            <a:ext cx="716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</a:t>
            </a:r>
            <a:endParaRPr lang="ru-RU" sz="1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76367" y="6402372"/>
            <a:ext cx="716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</a:t>
            </a:r>
            <a:endParaRPr lang="ru-RU" sz="1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66994" y="6319101"/>
            <a:ext cx="716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</a:t>
            </a:r>
            <a:endParaRPr lang="ru-RU" sz="1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02652" y="6186929"/>
            <a:ext cx="1069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Прогноз 2023</a:t>
            </a:r>
            <a:endParaRPr lang="ru-RU" sz="1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AutoShape 4"/>
          <p:cNvSpPr>
            <a:spLocks noChangeArrowheads="1"/>
          </p:cNvSpPr>
          <p:nvPr/>
        </p:nvSpPr>
        <p:spPr bwMode="blackWhite">
          <a:xfrm>
            <a:off x="4634124" y="1749843"/>
            <a:ext cx="4267201" cy="441741"/>
          </a:xfrm>
          <a:prstGeom prst="roundRect">
            <a:avLst>
              <a:gd name="adj" fmla="val 9106"/>
            </a:avLst>
          </a:prstGeom>
          <a:solidFill>
            <a:schemeClr val="bg1">
              <a:lumMod val="85000"/>
            </a:schemeClr>
          </a:soli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Отрицательные</a:t>
            </a:r>
            <a:endParaRPr lang="en-US" b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8133" name="AutoShape 5"/>
          <p:cNvSpPr>
            <a:spLocks noChangeArrowheads="1"/>
          </p:cNvSpPr>
          <p:nvPr/>
        </p:nvSpPr>
        <p:spPr bwMode="blackWhite">
          <a:xfrm>
            <a:off x="240834" y="1734940"/>
            <a:ext cx="4162424" cy="441741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699D5F"/>
              </a:gs>
              <a:gs pos="100000">
                <a:srgbClr val="699D5F">
                  <a:gamma/>
                  <a:tint val="69804"/>
                  <a:invGamma/>
                </a:srgb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Положительные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 noGrp="1"/>
          </p:cNvSpPr>
          <p:nvPr>
            <p:ph type="title"/>
          </p:nvPr>
        </p:nvSpPr>
        <p:spPr>
          <a:xfrm>
            <a:off x="612175" y="101515"/>
            <a:ext cx="78867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Основные моменты в части управления общественными </a:t>
            </a:r>
            <a:r>
              <a:rPr lang="ru-RU" sz="3300" b="1" dirty="0" smtClean="0">
                <a:solidFill>
                  <a:srgbClr val="FAFAFA"/>
                </a:solidFill>
                <a:latin typeface="Times New Roman" pitchFamily="18" charset="0"/>
                <a:cs typeface="Times New Roman" pitchFamily="18" charset="0"/>
              </a:rPr>
              <a:t>финансами </a:t>
            </a: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 2022 году</a:t>
            </a:r>
            <a:endParaRPr kumimoji="0" lang="ru-RU" sz="3300" b="1" i="0" u="none" strike="noStrike" kern="1200" cap="none" spc="0" normalizeH="0" baseline="0" noProof="0" dirty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" name="Рисунок 9" descr="https://a.d-cd.net/csAAAgMnkeA-192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" t="18947" r="50933" b="16338"/>
          <a:stretch/>
        </p:blipFill>
        <p:spPr bwMode="auto">
          <a:xfrm>
            <a:off x="-174090" y="1280111"/>
            <a:ext cx="1214325" cy="105190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s://a.d-cd.net/csAAAgMnkeA-19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2" t="21412" r="8113" b="18292"/>
          <a:stretch/>
        </p:blipFill>
        <p:spPr bwMode="auto">
          <a:xfrm>
            <a:off x="8157069" y="1436194"/>
            <a:ext cx="1180110" cy="101433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AutoShape 5"/>
          <p:cNvSpPr>
            <a:spLocks noChangeArrowheads="1"/>
          </p:cNvSpPr>
          <p:nvPr/>
        </p:nvSpPr>
        <p:spPr bwMode="blackWhite">
          <a:xfrm>
            <a:off x="240835" y="2321062"/>
            <a:ext cx="4162424" cy="628727"/>
          </a:xfrm>
          <a:prstGeom prst="roundRect">
            <a:avLst>
              <a:gd name="adj" fmla="val 910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Увеличение поступлений собственных доходов </a:t>
            </a:r>
          </a:p>
          <a:p>
            <a:pPr algn="ctr" eaLnBrk="0" hangingPunct="0"/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бюджета на 22,3% (363,6 млн. руб.) по сравнению</a:t>
            </a:r>
          </a:p>
          <a:p>
            <a:pPr algn="ctr" eaLnBrk="0" hangingPunct="0"/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2021 годом</a:t>
            </a:r>
            <a:endParaRPr lang="en-US" sz="1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blackWhite">
          <a:xfrm>
            <a:off x="4667076" y="2272569"/>
            <a:ext cx="4267201" cy="628727"/>
          </a:xfrm>
          <a:prstGeom prst="roundRect">
            <a:avLst>
              <a:gd name="adj" fmla="val 910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Увеличение суммы недоимки </a:t>
            </a:r>
          </a:p>
          <a:p>
            <a:pPr algn="ctr"/>
            <a: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налоговым доходам на 3,3 млн. руб. </a:t>
            </a:r>
          </a:p>
          <a:p>
            <a:pPr algn="ctr"/>
            <a: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сравнению с 2021 годом</a:t>
            </a:r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blackWhite">
          <a:xfrm>
            <a:off x="240835" y="3043071"/>
            <a:ext cx="4162424" cy="453752"/>
          </a:xfrm>
          <a:prstGeom prst="roundRect">
            <a:avLst>
              <a:gd name="adj" fmla="val 910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Высокий </a:t>
            </a:r>
            <a: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исполнения бюджета по расходам</a:t>
            </a:r>
          </a:p>
          <a:p>
            <a:pPr algn="ctr"/>
            <a: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96,7%</a:t>
            </a:r>
          </a:p>
        </p:txBody>
      </p:sp>
      <p:sp>
        <p:nvSpPr>
          <p:cNvPr id="16" name="AutoShape 4"/>
          <p:cNvSpPr>
            <a:spLocks noChangeArrowheads="1"/>
          </p:cNvSpPr>
          <p:nvPr/>
        </p:nvSpPr>
        <p:spPr bwMode="blackWhite">
          <a:xfrm>
            <a:off x="4667076" y="2993744"/>
            <a:ext cx="4267201" cy="628727"/>
          </a:xfrm>
          <a:prstGeom prst="roundRect">
            <a:avLst>
              <a:gd name="adj" fmla="val 910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Неравномерность исполнения бюджета по </a:t>
            </a:r>
          </a:p>
          <a:p>
            <a:pPr algn="ctr"/>
            <a: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кварталам 2022 года (в 4-ом квартале объем </a:t>
            </a:r>
          </a:p>
          <a:p>
            <a:pPr algn="ctr"/>
            <a: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расходов бюджета составил </a:t>
            </a:r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33,7% </a:t>
            </a:r>
            <a: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 годового)</a:t>
            </a:r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blackWhite">
          <a:xfrm>
            <a:off x="240835" y="3590105"/>
            <a:ext cx="4162424" cy="628727"/>
          </a:xfrm>
          <a:prstGeom prst="roundRect">
            <a:avLst>
              <a:gd name="adj" fmla="val 910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и исполнение бюджета в программно-</a:t>
            </a:r>
          </a:p>
          <a:p>
            <a:pPr algn="ctr" eaLnBrk="0" hangingPunct="0"/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целевом виде (88,5% расходов исполнено в составе </a:t>
            </a:r>
          </a:p>
          <a:p>
            <a:pPr algn="ctr" eaLnBrk="0" hangingPunct="0"/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муниципальных программ)</a:t>
            </a:r>
            <a:endParaRPr lang="en-US" sz="1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AutoShape 4"/>
          <p:cNvSpPr>
            <a:spLocks noChangeArrowheads="1"/>
          </p:cNvSpPr>
          <p:nvPr/>
        </p:nvSpPr>
        <p:spPr bwMode="blackWhite">
          <a:xfrm>
            <a:off x="4667075" y="3717730"/>
            <a:ext cx="4267201" cy="582422"/>
          </a:xfrm>
          <a:prstGeom prst="roundRect">
            <a:avLst>
              <a:gd name="adj" fmla="val 910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муниципальных контрактов на </a:t>
            </a:r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сумму</a:t>
            </a:r>
          </a:p>
          <a:p>
            <a:pPr algn="ctr"/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50,9 млн. руб., не исполненных до конца 2022 г.</a:t>
            </a:r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blackWhite">
          <a:xfrm>
            <a:off x="240835" y="5837518"/>
            <a:ext cx="4162424" cy="849919"/>
          </a:xfrm>
          <a:prstGeom prst="roundRect">
            <a:avLst>
              <a:gd name="adj" fmla="val 910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Достижение по итогам года плановых значений </a:t>
            </a:r>
          </a:p>
          <a:p>
            <a:pPr algn="ctr" eaLnBrk="0" hangingPunct="0"/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«дорожных карт» по заработной плате педагогических </a:t>
            </a:r>
          </a:p>
          <a:p>
            <a:pPr algn="ctr" eaLnBrk="0" hangingPunct="0"/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Работников дополнительного образования и</a:t>
            </a:r>
          </a:p>
          <a:p>
            <a:pPr algn="ctr" eaLnBrk="0" hangingPunct="0"/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работников культуры</a:t>
            </a:r>
            <a:endParaRPr lang="en-US" sz="1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AutoShape 5"/>
          <p:cNvSpPr>
            <a:spLocks noChangeArrowheads="1"/>
          </p:cNvSpPr>
          <p:nvPr/>
        </p:nvSpPr>
        <p:spPr bwMode="blackWhite">
          <a:xfrm>
            <a:off x="240835" y="4339243"/>
            <a:ext cx="4162424" cy="628726"/>
          </a:xfrm>
          <a:prstGeom prst="roundRect">
            <a:avLst>
              <a:gd name="adj" fmla="val 910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по собственным средствам </a:t>
            </a:r>
          </a:p>
          <a:p>
            <a:pPr algn="ctr" eaLnBrk="0" hangingPunct="0"/>
            <a: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итогам исполнения бюджета за </a:t>
            </a:r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сумме </a:t>
            </a:r>
          </a:p>
          <a:p>
            <a:pPr algn="ctr" eaLnBrk="0" hangingPunct="0"/>
            <a: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62,5 млн. руб.</a:t>
            </a:r>
            <a:endParaRPr lang="en-US" sz="1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AutoShape 5"/>
          <p:cNvSpPr>
            <a:spLocks noChangeArrowheads="1"/>
          </p:cNvSpPr>
          <p:nvPr/>
        </p:nvSpPr>
        <p:spPr bwMode="blackWhite">
          <a:xfrm>
            <a:off x="240835" y="5088380"/>
            <a:ext cx="4162424" cy="628727"/>
          </a:xfrm>
          <a:prstGeom prst="roundRect">
            <a:avLst>
              <a:gd name="adj" fmla="val 910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01.01.2023 года отсутствуют остатки </a:t>
            </a:r>
          </a:p>
          <a:p>
            <a:pPr algn="ctr" eaLnBrk="0" hangingPunct="0"/>
            <a: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неиспользованных ассигнований </a:t>
            </a:r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средств </a:t>
            </a:r>
            <a:endParaRPr lang="ru-RU" sz="1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областного бюджета</a:t>
            </a:r>
            <a:endParaRPr lang="en-US" sz="1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7243" y="4514335"/>
            <a:ext cx="4613189" cy="2084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21" name="Rectangle 2"/>
          <p:cNvSpPr txBox="1">
            <a:spLocks noChangeArrowheads="1"/>
          </p:cNvSpPr>
          <p:nvPr/>
        </p:nvSpPr>
        <p:spPr bwMode="gray">
          <a:xfrm>
            <a:off x="8073956" y="1"/>
            <a:ext cx="1070043" cy="60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№29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15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" descr="C:\Users\FINBANK.ADM\Desktop\картинки к през\1d104ab7f0570742e170d87a905cdd1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805" y="2496064"/>
            <a:ext cx="2916195" cy="4361936"/>
          </a:xfrm>
          <a:prstGeom prst="rect">
            <a:avLst/>
          </a:prstGeom>
          <a:noFill/>
          <a:effectLst>
            <a:softEdge rad="635000"/>
          </a:effectLst>
        </p:spPr>
      </p:pic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-1" y="1265332"/>
            <a:ext cx="9143363" cy="1797947"/>
            <a:chOff x="1149" y="938"/>
            <a:chExt cx="3945" cy="706"/>
          </a:xfrm>
        </p:grpSpPr>
        <p:sp>
          <p:nvSpPr>
            <p:cNvPr id="628" name="AutoShape 12"/>
            <p:cNvSpPr>
              <a:spLocks noChangeArrowheads="1"/>
            </p:cNvSpPr>
            <p:nvPr/>
          </p:nvSpPr>
          <p:spPr bwMode="gray">
            <a:xfrm>
              <a:off x="1534" y="1217"/>
              <a:ext cx="2570" cy="3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eaVert" wrap="none" anchor="ctr"/>
            <a:lstStyle/>
            <a:p>
              <a:endPara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9" name="Text Box 13"/>
            <p:cNvSpPr txBox="1">
              <a:spLocks noChangeArrowheads="1"/>
            </p:cNvSpPr>
            <p:nvPr/>
          </p:nvSpPr>
          <p:spPr bwMode="gray">
            <a:xfrm>
              <a:off x="1643" y="1213"/>
              <a:ext cx="2445" cy="399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За достижение наилучших показателей эффективности деятельности органов местного самоуправления </a:t>
              </a:r>
            </a:p>
            <a:p>
              <a:pPr algn="ctr"/>
              <a:r>
                <a:rPr lang="ru-RU" sz="1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(2 место среди муниципальных образований Ленинградской области)</a:t>
              </a:r>
            </a:p>
          </p:txBody>
        </p:sp>
        <p:sp>
          <p:nvSpPr>
            <p:cNvPr id="630" name="Oval 15"/>
            <p:cNvSpPr>
              <a:spLocks noChangeArrowheads="1"/>
            </p:cNvSpPr>
            <p:nvPr/>
          </p:nvSpPr>
          <p:spPr bwMode="gray">
            <a:xfrm rot="20266418">
              <a:off x="1258" y="1209"/>
              <a:ext cx="514" cy="417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1" name="Oval 16"/>
            <p:cNvSpPr>
              <a:spLocks noChangeArrowheads="1"/>
            </p:cNvSpPr>
            <p:nvPr/>
          </p:nvSpPr>
          <p:spPr bwMode="gray">
            <a:xfrm>
              <a:off x="1149" y="1186"/>
              <a:ext cx="600" cy="45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ru-RU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12,0</a:t>
              </a:r>
            </a:p>
            <a:p>
              <a:r>
                <a:rPr lang="ru-RU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млн. руб.</a:t>
              </a:r>
              <a:endPara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Oval 16"/>
            <p:cNvSpPr>
              <a:spLocks noChangeArrowheads="1"/>
            </p:cNvSpPr>
            <p:nvPr/>
          </p:nvSpPr>
          <p:spPr bwMode="gray">
            <a:xfrm>
              <a:off x="4085" y="938"/>
              <a:ext cx="1009" cy="449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ru-RU" sz="2200" b="1" dirty="0" smtClean="0">
                  <a:solidFill>
                    <a:srgbClr val="002060"/>
                  </a:solidFill>
                  <a:latin typeface="Times New Roman" pitchFamily="18" charset="0"/>
                  <a:ea typeface="+mj-ea"/>
                  <a:cs typeface="Times New Roman" pitchFamily="18" charset="0"/>
                </a:rPr>
                <a:t>Всего</a:t>
              </a:r>
              <a:endParaRPr lang="ru-RU" sz="22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endParaRPr>
            </a:p>
            <a:p>
              <a:pPr algn="ctr"/>
              <a:r>
                <a:rPr lang="ru-RU" sz="2200" b="1" dirty="0" smtClean="0">
                  <a:solidFill>
                    <a:srgbClr val="002060"/>
                  </a:solidFill>
                  <a:latin typeface="Times New Roman" pitchFamily="18" charset="0"/>
                  <a:ea typeface="+mj-ea"/>
                  <a:cs typeface="Times New Roman" pitchFamily="18" charset="0"/>
                </a:rPr>
                <a:t>19,8 </a:t>
              </a:r>
              <a:r>
                <a:rPr lang="ru-RU" b="1" dirty="0" smtClean="0">
                  <a:solidFill>
                    <a:srgbClr val="002060"/>
                  </a:solidFill>
                  <a:latin typeface="Times New Roman" pitchFamily="18" charset="0"/>
                  <a:ea typeface="+mj-ea"/>
                  <a:cs typeface="Times New Roman" pitchFamily="18" charset="0"/>
                </a:rPr>
                <a:t>млн</a:t>
              </a:r>
              <a:r>
                <a:rPr lang="ru-RU" b="1" dirty="0">
                  <a:solidFill>
                    <a:srgbClr val="002060"/>
                  </a:solidFill>
                  <a:latin typeface="Times New Roman" pitchFamily="18" charset="0"/>
                  <a:ea typeface="+mj-ea"/>
                  <a:cs typeface="Times New Roman" pitchFamily="18" charset="0"/>
                </a:rPr>
                <a:t>. руб.</a:t>
              </a:r>
            </a:p>
          </p:txBody>
        </p:sp>
      </p:grpSp>
      <p:sp>
        <p:nvSpPr>
          <p:cNvPr id="35" name="Заголовок 1"/>
          <p:cNvSpPr txBox="1">
            <a:spLocks/>
          </p:cNvSpPr>
          <p:nvPr/>
        </p:nvSpPr>
        <p:spPr>
          <a:xfrm>
            <a:off x="581025" y="193676"/>
            <a:ext cx="78867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Эффективность деятельности ОМС</a:t>
            </a:r>
            <a:endParaRPr lang="ru-RU" sz="3200" b="1" dirty="0" smtClean="0">
              <a:solidFill>
                <a:srgbClr val="FAFAFA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  2022 год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0" y="3371333"/>
            <a:ext cx="6829169" cy="1109564"/>
            <a:chOff x="1149" y="1190"/>
            <a:chExt cx="2955" cy="45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43" name="AutoShape 12"/>
            <p:cNvSpPr>
              <a:spLocks noChangeArrowheads="1"/>
            </p:cNvSpPr>
            <p:nvPr/>
          </p:nvSpPr>
          <p:spPr bwMode="gray">
            <a:xfrm>
              <a:off x="1534" y="1217"/>
              <a:ext cx="2570" cy="391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accent5">
                  <a:lumMod val="75000"/>
                </a:schemeClr>
              </a:solidFill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eaVert" wrap="none" anchor="ctr"/>
            <a:lstStyle/>
            <a:p>
              <a:endPara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Oval 15"/>
            <p:cNvSpPr>
              <a:spLocks noChangeArrowheads="1"/>
            </p:cNvSpPr>
            <p:nvPr/>
          </p:nvSpPr>
          <p:spPr bwMode="gray">
            <a:xfrm rot="20266418">
              <a:off x="1258" y="1209"/>
              <a:ext cx="514" cy="417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Oval 16"/>
            <p:cNvSpPr>
              <a:spLocks noChangeArrowheads="1"/>
            </p:cNvSpPr>
            <p:nvPr/>
          </p:nvSpPr>
          <p:spPr bwMode="gray">
            <a:xfrm>
              <a:off x="1149" y="1190"/>
              <a:ext cx="600" cy="458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ru-RU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6,6</a:t>
              </a:r>
            </a:p>
            <a:p>
              <a:r>
                <a:rPr lang="ru-RU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млн. руб.</a:t>
              </a:r>
              <a:endPara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0" y="4815154"/>
            <a:ext cx="6814466" cy="1144949"/>
            <a:chOff x="1149" y="1187"/>
            <a:chExt cx="2955" cy="45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49" name="AutoShape 12"/>
            <p:cNvSpPr>
              <a:spLocks noChangeArrowheads="1"/>
            </p:cNvSpPr>
            <p:nvPr/>
          </p:nvSpPr>
          <p:spPr bwMode="gray">
            <a:xfrm>
              <a:off x="1534" y="1217"/>
              <a:ext cx="2570" cy="391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accent5">
                  <a:lumMod val="75000"/>
                </a:schemeClr>
              </a:solidFill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eaVert" wrap="none" anchor="ctr"/>
            <a:lstStyle/>
            <a:p>
              <a:endPara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Text Box 13"/>
            <p:cNvSpPr txBox="1">
              <a:spLocks noChangeArrowheads="1"/>
            </p:cNvSpPr>
            <p:nvPr/>
          </p:nvSpPr>
          <p:spPr bwMode="gray">
            <a:xfrm>
              <a:off x="1788" y="1205"/>
              <a:ext cx="2263" cy="406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За достижение наилучших показателей оценки качества управления муниципальными финансами </a:t>
              </a:r>
            </a:p>
            <a:p>
              <a:pPr algn="ctr"/>
              <a:r>
                <a:rPr lang="ru-RU" sz="1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(1 место среди муниципальных образований Ленинградской области)</a:t>
              </a:r>
            </a:p>
          </p:txBody>
        </p:sp>
        <p:sp>
          <p:nvSpPr>
            <p:cNvPr id="51" name="Oval 15"/>
            <p:cNvSpPr>
              <a:spLocks noChangeArrowheads="1"/>
            </p:cNvSpPr>
            <p:nvPr/>
          </p:nvSpPr>
          <p:spPr bwMode="gray">
            <a:xfrm rot="20266418">
              <a:off x="1258" y="1209"/>
              <a:ext cx="514" cy="417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Oval 16"/>
            <p:cNvSpPr>
              <a:spLocks noChangeArrowheads="1"/>
            </p:cNvSpPr>
            <p:nvPr/>
          </p:nvSpPr>
          <p:spPr bwMode="gray">
            <a:xfrm>
              <a:off x="1149" y="1187"/>
              <a:ext cx="600" cy="458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ru-RU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1,2</a:t>
              </a:r>
            </a:p>
            <a:p>
              <a:r>
                <a:rPr lang="ru-RU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млн. руб.</a:t>
              </a:r>
              <a:endPara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" name="Rectangle 2"/>
          <p:cNvSpPr txBox="1">
            <a:spLocks noChangeArrowheads="1"/>
          </p:cNvSpPr>
          <p:nvPr/>
        </p:nvSpPr>
        <p:spPr bwMode="gray">
          <a:xfrm>
            <a:off x="8073956" y="1"/>
            <a:ext cx="1070043" cy="60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№30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268628" y="3576935"/>
            <a:ext cx="53463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достижение показателей деятельности органов исполнительной власти субъектов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277561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7968" y="0"/>
            <a:ext cx="75293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AFAFA"/>
                </a:solidFill>
                <a:latin typeface="Times New Roman" pitchFamily="18" charset="0"/>
                <a:cs typeface="Times New Roman" pitchFamily="18" charset="0"/>
              </a:rPr>
              <a:t>Результаты качества управления финансами за 2022 год</a:t>
            </a:r>
            <a:endParaRPr lang="ru-RU" sz="3200" dirty="0">
              <a:solidFill>
                <a:srgbClr val="FAFAFA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11394" y="2243948"/>
            <a:ext cx="58406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Сосновоборскому городскому округу присвоена  1 степень качества управления муниципальными финансами («высокое качество») за 2022 год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59176" y="2174611"/>
            <a:ext cx="1313247" cy="1277960"/>
          </a:xfrm>
          <a:prstGeom prst="roundRect">
            <a:avLst>
              <a:gd name="adj" fmla="val 10000"/>
            </a:avLst>
          </a:prstGeom>
          <a:blipFill rotWithShape="0"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Скругленный прямоугольник 4"/>
          <p:cNvSpPr/>
          <p:nvPr/>
        </p:nvSpPr>
        <p:spPr>
          <a:xfrm>
            <a:off x="971532" y="3694796"/>
            <a:ext cx="1313247" cy="1277960"/>
          </a:xfrm>
          <a:prstGeom prst="roundRect">
            <a:avLst>
              <a:gd name="adj" fmla="val 10000"/>
            </a:avLst>
          </a:prstGeom>
          <a:blipFill rotWithShape="0"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Прямоугольник 5"/>
          <p:cNvSpPr/>
          <p:nvPr/>
        </p:nvSpPr>
        <p:spPr>
          <a:xfrm>
            <a:off x="2698045" y="3711561"/>
            <a:ext cx="55654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региональном конкурсе проектов по предоставлению бюджета для граждан в номинации «Лучший проект местного бюджета  для граждан» - 2 место</a:t>
            </a:r>
            <a:endParaRPr lang="ru-RU" sz="2000" i="1" dirty="0">
              <a:solidFill>
                <a:srgbClr val="00206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gray">
          <a:xfrm>
            <a:off x="8073956" y="1"/>
            <a:ext cx="1070043" cy="60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№</a:t>
            </a:r>
            <a:r>
              <a:rPr lang="ru-RU" sz="2400" b="1" kern="0" dirty="0" smtClean="0">
                <a:solidFill>
                  <a:srgbClr val="FAFAFA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31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3794" name="Picture 2" descr="С бюджетом в Беларуси снова начинаются проблем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53232"/>
            <a:ext cx="9144000" cy="1978884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51B6C0-EDC6-4AC0-BBC7-2536E37800B0}"/>
              </a:ext>
            </a:extLst>
          </p:cNvPr>
          <p:cNvSpPr txBox="1">
            <a:spLocks/>
          </p:cNvSpPr>
          <p:nvPr/>
        </p:nvSpPr>
        <p:spPr>
          <a:xfrm>
            <a:off x="3031697" y="449736"/>
            <a:ext cx="2622654" cy="6785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ГЛОССАРИЙ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608" y="1655362"/>
            <a:ext cx="87427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Административный центр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населенный пункт, установленный областным законом как место нахождения представительного органа муниципального образования, или место нахождения территориального органа исполнительной власти Ленинградской области;</a:t>
            </a:r>
          </a:p>
          <a:p>
            <a:pPr lvl="0" algn="just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самоуправления;</a:t>
            </a:r>
          </a:p>
          <a:p>
            <a:pPr lvl="0" algn="just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 бюджета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поступающие в бюджет денежные средства, за исключением средств, являющихся в соответствии Бюджетным Кодексом Российской Федерации источниками финансирования дефицита бюджета;</a:t>
            </a:r>
          </a:p>
          <a:p>
            <a:pPr lvl="0" algn="just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бюджета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выплачиваемые из бюджета денежные средства, за исключением средств, являющихся в соответствии с настоящим Кодексом источниками финансирования дефицита бюджета;</a:t>
            </a:r>
          </a:p>
          <a:p>
            <a:pPr lvl="0" algn="just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Дефицит бюджета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превышение расходов бюджета над его доходами;</a:t>
            </a:r>
          </a:p>
          <a:p>
            <a:pPr lvl="0" algn="just"/>
            <a:r>
              <a:rPr lang="ru-RU" sz="1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Профицит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превышение доходов бюджета над его расходами;</a:t>
            </a:r>
          </a:p>
          <a:p>
            <a:pPr lvl="0" algn="just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средства, предоставляемые одним бюджетом бюджетной системы Российской Федерации другому бюджету бюджетной системы Российской Федерации;</a:t>
            </a:r>
          </a:p>
          <a:p>
            <a:pPr lvl="0" algn="just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Субсидия 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— 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межбюджетный трансферт , предоставляемый в целях </a:t>
            </a:r>
            <a:r>
              <a:rPr lang="ru-RU" sz="1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расходных обязательств;</a:t>
            </a:r>
          </a:p>
          <a:p>
            <a:pPr lvl="0" algn="just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Субвенция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 —  межбюджетный трансферт, который предоставляется в целях финансового обеспечения расходных обязательств по переданным полномочиям. Имеет конкретные цели; в отличие от дотации (которая не имеет цели в принципе) подлежат возврату в случае отклонения от цели;</a:t>
            </a:r>
          </a:p>
          <a:p>
            <a:pPr lvl="0" algn="just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Дотация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межбюджетный трансферт, предоставляемый на безвозмездной и безвозвратной основе без установления направлений их использования;</a:t>
            </a:r>
          </a:p>
          <a:p>
            <a:pPr lvl="0" algn="just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Расходные обязательства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обусловленные законом, иным нормативным правовым актом, договором или соглашением обязанности публично-правового образования (Российской Федерации, субъекта Российской Федерации, муниципального образования) или действующего от его имени казенного учреждения предоставить физическому или юридическому лицу, иному публично-правовому образованию, субъекту международного права средства из соответствующего бюджета;</a:t>
            </a:r>
          </a:p>
          <a:p>
            <a:pPr lvl="0" algn="just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Муниципальная программа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 решение задач социально-экономического развития.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gray">
          <a:xfrm>
            <a:off x="8073957" y="0"/>
            <a:ext cx="1070043" cy="60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№32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761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97203" y="1688757"/>
            <a:ext cx="5002302" cy="200389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6" name="Подзаголовок 2">
            <a:extLst>
              <a:ext uri="{FF2B5EF4-FFF2-40B4-BE49-F238E27FC236}">
                <a16:creationId xmlns="" xmlns:a16="http://schemas.microsoft.com/office/drawing/2014/main" id="{E20F2573-011B-4E9B-BE30-A18CC99EC58D}"/>
              </a:ext>
            </a:extLst>
          </p:cNvPr>
          <p:cNvSpPr txBox="1">
            <a:spLocks/>
          </p:cNvSpPr>
          <p:nvPr/>
        </p:nvSpPr>
        <p:spPr>
          <a:xfrm>
            <a:off x="2326309" y="5425435"/>
            <a:ext cx="4561114" cy="97445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Докладчик: </a:t>
            </a:r>
          </a:p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Попова Татьяна Рудольфовна,</a:t>
            </a:r>
          </a:p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председатель комитета финансов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13658" y="6384324"/>
            <a:ext cx="2751438" cy="4736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20000"/>
              </a:spcBef>
              <a:defRPr/>
            </a:pPr>
            <a:r>
              <a:rPr lang="ru-RU" sz="1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Комитет финансов </a:t>
            </a:r>
            <a:r>
              <a:rPr lang="ru-RU" sz="1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СГО</a:t>
            </a:r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30782" y="115330"/>
            <a:ext cx="70107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AFAFA"/>
                </a:solidFill>
                <a:latin typeface="Times New Roman" pitchFamily="18" charset="0"/>
                <a:cs typeface="Times New Roman" pitchFamily="18" charset="0"/>
              </a:rPr>
              <a:t>Качество жизни в Сосновоборском городском округе в 2022 году</a:t>
            </a:r>
            <a:endParaRPr lang="ru-RU" sz="3200" dirty="0">
              <a:solidFill>
                <a:srgbClr val="FAFAFA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gray">
          <a:xfrm>
            <a:off x="8073956" y="1"/>
            <a:ext cx="1070043" cy="60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№3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19" name="Group 25"/>
          <p:cNvGrpSpPr>
            <a:grpSpLocks noChangeAspect="1"/>
          </p:cNvGrpSpPr>
          <p:nvPr/>
        </p:nvGrpSpPr>
        <p:grpSpPr>
          <a:xfrm rot="5400000">
            <a:off x="2315479" y="-988261"/>
            <a:ext cx="3086616" cy="6845199"/>
            <a:chOff x="2362200" y="-4735946"/>
            <a:chExt cx="4471987" cy="9917546"/>
          </a:xfrm>
          <a:effectLst>
            <a:outerShdw blurRad="38100" dir="5400000" sy="23000" kx="1200000" algn="br" rotWithShape="0">
              <a:prstClr val="black">
                <a:alpha val="27000"/>
              </a:prstClr>
            </a:outerShdw>
          </a:effectLst>
        </p:grpSpPr>
        <p:sp>
          <p:nvSpPr>
            <p:cNvPr id="20" name="Rounded Rectangle 26"/>
            <p:cNvSpPr/>
            <p:nvPr/>
          </p:nvSpPr>
          <p:spPr>
            <a:xfrm>
              <a:off x="3457576" y="3543301"/>
              <a:ext cx="2286000" cy="1638299"/>
            </a:xfrm>
            <a:prstGeom prst="roundRect">
              <a:avLst>
                <a:gd name="adj" fmla="val 10417"/>
              </a:avLst>
            </a:prstGeom>
            <a:solidFill>
              <a:schemeClr val="accent5">
                <a:lumMod val="75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olded Corner 27"/>
            <p:cNvSpPr/>
            <p:nvPr/>
          </p:nvSpPr>
          <p:spPr>
            <a:xfrm rot="10800000">
              <a:off x="3613573" y="-4735946"/>
              <a:ext cx="1990725" cy="8898369"/>
            </a:xfrm>
            <a:prstGeom prst="foldedCorner">
              <a:avLst>
                <a:gd name="adj" fmla="val 33429"/>
              </a:avLst>
            </a:prstGeom>
            <a:gradFill>
              <a:gsLst>
                <a:gs pos="1000">
                  <a:schemeClr val="bg1">
                    <a:lumMod val="85000"/>
                  </a:schemeClr>
                </a:gs>
                <a:gs pos="62000">
                  <a:schemeClr val="bg1"/>
                </a:gs>
              </a:gsLst>
              <a:lin ang="5400000" scaled="0"/>
            </a:gradFill>
            <a:ln w="12700">
              <a:solidFill>
                <a:srgbClr val="5C5C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Pie 28"/>
            <p:cNvSpPr/>
            <p:nvPr/>
          </p:nvSpPr>
          <p:spPr>
            <a:xfrm rot="16200000">
              <a:off x="2730657" y="3327243"/>
              <a:ext cx="1425262" cy="2162175"/>
            </a:xfrm>
            <a:prstGeom prst="pie">
              <a:avLst>
                <a:gd name="adj1" fmla="val 0"/>
                <a:gd name="adj2" fmla="val 10791798"/>
              </a:avLst>
            </a:prstGeom>
            <a:gradFill>
              <a:gsLst>
                <a:gs pos="10000">
                  <a:schemeClr val="accent5"/>
                </a:gs>
                <a:gs pos="34000">
                  <a:schemeClr val="accent6"/>
                </a:gs>
              </a:gsLst>
              <a:lin ang="4200000" scaled="0"/>
            </a:gra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Pie 29"/>
            <p:cNvSpPr/>
            <p:nvPr/>
          </p:nvSpPr>
          <p:spPr>
            <a:xfrm rot="5400000">
              <a:off x="5040469" y="3336769"/>
              <a:ext cx="1425262" cy="2162175"/>
            </a:xfrm>
            <a:prstGeom prst="pie">
              <a:avLst>
                <a:gd name="adj1" fmla="val 0"/>
                <a:gd name="adj2" fmla="val 10791798"/>
              </a:avLst>
            </a:prstGeom>
            <a:gradFill flip="none" rotWithShape="1">
              <a:gsLst>
                <a:gs pos="14000">
                  <a:schemeClr val="accent5"/>
                </a:gs>
                <a:gs pos="50000">
                  <a:schemeClr val="accent6"/>
                </a:gs>
              </a:gsLst>
              <a:lin ang="8400000" scaled="0"/>
              <a:tileRect/>
            </a:gra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ound Same Side Corner Rectangle 30"/>
            <p:cNvSpPr/>
            <p:nvPr/>
          </p:nvSpPr>
          <p:spPr>
            <a:xfrm>
              <a:off x="3686175" y="3962401"/>
              <a:ext cx="1847851" cy="1219199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accent5"/>
                </a:gs>
                <a:gs pos="75000">
                  <a:schemeClr val="accent6"/>
                </a:gs>
              </a:gsLst>
              <a:lin ang="13500000" scaled="1"/>
              <a:tileRect/>
            </a:gradFill>
            <a:ln w="12700">
              <a:solidFill>
                <a:schemeClr val="bg1"/>
              </a:solidFill>
            </a:ln>
            <a:effectLst>
              <a:outerShdw blurRad="50800" dist="38100" dir="10800000" algn="r" rotWithShape="0">
                <a:prstClr val="black">
                  <a:alpha val="5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" name="Group 31"/>
          <p:cNvGrpSpPr>
            <a:grpSpLocks noChangeAspect="1"/>
          </p:cNvGrpSpPr>
          <p:nvPr/>
        </p:nvGrpSpPr>
        <p:grpSpPr>
          <a:xfrm rot="5400000">
            <a:off x="3068745" y="725196"/>
            <a:ext cx="3006508" cy="6828347"/>
            <a:chOff x="0" y="-2567027"/>
            <a:chExt cx="3741867" cy="8205827"/>
          </a:xfrm>
          <a:effectLst>
            <a:outerShdw blurRad="38100" dir="5400000" sy="23000" kx="1200000" algn="br" rotWithShape="0">
              <a:prstClr val="black">
                <a:alpha val="27000"/>
              </a:prstClr>
            </a:outerShdw>
          </a:effectLst>
        </p:grpSpPr>
        <p:sp>
          <p:nvSpPr>
            <p:cNvPr id="26" name="Rounded Rectangle 32"/>
            <p:cNvSpPr/>
            <p:nvPr/>
          </p:nvSpPr>
          <p:spPr>
            <a:xfrm>
              <a:off x="916539" y="4267978"/>
              <a:ext cx="1912776" cy="1370822"/>
            </a:xfrm>
            <a:prstGeom prst="roundRect">
              <a:avLst>
                <a:gd name="adj" fmla="val 10417"/>
              </a:avLst>
            </a:prstGeom>
            <a:solidFill>
              <a:srgbClr val="054DC3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olded Corner 33"/>
            <p:cNvSpPr/>
            <p:nvPr/>
          </p:nvSpPr>
          <p:spPr>
            <a:xfrm rot="10800000">
              <a:off x="1039847" y="-2567027"/>
              <a:ext cx="1665708" cy="7353045"/>
            </a:xfrm>
            <a:prstGeom prst="foldedCorner">
              <a:avLst>
                <a:gd name="adj" fmla="val 29275"/>
              </a:avLst>
            </a:prstGeom>
            <a:gradFill>
              <a:gsLst>
                <a:gs pos="1000">
                  <a:schemeClr val="bg1">
                    <a:lumMod val="85000"/>
                  </a:schemeClr>
                </a:gs>
                <a:gs pos="40000">
                  <a:schemeClr val="bg1"/>
                </a:gs>
              </a:gsLst>
              <a:lin ang="5400000" scaled="0"/>
            </a:gradFill>
            <a:ln w="12700">
              <a:solidFill>
                <a:srgbClr val="5C5C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Pie 34"/>
            <p:cNvSpPr/>
            <p:nvPr/>
          </p:nvSpPr>
          <p:spPr>
            <a:xfrm rot="16200000">
              <a:off x="308301" y="4087195"/>
              <a:ext cx="1192566" cy="1809167"/>
            </a:xfrm>
            <a:prstGeom prst="pie">
              <a:avLst>
                <a:gd name="adj1" fmla="val 0"/>
                <a:gd name="adj2" fmla="val 10791798"/>
              </a:avLst>
            </a:prstGeom>
            <a:gradFill flip="none" rotWithShape="1">
              <a:gsLst>
                <a:gs pos="18000">
                  <a:schemeClr val="accent1"/>
                </a:gs>
                <a:gs pos="67000">
                  <a:srgbClr val="065DEA"/>
                </a:gs>
              </a:gsLst>
              <a:lin ang="8100000" scaled="1"/>
              <a:tileRect/>
            </a:gra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Pie 35"/>
            <p:cNvSpPr/>
            <p:nvPr/>
          </p:nvSpPr>
          <p:spPr>
            <a:xfrm rot="5400000">
              <a:off x="2241001" y="4095166"/>
              <a:ext cx="1192566" cy="1809167"/>
            </a:xfrm>
            <a:prstGeom prst="pie">
              <a:avLst>
                <a:gd name="adj1" fmla="val 0"/>
                <a:gd name="adj2" fmla="val 10791798"/>
              </a:avLst>
            </a:prstGeom>
            <a:gradFill flip="none" rotWithShape="1">
              <a:gsLst>
                <a:gs pos="18000">
                  <a:schemeClr val="accent1"/>
                </a:gs>
                <a:gs pos="68000">
                  <a:srgbClr val="065DEA"/>
                </a:gs>
              </a:gsLst>
              <a:lin ang="2700000" scaled="1"/>
              <a:tileRect/>
            </a:gra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Round Same Side Corner Rectangle 36"/>
            <p:cNvSpPr/>
            <p:nvPr/>
          </p:nvSpPr>
          <p:spPr>
            <a:xfrm>
              <a:off x="1107816" y="4618654"/>
              <a:ext cx="1546161" cy="1020146"/>
            </a:xfrm>
            <a:prstGeom prst="round2SameRect">
              <a:avLst>
                <a:gd name="adj1" fmla="val 33088"/>
                <a:gd name="adj2" fmla="val 0"/>
              </a:avLst>
            </a:prstGeom>
            <a:gradFill flip="none" rotWithShape="1">
              <a:gsLst>
                <a:gs pos="40000">
                  <a:srgbClr val="19C3FF"/>
                </a:gs>
                <a:gs pos="100000">
                  <a:srgbClr val="0883F2"/>
                </a:gs>
              </a:gsLst>
              <a:lin ang="4200000" scaled="0"/>
              <a:tileRect/>
            </a:gradFill>
            <a:ln w="12700">
              <a:solidFill>
                <a:schemeClr val="bg1"/>
              </a:solidFill>
            </a:ln>
            <a:effectLst>
              <a:outerShdw blurRad="50800" dist="38100" dir="10800000" algn="r" rotWithShape="0">
                <a:prstClr val="black">
                  <a:alpha val="5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1482238" y="2014245"/>
            <a:ext cx="4643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обеспеченность на одного жителя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59 551,0 руб.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23,6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% к уровню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2021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года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780933" y="3507826"/>
            <a:ext cx="5680283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Среднемесячная начисленная заработная плата работников крупных и средних организаций </a:t>
            </a: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92 386,0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</a:p>
          <a:p>
            <a:pPr algn="ctr" eaLnBrk="0" hangingPunct="0"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11,4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% к уровню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2021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года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37"/>
          <p:cNvGrpSpPr>
            <a:grpSpLocks noChangeAspect="1"/>
          </p:cNvGrpSpPr>
          <p:nvPr/>
        </p:nvGrpSpPr>
        <p:grpSpPr>
          <a:xfrm rot="5400000">
            <a:off x="3803413" y="2676645"/>
            <a:ext cx="3238638" cy="6248399"/>
            <a:chOff x="252412" y="-3426688"/>
            <a:chExt cx="4471987" cy="9294088"/>
          </a:xfrm>
          <a:effectLst>
            <a:outerShdw blurRad="38100" dir="5400000" sy="23000" kx="1200000" algn="br" rotWithShape="0">
              <a:prstClr val="black">
                <a:alpha val="27000"/>
              </a:prstClr>
            </a:outerShdw>
          </a:effectLst>
        </p:grpSpPr>
        <p:sp>
          <p:nvSpPr>
            <p:cNvPr id="34" name="Rounded Rectangle 38"/>
            <p:cNvSpPr/>
            <p:nvPr/>
          </p:nvSpPr>
          <p:spPr>
            <a:xfrm>
              <a:off x="1347788" y="4229101"/>
              <a:ext cx="2286000" cy="1638299"/>
            </a:xfrm>
            <a:prstGeom prst="roundRect">
              <a:avLst>
                <a:gd name="adj" fmla="val 10417"/>
              </a:avLst>
            </a:prstGeom>
            <a:solidFill>
              <a:srgbClr val="0A7814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Folded Corner 39"/>
            <p:cNvSpPr/>
            <p:nvPr/>
          </p:nvSpPr>
          <p:spPr>
            <a:xfrm rot="10800000">
              <a:off x="1495156" y="-3426688"/>
              <a:ext cx="1990724" cy="8274909"/>
            </a:xfrm>
            <a:prstGeom prst="foldedCorner">
              <a:avLst>
                <a:gd name="adj" fmla="val 25912"/>
              </a:avLst>
            </a:prstGeom>
            <a:gradFill>
              <a:gsLst>
                <a:gs pos="1000">
                  <a:schemeClr val="bg1">
                    <a:lumMod val="85000"/>
                  </a:schemeClr>
                </a:gs>
                <a:gs pos="40000">
                  <a:schemeClr val="bg1"/>
                </a:gs>
              </a:gsLst>
              <a:lin ang="5400000" scaled="0"/>
            </a:gradFill>
            <a:ln w="12700">
              <a:solidFill>
                <a:srgbClr val="5C5C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Pie 40"/>
            <p:cNvSpPr/>
            <p:nvPr/>
          </p:nvSpPr>
          <p:spPr>
            <a:xfrm rot="16200000">
              <a:off x="620869" y="4013043"/>
              <a:ext cx="1425262" cy="2162175"/>
            </a:xfrm>
            <a:prstGeom prst="pie">
              <a:avLst>
                <a:gd name="adj1" fmla="val 0"/>
                <a:gd name="adj2" fmla="val 10791798"/>
              </a:avLst>
            </a:prstGeom>
            <a:gradFill>
              <a:gsLst>
                <a:gs pos="0">
                  <a:srgbClr val="0DA31B"/>
                </a:gs>
                <a:gs pos="33000">
                  <a:srgbClr val="2AD713"/>
                </a:gs>
              </a:gsLst>
              <a:lin ang="5400000" scaled="0"/>
            </a:gra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Pie 41"/>
            <p:cNvSpPr/>
            <p:nvPr/>
          </p:nvSpPr>
          <p:spPr>
            <a:xfrm rot="5400000">
              <a:off x="2930681" y="4022569"/>
              <a:ext cx="1425262" cy="2162175"/>
            </a:xfrm>
            <a:prstGeom prst="pie">
              <a:avLst>
                <a:gd name="adj1" fmla="val 0"/>
                <a:gd name="adj2" fmla="val 10791798"/>
              </a:avLst>
            </a:prstGeom>
            <a:gradFill>
              <a:gsLst>
                <a:gs pos="6000">
                  <a:srgbClr val="0DA31B"/>
                </a:gs>
                <a:gs pos="33000">
                  <a:srgbClr val="2AD713"/>
                </a:gs>
              </a:gsLst>
              <a:lin ang="6000000" scaled="0"/>
            </a:gradFill>
            <a:ln w="9525">
              <a:solidFill>
                <a:schemeClr val="bg1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8" name="Round Same Side Corner Rectangle 42"/>
            <p:cNvSpPr/>
            <p:nvPr/>
          </p:nvSpPr>
          <p:spPr>
            <a:xfrm>
              <a:off x="1576387" y="4648201"/>
              <a:ext cx="1847851" cy="1219199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0FB51F"/>
                </a:gs>
                <a:gs pos="59000">
                  <a:srgbClr val="2AD713"/>
                </a:gs>
              </a:gsLst>
              <a:lin ang="15000000" scaled="0"/>
              <a:tileRect/>
            </a:gradFill>
            <a:ln w="12700">
              <a:solidFill>
                <a:schemeClr val="bg1"/>
              </a:solidFill>
            </a:ln>
            <a:effectLst>
              <a:outerShdw blurRad="50800" dist="38100" dir="10800000" algn="r" rotWithShape="0">
                <a:prstClr val="black">
                  <a:alpha val="5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983723" y="5080739"/>
            <a:ext cx="556320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buFont typeface="Arial" charset="0"/>
              <a:buNone/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Численность населения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конец года)</a:t>
            </a:r>
          </a:p>
          <a:p>
            <a:pPr algn="ctr" eaLnBrk="0" hangingPunct="0">
              <a:buFont typeface="Arial" charset="0"/>
              <a:buNone/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64 121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чел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  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на 927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чел. </a:t>
            </a:r>
          </a:p>
          <a:p>
            <a:pPr algn="ctr" eaLnBrk="0" hangingPunct="0"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Среднесписочная численность работников крупных и средних организаций 23 715 чел. (   на 3,7% </a:t>
            </a:r>
          </a:p>
          <a:p>
            <a:pPr algn="ctr" eaLnBrk="0" hangingPunct="0"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уровню 2021г.)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9" name="Стрелка вниз 38"/>
          <p:cNvSpPr/>
          <p:nvPr/>
        </p:nvSpPr>
        <p:spPr>
          <a:xfrm rot="10800000">
            <a:off x="2416352" y="2573110"/>
            <a:ext cx="145615" cy="178328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низ 39"/>
          <p:cNvSpPr/>
          <p:nvPr/>
        </p:nvSpPr>
        <p:spPr>
          <a:xfrm rot="10800000">
            <a:off x="3219541" y="4422504"/>
            <a:ext cx="145615" cy="178328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низ 41"/>
          <p:cNvSpPr/>
          <p:nvPr/>
        </p:nvSpPr>
        <p:spPr>
          <a:xfrm rot="10800000" flipV="1">
            <a:off x="5674416" y="5441093"/>
            <a:ext cx="125022" cy="144162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низ 42"/>
          <p:cNvSpPr/>
          <p:nvPr/>
        </p:nvSpPr>
        <p:spPr>
          <a:xfrm rot="10800000" flipV="1">
            <a:off x="6864784" y="5931244"/>
            <a:ext cx="125022" cy="144162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889" y="0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AFAFA"/>
                </a:solidFill>
                <a:latin typeface="Times New Roman" pitchFamily="18" charset="0"/>
                <a:cs typeface="Times New Roman" pitchFamily="18" charset="0"/>
              </a:rPr>
              <a:t>Исполнение бюджета Сосновоборского городского округа за 2022 год</a:t>
            </a:r>
            <a:endParaRPr lang="ru-RU" dirty="0">
              <a:solidFill>
                <a:srgbClr val="FAFAFA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64858" y="1311432"/>
            <a:ext cx="1079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b="1" kern="0" dirty="0" smtClean="0">
                <a:solidFill>
                  <a:srgbClr val="FAFAFA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kern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209336"/>
              </p:ext>
            </p:extLst>
          </p:nvPr>
        </p:nvGraphicFramePr>
        <p:xfrm>
          <a:off x="315233" y="1788542"/>
          <a:ext cx="8672248" cy="4406312"/>
        </p:xfrm>
        <a:graphic>
          <a:graphicData uri="http://schemas.openxmlformats.org/drawingml/2006/table">
            <a:tbl>
              <a:tblPr/>
              <a:tblGrid>
                <a:gridCol w="3687613"/>
                <a:gridCol w="1220727"/>
                <a:gridCol w="1220727"/>
                <a:gridCol w="1220727"/>
                <a:gridCol w="1322454"/>
              </a:tblGrid>
              <a:tr h="855793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 </a:t>
                      </a:r>
                      <a:endParaRPr lang="ru-RU" sz="2000" b="1" i="0" u="none" strike="noStrike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  <a:endParaRPr lang="ru-RU" sz="2000" b="1" i="0" u="none" strike="noStrike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 </a:t>
                      </a:r>
                      <a:endParaRPr lang="ru-RU" sz="2000" b="1" i="0" u="none" strike="noStrike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Темп </a:t>
                      </a:r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роста </a:t>
                      </a:r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 </a:t>
                      </a:r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ED0"/>
                    </a:solidFill>
                  </a:tcPr>
                </a:tc>
              </a:tr>
              <a:tr h="6681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3133,4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3797,6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3818,5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21,9%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6681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Собственные доходы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1629,6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1944,3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1993,2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22,3%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ED0"/>
                    </a:solidFill>
                  </a:tcPr>
                </a:tc>
              </a:tr>
              <a:tr h="6681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1503,8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1853,2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1825,3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21,4%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ED0"/>
                    </a:solidFill>
                  </a:tcPr>
                </a:tc>
              </a:tr>
              <a:tr h="6681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3333,1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3885,0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3755,9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12,7%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8777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Дефицит (-)</a:t>
                      </a:r>
                      <a:b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Профицит (+)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B68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-199,7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B68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-87,4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B68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+62,5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B68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B686"/>
                    </a:solidFill>
                  </a:tcPr>
                </a:tc>
              </a:tr>
            </a:tbl>
          </a:graphicData>
        </a:graphic>
      </p:graphicFrame>
      <p:sp>
        <p:nvSpPr>
          <p:cNvPr id="92" name="Rectangle 2"/>
          <p:cNvSpPr txBox="1">
            <a:spLocks noChangeArrowheads="1"/>
          </p:cNvSpPr>
          <p:nvPr/>
        </p:nvSpPr>
        <p:spPr bwMode="gray">
          <a:xfrm>
            <a:off x="8073956" y="1"/>
            <a:ext cx="1070043" cy="60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№4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8536" y="0"/>
            <a:ext cx="8766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Информация об объеме и структуре налоговых и неналоговых доходов, межбюджетных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трансфертов, млн.руб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gray">
          <a:xfrm>
            <a:off x="8073956" y="1"/>
            <a:ext cx="1070043" cy="60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№5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49936" y="985022"/>
          <a:ext cx="8652662" cy="567501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372728"/>
                <a:gridCol w="1169450"/>
                <a:gridCol w="1042336"/>
                <a:gridCol w="1029625"/>
                <a:gridCol w="1038523"/>
              </a:tblGrid>
              <a:tr h="352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2022 (факт)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2023 (прогноз)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2024 (прогноз)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2025 (прогноз)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</a:tr>
              <a:tr h="352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cs typeface="Times New Roman" pitchFamily="18" charset="0"/>
                        </a:rPr>
                        <a:t>Доходы, всего, в т.ч.:</a:t>
                      </a:r>
                      <a:endParaRPr lang="ru-RU" sz="1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cs typeface="Times New Roman" pitchFamily="18" charset="0"/>
                        </a:rPr>
                        <a:t>3 </a:t>
                      </a:r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818,5</a:t>
                      </a:r>
                      <a:endParaRPr lang="ru-RU" sz="1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3 181,5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3 021,2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3 087,5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</a:tr>
              <a:tr h="352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cs typeface="Times New Roman" pitchFamily="18" charset="0"/>
                        </a:rPr>
                        <a:t>НДФЛ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1 092,7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1 093,1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1 176,2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1 259,7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</a:tr>
              <a:tr h="439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cs typeface="Times New Roman" pitchFamily="18" charset="0"/>
                        </a:rPr>
                        <a:t>Акцизы по подакцизным товарам (продукции), производимым на территории РФ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</a:tr>
              <a:tr h="2109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cs typeface="Times New Roman" pitchFamily="18" charset="0"/>
                        </a:rPr>
                        <a:t>Налоги на совокупный доход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286,6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284,2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292,6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301,5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</a:tr>
              <a:tr h="246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cs typeface="Times New Roman" pitchFamily="18" charset="0"/>
                        </a:rPr>
                        <a:t>Налоги на имущество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133,3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135,9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136,3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136,5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</a:tr>
              <a:tr h="282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пошлина, сборы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8,5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7,6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7,7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</a:tr>
              <a:tr h="3711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cs typeface="Times New Roman" pitchFamily="18" charset="0"/>
                        </a:rPr>
                        <a:t>Доходы от использования имущества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167,5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153,2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142,0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143,4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</a:tr>
              <a:tr h="352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cs typeface="Times New Roman" pitchFamily="18" charset="0"/>
                        </a:rPr>
                        <a:t>Платежи при пользовании природными ресурсами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1,2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1,5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1,6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1,6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</a:tr>
              <a:tr h="3382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услуг </a:t>
                      </a:r>
                      <a:r>
                        <a:rPr lang="ru-RU" sz="1000" dirty="0">
                          <a:latin typeface="Times New Roman" pitchFamily="18" charset="0"/>
                          <a:cs typeface="Times New Roman" pitchFamily="18" charset="0"/>
                        </a:rPr>
                        <a:t>и компенсации затрат государства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2,9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1,7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1,8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1,8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</a:tr>
              <a:tr h="2894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44,5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25,4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24,3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19,1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</a:tr>
              <a:tr h="2155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cs typeface="Times New Roman" pitchFamily="18" charset="0"/>
                        </a:rPr>
                        <a:t>Штрафы, санкции, возмещение ущерба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9,9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2,9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2,6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2,6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</a:tr>
              <a:tr h="2155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cs typeface="Times New Roman" pitchFamily="18" charset="0"/>
                        </a:rPr>
                        <a:t>Прочие неналоговые доходы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242,1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65,6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4,6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4,7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</a:tr>
              <a:tr h="2155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cs typeface="Times New Roman" pitchFamily="18" charset="0"/>
                        </a:rPr>
                        <a:t>Итого собственных доходов</a:t>
                      </a:r>
                      <a:endParaRPr lang="ru-RU" sz="1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1 </a:t>
                      </a:r>
                      <a:r>
                        <a:rPr lang="ru-RU" sz="10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993,2</a:t>
                      </a:r>
                      <a:endParaRPr lang="ru-RU" sz="1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1 775,3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1 794,2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1 883,4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</a:tr>
              <a:tr h="1960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cs typeface="Times New Roman" pitchFamily="18" charset="0"/>
                        </a:rPr>
                        <a:t>Безвозмездные </a:t>
                      </a:r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поступления, в том числе</a:t>
                      </a:r>
                      <a:endParaRPr lang="ru-RU" sz="1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1 </a:t>
                      </a:r>
                      <a:r>
                        <a:rPr lang="ru-RU" sz="10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825,3</a:t>
                      </a:r>
                      <a:endParaRPr lang="ru-RU" sz="1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1 406,2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1 227,0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1 204,1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</a:tr>
              <a:tr h="215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23,2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</a:tr>
              <a:tr h="2359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439,0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131,4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74,6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64,5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FFAFD"/>
                    </a:solidFill>
                  </a:tcPr>
                </a:tc>
              </a:tr>
              <a:tr h="2359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1 121,0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1 158,9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1 151,4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1 138,6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</a:tr>
              <a:tr h="2359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Иные межбюджетные трансферты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243,5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115,9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1,0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1,0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</a:tr>
              <a:tr h="3067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</a:t>
                      </a:r>
                      <a:r>
                        <a:rPr lang="ru-RU" sz="10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лет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-1,4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AF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1934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9" descr="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216" y="5725297"/>
            <a:ext cx="5395784" cy="1132703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19222" y="6355976"/>
            <a:ext cx="3493553" cy="385483"/>
          </a:xfrm>
          <a:prstGeom prst="roundRect">
            <a:avLst/>
          </a:prstGeom>
          <a:solidFill>
            <a:srgbClr val="8CFC9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46166" y="5253318"/>
            <a:ext cx="3297551" cy="430306"/>
          </a:xfrm>
          <a:prstGeom prst="roundRect">
            <a:avLst/>
          </a:prstGeom>
          <a:solidFill>
            <a:srgbClr val="D6B32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Налоги  на совокупный доход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344162" y="5782235"/>
            <a:ext cx="2518753" cy="439269"/>
          </a:xfrm>
          <a:prstGeom prst="roundRect">
            <a:avLst/>
          </a:prstGeom>
          <a:solidFill>
            <a:srgbClr val="15BFB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53117" y="5254334"/>
            <a:ext cx="1048153" cy="411360"/>
          </a:xfrm>
          <a:prstGeom prst="roundRect">
            <a:avLst/>
          </a:prstGeom>
          <a:solidFill>
            <a:srgbClr val="B0F6F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НДФЛ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43671" y="5269454"/>
            <a:ext cx="2808287" cy="465448"/>
          </a:xfrm>
          <a:prstGeom prst="roundRect">
            <a:avLst/>
          </a:prstGeom>
          <a:solidFill>
            <a:srgbClr val="B2B2B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Земельный налог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2400" y="5782235"/>
            <a:ext cx="3083859" cy="4482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Прочие налоговые доходы</a:t>
            </a:r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3877056" y="1062680"/>
          <a:ext cx="5266944" cy="4399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Овал 14"/>
          <p:cNvSpPr/>
          <p:nvPr/>
        </p:nvSpPr>
        <p:spPr>
          <a:xfrm>
            <a:off x="5900928" y="3048196"/>
            <a:ext cx="1499615" cy="792088"/>
          </a:xfrm>
          <a:prstGeom prst="ellipse">
            <a:avLst/>
          </a:prstGeom>
          <a:gradFill flip="none" rotWithShape="1">
            <a:gsLst>
              <a:gs pos="0">
                <a:srgbClr val="00A249">
                  <a:tint val="66000"/>
                  <a:satMod val="160000"/>
                </a:srgbClr>
              </a:gs>
              <a:gs pos="50000">
                <a:srgbClr val="00A249">
                  <a:tint val="44500"/>
                  <a:satMod val="160000"/>
                </a:srgbClr>
              </a:gs>
              <a:gs pos="100000">
                <a:srgbClr val="00A249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3 818,47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064858" y="1266124"/>
            <a:ext cx="1079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b="1" kern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gray">
          <a:xfrm>
            <a:off x="8176179" y="20312"/>
            <a:ext cx="972766" cy="589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kern="0" dirty="0" smtClean="0">
                <a:solidFill>
                  <a:srgbClr val="FAFAFA"/>
                </a:solidFill>
                <a:latin typeface="Times New Roman" pitchFamily="18" charset="0"/>
                <a:cs typeface="Times New Roman" pitchFamily="18" charset="0"/>
              </a:rPr>
              <a:t>№6</a:t>
            </a:r>
            <a:endParaRPr lang="en-US" sz="2400" b="1" kern="0" dirty="0" smtClean="0">
              <a:solidFill>
                <a:srgbClr val="FAFAF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1951B6C0-EDC6-4AC0-BBC7-2536E3780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02" y="218821"/>
            <a:ext cx="7886700" cy="76835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AFAFA"/>
                </a:solidFill>
                <a:latin typeface="Times New Roman" pitchFamily="18" charset="0"/>
                <a:cs typeface="Times New Roman" pitchFamily="18" charset="0"/>
              </a:rPr>
              <a:t>Структура доходов бюджета</a:t>
            </a:r>
            <a:endParaRPr lang="en-US" sz="3200" b="1" dirty="0">
              <a:solidFill>
                <a:srgbClr val="002060"/>
              </a:solidFill>
            </a:endParaRPr>
          </a:p>
        </p:txBody>
      </p:sp>
      <p:graphicFrame>
        <p:nvGraphicFramePr>
          <p:cNvPr id="21" name="Диаграмма 20"/>
          <p:cNvGraphicFramePr/>
          <p:nvPr/>
        </p:nvGraphicFramePr>
        <p:xfrm>
          <a:off x="0" y="1375718"/>
          <a:ext cx="4555524" cy="4086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Овал 12"/>
          <p:cNvSpPr/>
          <p:nvPr/>
        </p:nvSpPr>
        <p:spPr>
          <a:xfrm>
            <a:off x="1414272" y="3030104"/>
            <a:ext cx="1597152" cy="792088"/>
          </a:xfrm>
          <a:prstGeom prst="ellipse">
            <a:avLst/>
          </a:prstGeom>
          <a:gradFill flip="none" rotWithShape="1">
            <a:gsLst>
              <a:gs pos="0">
                <a:srgbClr val="00A249">
                  <a:tint val="66000"/>
                  <a:satMod val="160000"/>
                </a:srgbClr>
              </a:gs>
              <a:gs pos="50000">
                <a:srgbClr val="00A249">
                  <a:tint val="44500"/>
                  <a:satMod val="160000"/>
                </a:srgbClr>
              </a:gs>
              <a:gs pos="100000">
                <a:srgbClr val="00A249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3 133,44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32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99241" y="202657"/>
            <a:ext cx="7739053" cy="563563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AFAFA"/>
                </a:solidFill>
                <a:latin typeface="Times New Roman" pitchFamily="18" charset="0"/>
                <a:cs typeface="Times New Roman" pitchFamily="18" charset="0"/>
              </a:rPr>
              <a:t>Налоговые и неналоговые доходы</a:t>
            </a:r>
            <a:br>
              <a:rPr lang="ru-RU" sz="3200" b="1" dirty="0" smtClean="0">
                <a:solidFill>
                  <a:srgbClr val="FAFAF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AFAFA"/>
                </a:solidFill>
                <a:latin typeface="Times New Roman" pitchFamily="18" charset="0"/>
                <a:cs typeface="Times New Roman" pitchFamily="18" charset="0"/>
              </a:rPr>
              <a:t> бюджета в 2022 году</a:t>
            </a:r>
            <a:endParaRPr lang="ru-RU" sz="3200" dirty="0">
              <a:solidFill>
                <a:srgbClr val="FAFAFA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912201" y="6131859"/>
            <a:ext cx="1231799" cy="72614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Прочие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367094" y="4880665"/>
            <a:ext cx="2776906" cy="59153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Налоги на совокупный доход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850317" y="6140824"/>
            <a:ext cx="2992178" cy="71717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Прочие неналоговые доходы, в т.ч. доходы от восстановительной стоимости зеленых насаждений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275127" y="6113929"/>
            <a:ext cx="3532093" cy="74407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от использования имущества, находящегося в государственной и муниципальной собственности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064858" y="1187109"/>
            <a:ext cx="1079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b="1" kern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00669" y="6115574"/>
            <a:ext cx="1157680" cy="7424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НДФЛ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трелка вверх 1"/>
          <p:cNvSpPr/>
          <p:nvPr/>
        </p:nvSpPr>
        <p:spPr>
          <a:xfrm rot="-10800000">
            <a:off x="2985246" y="4996325"/>
            <a:ext cx="228297" cy="26388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gray">
          <a:xfrm>
            <a:off x="8073957" y="22992"/>
            <a:ext cx="1070043" cy="523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kern="0" dirty="0" smtClean="0">
                <a:solidFill>
                  <a:srgbClr val="FAFAFA"/>
                </a:solidFill>
                <a:latin typeface="Times New Roman" pitchFamily="18" charset="0"/>
                <a:cs typeface="Times New Roman" pitchFamily="18" charset="0"/>
              </a:rPr>
              <a:t>№7</a:t>
            </a:r>
            <a:endParaRPr lang="en-US" sz="2400" b="1" kern="0" dirty="0" smtClean="0">
              <a:solidFill>
                <a:srgbClr val="FAFAF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6" name="Диаграмма 25"/>
          <p:cNvGraphicFramePr/>
          <p:nvPr/>
        </p:nvGraphicFramePr>
        <p:xfrm>
          <a:off x="-1914825" y="1545850"/>
          <a:ext cx="7570155" cy="4500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" name="Стрелка вверх 29"/>
          <p:cNvSpPr/>
          <p:nvPr/>
        </p:nvSpPr>
        <p:spPr>
          <a:xfrm rot="-10800000">
            <a:off x="6551626" y="1716378"/>
            <a:ext cx="348697" cy="483125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Стрелка вверх 30"/>
          <p:cNvSpPr/>
          <p:nvPr/>
        </p:nvSpPr>
        <p:spPr>
          <a:xfrm>
            <a:off x="2464648" y="3494952"/>
            <a:ext cx="323698" cy="759390"/>
          </a:xfrm>
          <a:prstGeom prst="up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624234" y="3306245"/>
            <a:ext cx="14083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363,6</a:t>
            </a:r>
          </a:p>
          <a:p>
            <a:pPr lvl="0" algn="ctr">
              <a:defRPr/>
            </a:pPr>
            <a:r>
              <a:rPr lang="ru-RU" sz="32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22,3%</a:t>
            </a:r>
            <a:endParaRPr lang="en-US" sz="3200" b="1" kern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848984" y="5515926"/>
            <a:ext cx="3085291" cy="62753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от продажи материальных и нематериальных активов</a:t>
            </a:r>
          </a:p>
          <a:p>
            <a:pPr algn="ctr">
              <a:defRPr/>
            </a:pP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823640" y="1544517"/>
            <a:ext cx="171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kern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-прирост к 2021</a:t>
            </a:r>
            <a:endParaRPr lang="en-US" sz="2400" b="1" kern="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Стрелка вверх 34"/>
          <p:cNvSpPr/>
          <p:nvPr/>
        </p:nvSpPr>
        <p:spPr>
          <a:xfrm rot="-10800000">
            <a:off x="2621539" y="1658061"/>
            <a:ext cx="215155" cy="304801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Стрелка вверх 35"/>
          <p:cNvSpPr/>
          <p:nvPr/>
        </p:nvSpPr>
        <p:spPr>
          <a:xfrm rot="-10800000">
            <a:off x="2017346" y="1850591"/>
            <a:ext cx="185672" cy="424207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Стрелка вверх 36"/>
          <p:cNvSpPr/>
          <p:nvPr/>
        </p:nvSpPr>
        <p:spPr>
          <a:xfrm>
            <a:off x="4261277" y="4449367"/>
            <a:ext cx="188257" cy="251011"/>
          </a:xfrm>
          <a:prstGeom prst="up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8" name="Стрелка вверх 37"/>
          <p:cNvSpPr/>
          <p:nvPr/>
        </p:nvSpPr>
        <p:spPr>
          <a:xfrm>
            <a:off x="1614085" y="4494570"/>
            <a:ext cx="197222" cy="251011"/>
          </a:xfrm>
          <a:prstGeom prst="up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9" name="Стрелка вверх 38"/>
          <p:cNvSpPr/>
          <p:nvPr/>
        </p:nvSpPr>
        <p:spPr>
          <a:xfrm>
            <a:off x="3805724" y="2403034"/>
            <a:ext cx="179292" cy="224117"/>
          </a:xfrm>
          <a:prstGeom prst="up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5" name="Picture 2" descr="C:\Users\FINBANK.ADM\Desktop\для презентации\УКМ-КП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7589" y="2637426"/>
            <a:ext cx="3616411" cy="2496065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8" name="Стрелка вверх 27"/>
          <p:cNvSpPr/>
          <p:nvPr/>
        </p:nvSpPr>
        <p:spPr>
          <a:xfrm>
            <a:off x="6125807" y="1702576"/>
            <a:ext cx="323698" cy="447500"/>
          </a:xfrm>
          <a:prstGeom prst="up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51B6C0-EDC6-4AC0-BBC7-2536E3780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902" y="274510"/>
            <a:ext cx="8259298" cy="67858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AFAFA"/>
                </a:solidFill>
                <a:latin typeface="Times New Roman" pitchFamily="18" charset="0"/>
                <a:cs typeface="Times New Roman" pitchFamily="18" charset="0"/>
              </a:rPr>
              <a:t>Поступления НДФЛ в местный бюджет в 2022 году</a:t>
            </a:r>
            <a:endParaRPr lang="ru-RU" sz="3200" dirty="0">
              <a:solidFill>
                <a:srgbClr val="FAFAFA"/>
              </a:solidFill>
            </a:endParaRPr>
          </a:p>
        </p:txBody>
      </p:sp>
      <p:sp>
        <p:nvSpPr>
          <p:cNvPr id="5123" name="AutoShape 3" descr="Рассчитывать НДФЛ бухгалтеры будут по-новом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125" name="AutoShape 5" descr="Рассчитывать НДФЛ бухгалтеры будут по-новом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127" name="AutoShape 7" descr="Рассчитывать НДФЛ бухгалтеры будут по-новом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129" name="AutoShape 9" descr="Рассчитывать НДФЛ бухгалтеры будут по-новом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383076151"/>
              </p:ext>
            </p:extLst>
          </p:nvPr>
        </p:nvGraphicFramePr>
        <p:xfrm>
          <a:off x="0" y="1598168"/>
          <a:ext cx="9144000" cy="5259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6057942" y="3879347"/>
            <a:ext cx="731520" cy="65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2,8%</a:t>
            </a:r>
            <a:endParaRPr lang="ru-RU" sz="15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4247108" y="3856967"/>
            <a:ext cx="958101" cy="438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8,3%</a:t>
            </a:r>
          </a:p>
          <a:p>
            <a:endParaRPr lang="ru-RU" sz="15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верх 11"/>
          <p:cNvSpPr/>
          <p:nvPr/>
        </p:nvSpPr>
        <p:spPr>
          <a:xfrm rot="-10800000">
            <a:off x="4601982" y="2844315"/>
            <a:ext cx="316987" cy="736537"/>
          </a:xfrm>
          <a:prstGeom prst="up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50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gray">
          <a:xfrm>
            <a:off x="8252178" y="-109957"/>
            <a:ext cx="1070043" cy="75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№8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47012" y="1275654"/>
            <a:ext cx="2796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b="1" kern="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7997235" y="1216752"/>
            <a:ext cx="1146765" cy="42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rgbClr val="FAFAFA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500" b="1" dirty="0" smtClean="0">
                <a:solidFill>
                  <a:srgbClr val="FAFAFA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500" b="1" dirty="0">
              <a:solidFill>
                <a:srgbClr val="FAFAF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5205209" y="1731393"/>
            <a:ext cx="879258" cy="65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Всего: 1092,6</a:t>
            </a:r>
            <a:endPara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1848571" y="2808408"/>
            <a:ext cx="906870" cy="65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Всего: 981,9</a:t>
            </a:r>
            <a:endPara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3613659" y="2004890"/>
            <a:ext cx="879258" cy="65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Всего: 1063,0</a:t>
            </a:r>
            <a:endPara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3611187" y="2806431"/>
            <a:ext cx="731520" cy="65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40,4</a:t>
            </a:r>
            <a:endPara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2198637" y="3766163"/>
            <a:ext cx="731520" cy="65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43,0</a:t>
            </a:r>
            <a:endPara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трелка вверх 23"/>
          <p:cNvSpPr/>
          <p:nvPr/>
        </p:nvSpPr>
        <p:spPr>
          <a:xfrm rot="-10800000">
            <a:off x="6206061" y="2912276"/>
            <a:ext cx="280417" cy="742633"/>
          </a:xfrm>
          <a:prstGeom prst="upArrow">
            <a:avLst>
              <a:gd name="adj1" fmla="val 65385"/>
              <a:gd name="adj2" fmla="val 50000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B050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5209822" y="2659633"/>
            <a:ext cx="731520" cy="65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59,0</a:t>
            </a:r>
            <a:endPara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206074" y="1765180"/>
            <a:ext cx="3040167" cy="911900"/>
          </a:xfrm>
          <a:prstGeom prst="ellipse">
            <a:avLst/>
          </a:prstGeom>
          <a:noFill/>
          <a:ln>
            <a:solidFill>
              <a:srgbClr val="FF0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32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Тема 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Тема 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Тема 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4769</TotalTime>
  <Words>2500</Words>
  <Application>Microsoft Office PowerPoint</Application>
  <PresentationFormat>Экран (4:3)</PresentationFormat>
  <Paragraphs>763</Paragraphs>
  <Slides>34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4" baseType="lpstr">
      <vt:lpstr>微软雅黑</vt:lpstr>
      <vt:lpstr>宋体</vt:lpstr>
      <vt:lpstr>Arial</vt:lpstr>
      <vt:lpstr>Calibri</vt:lpstr>
      <vt:lpstr>Calibri Light</vt:lpstr>
      <vt:lpstr>Symbol</vt:lpstr>
      <vt:lpstr>Times New Roman</vt:lpstr>
      <vt:lpstr>Wingdings</vt:lpstr>
      <vt:lpstr>Тема Office</vt:lpstr>
      <vt:lpstr>Лист</vt:lpstr>
      <vt:lpstr>Бюджет для граждан: «Отчет об исполнении бюджета Сосновоборского городского округа за 2022 год»</vt:lpstr>
      <vt:lpstr>Презентация PowerPoint</vt:lpstr>
      <vt:lpstr>Презентация PowerPoint</vt:lpstr>
      <vt:lpstr>Презентация PowerPoint</vt:lpstr>
      <vt:lpstr>Исполнение бюджета Сосновоборского городского округа за 2022 год</vt:lpstr>
      <vt:lpstr>Презентация PowerPoint</vt:lpstr>
      <vt:lpstr>Структура доходов бюджета</vt:lpstr>
      <vt:lpstr>Налоговые и неналоговые доходы  бюджета в 2022 году</vt:lpstr>
      <vt:lpstr>Поступления НДФЛ в местный бюджет в 2022 году</vt:lpstr>
      <vt:lpstr>Динамика поступления налогов</vt:lpstr>
      <vt:lpstr>Поступления от основных плательщиков НДФЛ в 2022 году </vt:lpstr>
      <vt:lpstr>Динамика недоимки по налоговым и неналоговым платежам</vt:lpstr>
      <vt:lpstr>Презентация PowerPoint</vt:lpstr>
      <vt:lpstr>Динамика исполнения бюджета 2018-2022 годы </vt:lpstr>
      <vt:lpstr>Презентация PowerPoint</vt:lpstr>
      <vt:lpstr>Презентация PowerPoint</vt:lpstr>
      <vt:lpstr>Презентация PowerPoint</vt:lpstr>
      <vt:lpstr>Расходы Сосновоборского городского округа в разрезе муниципальных программ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Реализованные инициативы проекта ЯПБ в 2022 году</vt:lpstr>
      <vt:lpstr>Основные моменты в части управления общественными финансами в 2022 году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КФ - Дружинина И.В.</cp:lastModifiedBy>
  <cp:revision>437</cp:revision>
  <cp:lastPrinted>2023-05-23T07:29:41Z</cp:lastPrinted>
  <dcterms:created xsi:type="dcterms:W3CDTF">2014-11-21T11:00:06Z</dcterms:created>
  <dcterms:modified xsi:type="dcterms:W3CDTF">2024-03-11T07:12:31Z</dcterms:modified>
</cp:coreProperties>
</file>