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76" r:id="rId7"/>
    <p:sldId id="258" r:id="rId8"/>
    <p:sldId id="263" r:id="rId9"/>
    <p:sldId id="277" r:id="rId10"/>
    <p:sldId id="278" r:id="rId11"/>
    <p:sldId id="279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-63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631C754-C108-44C7-CD45-6C42CAD077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FEB91BB-5441-A213-0787-59082FA0F1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3220FB3-40EA-ED34-92D3-534A9F371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FB77-4509-43A6-AAC4-E1B8EEA898D3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7864246-D776-DB45-062C-233C72547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EC4FEF8-3A85-C4F4-3887-25682499C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D49C-0B7D-42EB-A11B-8F053A56EE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8855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2EC2AD-7E4B-0CC0-FBA9-EF240962C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19A52B1-D3F2-06B5-CBD3-475374A1FF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B29FA1C-CDD7-9D1D-AAE8-1DD0DF91C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FB77-4509-43A6-AAC4-E1B8EEA898D3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DEAA95C-FC4D-4025-C569-C083DDCBD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D9119D3-28A3-4083-EBA6-388DDF06C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D49C-0B7D-42EB-A11B-8F053A56EE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2048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68BCF529-41D9-52F2-4DB3-10053E6022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5BB31E6-818B-A017-87CC-9DAE0A4CB4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F30A420-5281-1824-D016-E9A4C2565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FB77-4509-43A6-AAC4-E1B8EEA898D3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0B1FA43-6AEE-66C3-7CCC-30CA01E7C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5258066-B302-C617-361A-DE71BADF2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D49C-0B7D-42EB-A11B-8F053A56EE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1995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861F4BA-8C73-27B6-88AA-66C158C72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90E13B5-8AC1-F3C5-CF81-862C375A9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B320FB3-6B52-DA41-58CC-87A561132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FB77-4509-43A6-AAC4-E1B8EEA898D3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A6CD241-186F-261F-9A1B-63A3D08F5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5440338-61D7-829F-B203-857261CB6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D49C-0B7D-42EB-A11B-8F053A56EE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003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680CA0B-5645-9CB7-06D0-4B979CDED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C46D302-F237-EC4D-B09B-C4801CA28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FDF6E5F-ABB9-82EA-A29A-CB4FC6A0D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FB77-4509-43A6-AAC4-E1B8EEA898D3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D08B5B0-D5CD-5F42-9CB7-48F24D8C7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54CCEE5-FD55-AE76-C4B2-EEEAFB813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D49C-0B7D-42EB-A11B-8F053A56EE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8136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132F78-D7B5-AB90-DCBC-ACB8F7C24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2783C0F-2A9F-EECF-F23E-AD73B8F5B0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4AA9071-BAB9-7C12-0C5A-EE81B6628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02138E5-909D-946C-1591-0F11E5AAF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FB77-4509-43A6-AAC4-E1B8EEA898D3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C9C7FC3-37E9-854E-B74A-4D2758B55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3D3C79A-15E1-B3B0-DC5E-722B9FED5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D49C-0B7D-42EB-A11B-8F053A56EE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9833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C0F993C-26F1-2EBC-222E-1E42B4924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2C7339B-4BA7-9C04-480D-3D786B79D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74E6628-3D9A-D1D1-A7DD-6171B5E3C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0D05BA74-633B-26C6-9227-29D6A1C9D8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8119819-EACC-949F-0C5C-FDEC690FF5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B413D57E-349D-EC62-F099-8EE4B133C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FB77-4509-43A6-AAC4-E1B8EEA898D3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F8C2BADA-BB43-B875-CC21-0D3A28772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D7BFCDF4-00E5-0323-506B-8F90D0EF5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D49C-0B7D-42EB-A11B-8F053A56EE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7248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B3C255-A984-DA98-4EB2-68063F0CF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77303DCA-4B93-DB67-17D5-C5A34ED45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FB77-4509-43A6-AAC4-E1B8EEA898D3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A2E43FF9-E9A0-A0B5-C0AE-4EB65E8CB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A746B769-9F4A-69CC-D898-C380560E6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D49C-0B7D-42EB-A11B-8F053A56EE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188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FB541F64-B89E-5B4F-331B-0134F6A83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FB77-4509-43A6-AAC4-E1B8EEA898D3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911AE309-9F69-A1C3-C5B8-5078D9ACD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60C7D09-A411-38DE-2D76-2301DB167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D49C-0B7D-42EB-A11B-8F053A56EE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4055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D7523B-3A5A-28DC-F487-F0BBA412C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27E9B95-ACD0-0DA5-7D23-EC96A4D66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EE9B057-F809-3067-2DE1-BB0DD2FA41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2FAE573-0BCD-BBF2-8235-AE27D18FF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FB77-4509-43A6-AAC4-E1B8EEA898D3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20666ED-51A8-4DCE-EADE-2B633E177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AEE4333-FB29-CA71-14DB-007362714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D49C-0B7D-42EB-A11B-8F053A56EE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057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F0CB53-8C84-58EC-EBC1-72571346C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0482A04C-8D82-0DFA-AA08-701CE67910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696AB81-CCA5-7048-0EFC-625CD65499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B203966-1502-D9F6-52D1-D0C466037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FB77-4509-43A6-AAC4-E1B8EEA898D3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0307677-0BB9-C32D-F3F5-4D96D334E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165E0A8-5AE0-108D-9921-3FCBFDF8C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D49C-0B7D-42EB-A11B-8F053A56EE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563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77315A2-6395-647C-9F74-F9D55B6EC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B9783AA-A3EF-A821-2961-EAA2EA429F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0A66EAD-40BD-7044-AE8D-98936B6DBC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5FB77-4509-43A6-AAC4-E1B8EEA898D3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E84404B-B947-3387-9A1F-7A6EB2576D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7EB33AA-42D6-F28A-0551-A19B7578F7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CD49C-0B7D-42EB-A11B-8F053A56EE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8870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4.png"/><Relationship Id="rId4" Type="http://schemas.openxmlformats.org/officeDocument/2006/relationships/image" Target="../media/image6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7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7.png"/><Relationship Id="rId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МИНИСТЕРСТВО ФИНАНСОВ • Большая российская энциклопедия - электронная версия">
            <a:extLst>
              <a:ext uri="{FF2B5EF4-FFF2-40B4-BE49-F238E27FC236}">
                <a16:creationId xmlns:a16="http://schemas.microsoft.com/office/drawing/2014/main" xmlns="" id="{09283CBD-A0C9-4451-991D-E0646791E4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CB51E118-CDD0-452B-928E-BD104C483E31}"/>
              </a:ext>
            </a:extLst>
          </p:cNvPr>
          <p:cNvSpPr/>
          <p:nvPr/>
        </p:nvSpPr>
        <p:spPr>
          <a:xfrm>
            <a:off x="-2" y="12376"/>
            <a:ext cx="12192000" cy="6858000"/>
          </a:xfrm>
          <a:prstGeom prst="rect">
            <a:avLst/>
          </a:prstGeom>
          <a:solidFill>
            <a:srgbClr val="054B26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26B8AC87-5BC8-4A61-9410-2F908DEDBCD0}"/>
              </a:ext>
            </a:extLst>
          </p:cNvPr>
          <p:cNvSpPr/>
          <p:nvPr/>
        </p:nvSpPr>
        <p:spPr>
          <a:xfrm>
            <a:off x="-6" y="4545812"/>
            <a:ext cx="12192000" cy="69585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90B75A-0DD2-49FF-9296-9509681732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566106"/>
            <a:ext cx="12192001" cy="655268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бщие требования</a:t>
            </a:r>
            <a:r>
              <a:rPr lang="ru-RU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правилам документооборота</a:t>
            </a:r>
            <a:endParaRPr lang="ru-RU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A332E9C-33B8-579D-67CE-8D1665346D44}"/>
              </a:ext>
            </a:extLst>
          </p:cNvPr>
          <p:cNvSpPr txBox="1"/>
          <p:nvPr/>
        </p:nvSpPr>
        <p:spPr>
          <a:xfrm>
            <a:off x="5114857" y="5683153"/>
            <a:ext cx="78585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Светлана Викторовна Сивец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kumimoji="0" lang="ru-RU" sz="1800" b="0" i="1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3F55E43-BC6F-4E23-DFB2-FAFB85756CB1}"/>
              </a:ext>
            </a:extLst>
          </p:cNvPr>
          <p:cNvSpPr txBox="1"/>
          <p:nvPr/>
        </p:nvSpPr>
        <p:spPr>
          <a:xfrm>
            <a:off x="40661" y="6237151"/>
            <a:ext cx="2007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Ноябрь 2023</a:t>
            </a:r>
          </a:p>
        </p:txBody>
      </p:sp>
    </p:spTree>
    <p:extLst>
      <p:ext uri="{BB962C8B-B14F-4D97-AF65-F5344CB8AC3E}">
        <p14:creationId xmlns:p14="http://schemas.microsoft.com/office/powerpoint/2010/main" xmlns="" val="523850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4EC6CBEB-9C81-35CF-4A95-212E804C8396}"/>
              </a:ext>
            </a:extLst>
          </p:cNvPr>
          <p:cNvCxnSpPr>
            <a:cxnSpLocks/>
          </p:cNvCxnSpPr>
          <p:nvPr/>
        </p:nvCxnSpPr>
        <p:spPr>
          <a:xfrm>
            <a:off x="0" y="1003852"/>
            <a:ext cx="12192000" cy="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xmlns="" id="{57CDB2FE-CB2D-AE5E-A944-5EBBC991BEF6}"/>
              </a:ext>
            </a:extLst>
          </p:cNvPr>
          <p:cNvSpPr/>
          <p:nvPr/>
        </p:nvSpPr>
        <p:spPr>
          <a:xfrm>
            <a:off x="273730" y="2630650"/>
            <a:ext cx="3301777" cy="2862321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635CA1A-81E2-B237-0C85-5288EFDAF549}"/>
              </a:ext>
            </a:extLst>
          </p:cNvPr>
          <p:cNvSpPr txBox="1"/>
          <p:nvPr/>
        </p:nvSpPr>
        <p:spPr>
          <a:xfrm>
            <a:off x="269223" y="2639929"/>
            <a:ext cx="32984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Могут предусматриваться различные способы формирования документов</a:t>
            </a:r>
          </a:p>
        </p:txBody>
      </p: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xmlns="" id="{67347EB7-FB6C-F20E-AC0D-037AD954FE28}"/>
              </a:ext>
            </a:extLst>
          </p:cNvPr>
          <p:cNvCxnSpPr>
            <a:cxnSpLocks/>
            <a:stCxn id="3" idx="3"/>
            <a:endCxn id="21" idx="1"/>
          </p:cNvCxnSpPr>
          <p:nvPr/>
        </p:nvCxnSpPr>
        <p:spPr>
          <a:xfrm>
            <a:off x="3575507" y="4061811"/>
            <a:ext cx="2590146" cy="7937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xmlns="" id="{D0715520-F7CE-271B-4605-854DBA248E3E}"/>
              </a:ext>
            </a:extLst>
          </p:cNvPr>
          <p:cNvSpPr/>
          <p:nvPr/>
        </p:nvSpPr>
        <p:spPr>
          <a:xfrm>
            <a:off x="6165654" y="3566422"/>
            <a:ext cx="5850755" cy="1149519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A943B81E-A198-F9C6-7C9F-0487E6AEA07A}"/>
              </a:ext>
            </a:extLst>
          </p:cNvPr>
          <p:cNvSpPr txBox="1"/>
          <p:nvPr/>
        </p:nvSpPr>
        <p:spPr>
          <a:xfrm>
            <a:off x="6165653" y="3725682"/>
            <a:ext cx="5818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Автоматически (полуавтоматически) - электронный образ бумажного документа  </a:t>
            </a:r>
          </a:p>
        </p:txBody>
      </p:sp>
      <p:cxnSp>
        <p:nvCxnSpPr>
          <p:cNvPr id="35" name="Прямая со стрелкой 34">
            <a:extLst>
              <a:ext uri="{FF2B5EF4-FFF2-40B4-BE49-F238E27FC236}">
                <a16:creationId xmlns:a16="http://schemas.microsoft.com/office/drawing/2014/main" xmlns="" id="{232C4314-86B8-B2BE-5EF5-07A84945DDB4}"/>
              </a:ext>
            </a:extLst>
          </p:cNvPr>
          <p:cNvCxnSpPr>
            <a:cxnSpLocks/>
            <a:stCxn id="3" idx="3"/>
            <a:endCxn id="42" idx="1"/>
          </p:cNvCxnSpPr>
          <p:nvPr/>
        </p:nvCxnSpPr>
        <p:spPr>
          <a:xfrm>
            <a:off x="3575507" y="4061811"/>
            <a:ext cx="2616522" cy="1504106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: скругленные углы 37">
            <a:extLst>
              <a:ext uri="{FF2B5EF4-FFF2-40B4-BE49-F238E27FC236}">
                <a16:creationId xmlns:a16="http://schemas.microsoft.com/office/drawing/2014/main" xmlns="" id="{40E59E95-6024-6B12-0794-1799BA37D13C}"/>
              </a:ext>
            </a:extLst>
          </p:cNvPr>
          <p:cNvSpPr/>
          <p:nvPr/>
        </p:nvSpPr>
        <p:spPr>
          <a:xfrm>
            <a:off x="6192029" y="4893119"/>
            <a:ext cx="5832198" cy="1262542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0F338B0B-AAE3-F354-AE8C-8B85AD026EB1}"/>
              </a:ext>
            </a:extLst>
          </p:cNvPr>
          <p:cNvSpPr txBox="1"/>
          <p:nvPr/>
        </p:nvSpPr>
        <p:spPr>
          <a:xfrm>
            <a:off x="6192029" y="5150418"/>
            <a:ext cx="58580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Электронный (цифровой) способ -электронный документ + электронные подписи 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7C9F1033-7A2B-18F7-FE7B-65F5C7AE20C6}"/>
              </a:ext>
            </a:extLst>
          </p:cNvPr>
          <p:cNvSpPr txBox="1"/>
          <p:nvPr/>
        </p:nvSpPr>
        <p:spPr>
          <a:xfrm>
            <a:off x="11640801" y="471154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1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hnschrift Condensed" panose="020B0502040204020203" pitchFamily="34" charset="0"/>
              <a:ea typeface="+mn-ea"/>
              <a:cs typeface="+mn-cs"/>
            </a:endParaRPr>
          </a:p>
        </p:txBody>
      </p:sp>
      <p:sp>
        <p:nvSpPr>
          <p:cNvPr id="46" name="Блок-схема: узел 45">
            <a:extLst>
              <a:ext uri="{FF2B5EF4-FFF2-40B4-BE49-F238E27FC236}">
                <a16:creationId xmlns:a16="http://schemas.microsoft.com/office/drawing/2014/main" xmlns="" id="{B388BA29-DC80-9125-0DA7-EF9970EEC554}"/>
              </a:ext>
            </a:extLst>
          </p:cNvPr>
          <p:cNvSpPr/>
          <p:nvPr/>
        </p:nvSpPr>
        <p:spPr>
          <a:xfrm>
            <a:off x="11559209" y="397062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600E9A7B-EC11-5CF0-23E1-8A291321FCDB}"/>
              </a:ext>
            </a:extLst>
          </p:cNvPr>
          <p:cNvSpPr txBox="1"/>
          <p:nvPr/>
        </p:nvSpPr>
        <p:spPr>
          <a:xfrm>
            <a:off x="11640801" y="473038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9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xmlns="" id="{D8226ECC-52D1-D261-FC23-3FB9F9469D2A}"/>
              </a:ext>
            </a:extLst>
          </p:cNvPr>
          <p:cNvSpPr/>
          <p:nvPr/>
        </p:nvSpPr>
        <p:spPr>
          <a:xfrm>
            <a:off x="6165655" y="2273269"/>
            <a:ext cx="5850754" cy="1180606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D651FCDB-B9C3-E7DD-F41C-6B8C23764BD7}"/>
              </a:ext>
            </a:extLst>
          </p:cNvPr>
          <p:cNvSpPr txBox="1"/>
          <p:nvPr/>
        </p:nvSpPr>
        <p:spPr>
          <a:xfrm>
            <a:off x="6165655" y="2584582"/>
            <a:ext cx="5858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Собственноручно - на бумажном носителе  </a:t>
            </a:r>
          </a:p>
        </p:txBody>
      </p: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xmlns="" id="{81DD5481-5AD8-F8BC-BB98-0D3A5407DC94}"/>
              </a:ext>
            </a:extLst>
          </p:cNvPr>
          <p:cNvCxnSpPr>
            <a:cxnSpLocks/>
            <a:stCxn id="3" idx="3"/>
            <a:endCxn id="15" idx="1"/>
          </p:cNvCxnSpPr>
          <p:nvPr/>
        </p:nvCxnSpPr>
        <p:spPr>
          <a:xfrm flipV="1">
            <a:off x="3575507" y="2815415"/>
            <a:ext cx="2590148" cy="1246396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>
            <a:extLst>
              <a:ext uri="{FF2B5EF4-FFF2-40B4-BE49-F238E27FC236}">
                <a16:creationId xmlns:a16="http://schemas.microsoft.com/office/drawing/2014/main" xmlns="" id="{33FBB63B-A2FA-CBDC-E00A-1686871DB63B}"/>
              </a:ext>
            </a:extLst>
          </p:cNvPr>
          <p:cNvCxnSpPr>
            <a:cxnSpLocks/>
            <a:stCxn id="5" idx="2"/>
            <a:endCxn id="48" idx="0"/>
          </p:cNvCxnSpPr>
          <p:nvPr/>
        </p:nvCxnSpPr>
        <p:spPr>
          <a:xfrm>
            <a:off x="1918456" y="5502251"/>
            <a:ext cx="786169" cy="29573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xmlns="" id="{708782EC-E1CF-2AFD-D622-9C762E59F0FA}"/>
              </a:ext>
            </a:extLst>
          </p:cNvPr>
          <p:cNvSpPr/>
          <p:nvPr/>
        </p:nvSpPr>
        <p:spPr>
          <a:xfrm>
            <a:off x="273730" y="1209656"/>
            <a:ext cx="5724224" cy="1139730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>
                <a:solidFill>
                  <a:prstClr val="black"/>
                </a:solidFill>
                <a:latin typeface="Bahnschrift Condensed" panose="020B0502040204020203" pitchFamily="34" charset="0"/>
              </a:rPr>
              <a:t>Если предусмотрена передача скан-копий первичных учетных документов, содержащих собственноручные подписи, ответственность за возлагается на лицо, оформившее документом факт хозяйственной жизни и (или) сформировавшее и (или) передавшее скан-копию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Condensed" panose="020B0502040204020203" pitchFamily="34" charset="0"/>
              <a:ea typeface="+mn-ea"/>
              <a:cs typeface="+mn-cs"/>
            </a:endParaRP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xmlns="" id="{F482303C-23B0-57FB-535D-C09D0FA2E4EA}"/>
              </a:ext>
            </a:extLst>
          </p:cNvPr>
          <p:cNvSpPr/>
          <p:nvPr/>
        </p:nvSpPr>
        <p:spPr>
          <a:xfrm>
            <a:off x="245246" y="5797988"/>
            <a:ext cx="4918757" cy="794759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>
                <a:solidFill>
                  <a:prstClr val="black"/>
                </a:solidFill>
                <a:latin typeface="Bahnschrift Condensed" panose="020B0502040204020203" pitchFamily="34" charset="0"/>
              </a:rPr>
              <a:t>Если предусмотрено представление сформированных в электронной форме документов на бумажном носителе, субъект изготавливает его в требуемом виде 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Condensed" panose="020B0502040204020203" pitchFamily="34" charset="0"/>
              <a:ea typeface="+mn-ea"/>
              <a:cs typeface="+mn-cs"/>
            </a:endParaRPr>
          </a:p>
        </p:txBody>
      </p:sp>
      <p:cxnSp>
        <p:nvCxnSpPr>
          <p:cNvPr id="66" name="Прямая со стрелкой 65">
            <a:extLst>
              <a:ext uri="{FF2B5EF4-FFF2-40B4-BE49-F238E27FC236}">
                <a16:creationId xmlns:a16="http://schemas.microsoft.com/office/drawing/2014/main" xmlns="" id="{8D41FD94-45C8-CAC9-C00E-BDDC77DBCC73}"/>
              </a:ext>
            </a:extLst>
          </p:cNvPr>
          <p:cNvCxnSpPr>
            <a:cxnSpLocks/>
            <a:stCxn id="45" idx="3"/>
            <a:endCxn id="71" idx="1"/>
          </p:cNvCxnSpPr>
          <p:nvPr/>
        </p:nvCxnSpPr>
        <p:spPr>
          <a:xfrm flipV="1">
            <a:off x="5997954" y="1645162"/>
            <a:ext cx="667006" cy="134359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xmlns="" id="{3FB5BE4F-7EDE-506A-AC8E-83EF32AF1373}"/>
              </a:ext>
            </a:extLst>
          </p:cNvPr>
          <p:cNvSpPr/>
          <p:nvPr/>
        </p:nvSpPr>
        <p:spPr>
          <a:xfrm>
            <a:off x="6664960" y="1209656"/>
            <a:ext cx="5359268" cy="871011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>
                <a:solidFill>
                  <a:prstClr val="black"/>
                </a:solidFill>
                <a:latin typeface="Bahnschrift Condensed" panose="020B0502040204020203" pitchFamily="34" charset="0"/>
              </a:rPr>
              <a:t>Передача скан-копии документа осуществляется при условии ее подписания ЭЦП должностным лицом, ответственным за соответствие такой скан-копии подлиннику документа.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Condensed" panose="020B0502040204020203" pitchFamily="34" charset="0"/>
              <a:ea typeface="+mn-ea"/>
              <a:cs typeface="+mn-cs"/>
            </a:endParaRPr>
          </a:p>
        </p:txBody>
      </p:sp>
      <p:cxnSp>
        <p:nvCxnSpPr>
          <p:cNvPr id="43" name="Прямая со стрелкой 42">
            <a:extLst>
              <a:ext uri="{FF2B5EF4-FFF2-40B4-BE49-F238E27FC236}">
                <a16:creationId xmlns:a16="http://schemas.microsoft.com/office/drawing/2014/main" xmlns="" id="{73F41D44-C0C7-15DE-4223-5F5E5E3179A3}"/>
              </a:ext>
            </a:extLst>
          </p:cNvPr>
          <p:cNvCxnSpPr>
            <a:cxnSpLocks/>
            <a:stCxn id="3" idx="0"/>
            <a:endCxn id="45" idx="2"/>
          </p:cNvCxnSpPr>
          <p:nvPr/>
        </p:nvCxnSpPr>
        <p:spPr>
          <a:xfrm flipV="1">
            <a:off x="1924619" y="2349386"/>
            <a:ext cx="1211223" cy="281264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19270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4EC6CBEB-9C81-35CF-4A95-212E804C8396}"/>
              </a:ext>
            </a:extLst>
          </p:cNvPr>
          <p:cNvCxnSpPr>
            <a:cxnSpLocks/>
          </p:cNvCxnSpPr>
          <p:nvPr/>
        </p:nvCxnSpPr>
        <p:spPr>
          <a:xfrm>
            <a:off x="0" y="1003852"/>
            <a:ext cx="12192000" cy="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3">
            <a:extLst>
              <a:ext uri="{FF2B5EF4-FFF2-40B4-BE49-F238E27FC236}">
                <a16:creationId xmlns:a16="http://schemas.microsoft.com/office/drawing/2014/main" xmlns="" id="{005E29CB-3150-4E2A-B87E-72446A423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6967" y="1268795"/>
            <a:ext cx="5999829" cy="749324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Bahnschrift Condensed" panose="020B0502040204020203" pitchFamily="34" charset="0"/>
              </a:rPr>
              <a:t>Особенности формирования регистров 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xmlns="" id="{065B7569-0658-AF3C-7AC1-6D486438AE11}"/>
              </a:ext>
            </a:extLst>
          </p:cNvPr>
          <p:cNvSpPr/>
          <p:nvPr/>
        </p:nvSpPr>
        <p:spPr>
          <a:xfrm>
            <a:off x="3136968" y="1289336"/>
            <a:ext cx="5999829" cy="720990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>
            <a:extLst>
              <a:ext uri="{FF2B5EF4-FFF2-40B4-BE49-F238E27FC236}">
                <a16:creationId xmlns:a16="http://schemas.microsoft.com/office/drawing/2014/main" xmlns="" id="{07CAB5D9-696E-3233-4F58-4DA17170F35B}"/>
              </a:ext>
            </a:extLst>
          </p:cNvPr>
          <p:cNvSpPr/>
          <p:nvPr/>
        </p:nvSpPr>
        <p:spPr>
          <a:xfrm>
            <a:off x="11559209" y="399197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FC702EAA-ACDF-21F1-1011-F03F06EB540C}"/>
              </a:ext>
            </a:extLst>
          </p:cNvPr>
          <p:cNvSpPr txBox="1"/>
          <p:nvPr/>
        </p:nvSpPr>
        <p:spPr>
          <a:xfrm>
            <a:off x="11640801" y="471154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1</a:t>
            </a:r>
            <a:r>
              <a:rPr lang="ru-RU" sz="1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5</a:t>
            </a: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xmlns="" id="{FCFEA3EF-1DFD-3E1E-24EE-D25C95762D86}"/>
              </a:ext>
            </a:extLst>
          </p:cNvPr>
          <p:cNvCxnSpPr>
            <a:cxnSpLocks/>
            <a:stCxn id="16" idx="2"/>
            <a:endCxn id="34" idx="0"/>
          </p:cNvCxnSpPr>
          <p:nvPr/>
        </p:nvCxnSpPr>
        <p:spPr>
          <a:xfrm>
            <a:off x="6136883" y="2010326"/>
            <a:ext cx="3452481" cy="114660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: скругленные углы 31">
            <a:extLst>
              <a:ext uri="{FF2B5EF4-FFF2-40B4-BE49-F238E27FC236}">
                <a16:creationId xmlns:a16="http://schemas.microsoft.com/office/drawing/2014/main" xmlns="" id="{CAF3C8AE-CA88-3C57-6CD7-013815828AD0}"/>
              </a:ext>
            </a:extLst>
          </p:cNvPr>
          <p:cNvSpPr/>
          <p:nvPr/>
        </p:nvSpPr>
        <p:spPr>
          <a:xfrm>
            <a:off x="456675" y="3156934"/>
            <a:ext cx="3452480" cy="1477328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: скругленные углы 33">
            <a:extLst>
              <a:ext uri="{FF2B5EF4-FFF2-40B4-BE49-F238E27FC236}">
                <a16:creationId xmlns:a16="http://schemas.microsoft.com/office/drawing/2014/main" xmlns="" id="{1717E739-A8A9-97FB-F5BB-15BAEDABE18B}"/>
              </a:ext>
            </a:extLst>
          </p:cNvPr>
          <p:cNvSpPr/>
          <p:nvPr/>
        </p:nvSpPr>
        <p:spPr>
          <a:xfrm>
            <a:off x="7718212" y="3156934"/>
            <a:ext cx="3742303" cy="1477325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4D8F22FA-A641-F78D-944B-24100D407FDD}"/>
              </a:ext>
            </a:extLst>
          </p:cNvPr>
          <p:cNvSpPr txBox="1"/>
          <p:nvPr/>
        </p:nvSpPr>
        <p:spPr>
          <a:xfrm>
            <a:off x="456675" y="3225572"/>
            <a:ext cx="34524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Формирование регистров бухгалтерского учета на иностранном языке не допускается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2E56963E-3C9E-8A34-00C4-5E2D798C3164}"/>
              </a:ext>
            </a:extLst>
          </p:cNvPr>
          <p:cNvSpPr txBox="1"/>
          <p:nvPr/>
        </p:nvSpPr>
        <p:spPr>
          <a:xfrm>
            <a:off x="7718212" y="3247870"/>
            <a:ext cx="374230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Величина денежного измерения объектов записывается в регистрах бухгалтерского учета в рубле</a:t>
            </a:r>
          </a:p>
        </p:txBody>
      </p:sp>
      <p:sp>
        <p:nvSpPr>
          <p:cNvPr id="76" name="Блок-схема: узел 75">
            <a:extLst>
              <a:ext uri="{FF2B5EF4-FFF2-40B4-BE49-F238E27FC236}">
                <a16:creationId xmlns:a16="http://schemas.microsoft.com/office/drawing/2014/main" xmlns="" id="{B5E35B1C-B494-AA2B-C125-F9388623F380}"/>
              </a:ext>
            </a:extLst>
          </p:cNvPr>
          <p:cNvSpPr/>
          <p:nvPr/>
        </p:nvSpPr>
        <p:spPr>
          <a:xfrm>
            <a:off x="11559209" y="399197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1510D4D0-AD40-8E5F-3046-26973D637255}"/>
              </a:ext>
            </a:extLst>
          </p:cNvPr>
          <p:cNvSpPr txBox="1"/>
          <p:nvPr/>
        </p:nvSpPr>
        <p:spPr>
          <a:xfrm>
            <a:off x="11640801" y="443131"/>
            <a:ext cx="29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Bahnschrift Condensed" panose="020B0502040204020203" pitchFamily="34" charset="0"/>
              </a:rPr>
              <a:t>1</a:t>
            </a:r>
            <a:endParaRPr lang="ru-RU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78" name="Блок-схема: узел 77">
            <a:extLst>
              <a:ext uri="{FF2B5EF4-FFF2-40B4-BE49-F238E27FC236}">
                <a16:creationId xmlns:a16="http://schemas.microsoft.com/office/drawing/2014/main" xmlns="" id="{FF144295-41E0-9546-0C80-80178343CF1D}"/>
              </a:ext>
            </a:extLst>
          </p:cNvPr>
          <p:cNvSpPr/>
          <p:nvPr/>
        </p:nvSpPr>
        <p:spPr>
          <a:xfrm>
            <a:off x="11559209" y="399197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EEA6D78A-A5A3-843E-3E49-679FA63EB5A3}"/>
              </a:ext>
            </a:extLst>
          </p:cNvPr>
          <p:cNvSpPr txBox="1"/>
          <p:nvPr/>
        </p:nvSpPr>
        <p:spPr>
          <a:xfrm>
            <a:off x="11640801" y="482712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>
                <a:solidFill>
                  <a:schemeClr val="bg1"/>
                </a:solidFill>
                <a:latin typeface="Bahnschrift Condensed" panose="020B0502040204020203" pitchFamily="34" charset="0"/>
              </a:rPr>
              <a:t>10</a:t>
            </a:r>
            <a:endParaRPr lang="ru-RU" sz="12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xmlns="" id="{75A31397-FBD1-8BF0-EC86-1070704DD1F1}"/>
              </a:ext>
            </a:extLst>
          </p:cNvPr>
          <p:cNvCxnSpPr>
            <a:cxnSpLocks/>
            <a:stCxn id="16" idx="2"/>
            <a:endCxn id="32" idx="0"/>
          </p:cNvCxnSpPr>
          <p:nvPr/>
        </p:nvCxnSpPr>
        <p:spPr>
          <a:xfrm flipH="1">
            <a:off x="2182915" y="2010326"/>
            <a:ext cx="3953968" cy="114660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Рисунок 41" descr="Рубль">
            <a:extLst>
              <a:ext uri="{FF2B5EF4-FFF2-40B4-BE49-F238E27FC236}">
                <a16:creationId xmlns:a16="http://schemas.microsoft.com/office/drawing/2014/main" xmlns="" id="{575B51A6-E65A-73B3-68D5-21808FBE2B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82411" y="4032820"/>
            <a:ext cx="605175" cy="605175"/>
          </a:xfrm>
          <a:prstGeom prst="rect">
            <a:avLst/>
          </a:prstGeom>
        </p:spPr>
      </p:pic>
      <p:cxnSp>
        <p:nvCxnSpPr>
          <p:cNvPr id="45" name="Прямая со стрелкой 44">
            <a:extLst>
              <a:ext uri="{FF2B5EF4-FFF2-40B4-BE49-F238E27FC236}">
                <a16:creationId xmlns:a16="http://schemas.microsoft.com/office/drawing/2014/main" xmlns="" id="{60C40666-136B-DB78-2E6E-F1930EDD9A60}"/>
              </a:ext>
            </a:extLst>
          </p:cNvPr>
          <p:cNvCxnSpPr>
            <a:cxnSpLocks/>
            <a:stCxn id="32" idx="2"/>
            <a:endCxn id="51" idx="0"/>
          </p:cNvCxnSpPr>
          <p:nvPr/>
        </p:nvCxnSpPr>
        <p:spPr>
          <a:xfrm>
            <a:off x="2182915" y="4634262"/>
            <a:ext cx="485587" cy="822506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>
            <a:extLst>
              <a:ext uri="{FF2B5EF4-FFF2-40B4-BE49-F238E27FC236}">
                <a16:creationId xmlns:a16="http://schemas.microsoft.com/office/drawing/2014/main" xmlns="" id="{DF5E7387-A14B-303B-2BAC-F61FC4A10928}"/>
              </a:ext>
            </a:extLst>
          </p:cNvPr>
          <p:cNvCxnSpPr>
            <a:cxnSpLocks/>
            <a:stCxn id="34" idx="2"/>
            <a:endCxn id="52" idx="0"/>
          </p:cNvCxnSpPr>
          <p:nvPr/>
        </p:nvCxnSpPr>
        <p:spPr>
          <a:xfrm flipH="1">
            <a:off x="9001137" y="4634259"/>
            <a:ext cx="588227" cy="822508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xmlns="" id="{1099B8EF-6FA8-88F0-7861-D7A77EF6F366}"/>
              </a:ext>
            </a:extLst>
          </p:cNvPr>
          <p:cNvSpPr/>
          <p:nvPr/>
        </p:nvSpPr>
        <p:spPr>
          <a:xfrm>
            <a:off x="209123" y="5456768"/>
            <a:ext cx="4918757" cy="794759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>
                <a:solidFill>
                  <a:prstClr val="black"/>
                </a:solidFill>
                <a:latin typeface="Bahnschrift Condensed" panose="020B0502040204020203" pitchFamily="34" charset="0"/>
              </a:rPr>
              <a:t>Если предусмотрено представление на иностранном языке – требуется построчный перевод на русский 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Condensed" panose="020B0502040204020203" pitchFamily="34" charset="0"/>
              <a:ea typeface="+mn-ea"/>
              <a:cs typeface="+mn-cs"/>
            </a:endParaRPr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xmlns="" id="{8C3992E9-3029-7EB6-B193-34840A7877FC}"/>
              </a:ext>
            </a:extLst>
          </p:cNvPr>
          <p:cNvSpPr/>
          <p:nvPr/>
        </p:nvSpPr>
        <p:spPr>
          <a:xfrm>
            <a:off x="6541758" y="5456767"/>
            <a:ext cx="4918757" cy="794759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>
                <a:solidFill>
                  <a:prstClr val="black"/>
                </a:solidFill>
                <a:latin typeface="Bahnschrift Condensed" panose="020B0502040204020203" pitchFamily="34" charset="0"/>
              </a:rPr>
              <a:t>Если выражено в иностранной валюте или драгоценных металлах – записывается одновременно в рублях и ином выражении стоимости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Condensed" panose="020B050204020402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697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4EC6CBEB-9C81-35CF-4A95-212E804C8396}"/>
              </a:ext>
            </a:extLst>
          </p:cNvPr>
          <p:cNvCxnSpPr>
            <a:cxnSpLocks/>
          </p:cNvCxnSpPr>
          <p:nvPr/>
        </p:nvCxnSpPr>
        <p:spPr>
          <a:xfrm>
            <a:off x="0" y="1003852"/>
            <a:ext cx="12192000" cy="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3">
            <a:extLst>
              <a:ext uri="{FF2B5EF4-FFF2-40B4-BE49-F238E27FC236}">
                <a16:creationId xmlns:a16="http://schemas.microsoft.com/office/drawing/2014/main" xmlns="" id="{005E29CB-3150-4E2A-B87E-72446A423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1416" y="1135398"/>
            <a:ext cx="3326950" cy="1077155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Общие положения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xmlns="" id="{57CDB2FE-CB2D-AE5E-A944-5EBBC991BEF6}"/>
              </a:ext>
            </a:extLst>
          </p:cNvPr>
          <p:cNvSpPr/>
          <p:nvPr/>
        </p:nvSpPr>
        <p:spPr>
          <a:xfrm>
            <a:off x="270420" y="2546216"/>
            <a:ext cx="3301777" cy="2095358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9441D205-1ED7-6B5E-CF5A-08A4E6DD439E}"/>
              </a:ext>
            </a:extLst>
          </p:cNvPr>
          <p:cNvSpPr/>
          <p:nvPr/>
        </p:nvSpPr>
        <p:spPr>
          <a:xfrm>
            <a:off x="4341414" y="1153443"/>
            <a:ext cx="3326952" cy="1077155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635CA1A-81E2-B237-0C85-5288EFDAF549}"/>
              </a:ext>
            </a:extLst>
          </p:cNvPr>
          <p:cNvSpPr txBox="1"/>
          <p:nvPr/>
        </p:nvSpPr>
        <p:spPr>
          <a:xfrm>
            <a:off x="270420" y="2734839"/>
            <a:ext cx="32984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Документы бухгалтерского учета</a:t>
            </a:r>
          </a:p>
        </p:txBody>
      </p: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xmlns="" id="{67347EB7-FB6C-F20E-AC0D-037AD954FE28}"/>
              </a:ext>
            </a:extLst>
          </p:cNvPr>
          <p:cNvCxnSpPr>
            <a:cxnSpLocks/>
          </p:cNvCxnSpPr>
          <p:nvPr/>
        </p:nvCxnSpPr>
        <p:spPr>
          <a:xfrm flipV="1">
            <a:off x="3575507" y="3640314"/>
            <a:ext cx="2520491" cy="1275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xmlns="" id="{D0715520-F7CE-271B-4605-854DBA248E3E}"/>
              </a:ext>
            </a:extLst>
          </p:cNvPr>
          <p:cNvSpPr/>
          <p:nvPr/>
        </p:nvSpPr>
        <p:spPr>
          <a:xfrm>
            <a:off x="6102619" y="2546216"/>
            <a:ext cx="5850755" cy="2095358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A943B81E-A198-F9C6-7C9F-0487E6AEA07A}"/>
              </a:ext>
            </a:extLst>
          </p:cNvPr>
          <p:cNvSpPr txBox="1"/>
          <p:nvPr/>
        </p:nvSpPr>
        <p:spPr>
          <a:xfrm>
            <a:off x="6102620" y="2577195"/>
            <a:ext cx="58507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Первичные учетные документы, регистры бухгалтерского учета, бухгалтерская (финансовая) отчетность, а также документы, сформированные в целях представления отраженных в бух. регистрах данных заинтересованным лицам</a:t>
            </a:r>
          </a:p>
        </p:txBody>
      </p:sp>
      <p:sp>
        <p:nvSpPr>
          <p:cNvPr id="31" name="Прямоугольник: скругленные углы 30">
            <a:extLst>
              <a:ext uri="{FF2B5EF4-FFF2-40B4-BE49-F238E27FC236}">
                <a16:creationId xmlns:a16="http://schemas.microsoft.com/office/drawing/2014/main" xmlns="" id="{EF9323F6-EA70-0B2B-128B-0463BD681C5F}"/>
              </a:ext>
            </a:extLst>
          </p:cNvPr>
          <p:cNvSpPr/>
          <p:nvPr/>
        </p:nvSpPr>
        <p:spPr>
          <a:xfrm>
            <a:off x="270420" y="4800803"/>
            <a:ext cx="3301777" cy="1917682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1DDAA228-4BB0-37F8-5D45-C485C1D87C56}"/>
              </a:ext>
            </a:extLst>
          </p:cNvPr>
          <p:cNvSpPr txBox="1"/>
          <p:nvPr/>
        </p:nvSpPr>
        <p:spPr>
          <a:xfrm>
            <a:off x="241934" y="5381729"/>
            <a:ext cx="3326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Документооборот</a:t>
            </a:r>
          </a:p>
        </p:txBody>
      </p:sp>
      <p:cxnSp>
        <p:nvCxnSpPr>
          <p:cNvPr id="35" name="Прямая со стрелкой 34">
            <a:extLst>
              <a:ext uri="{FF2B5EF4-FFF2-40B4-BE49-F238E27FC236}">
                <a16:creationId xmlns:a16="http://schemas.microsoft.com/office/drawing/2014/main" xmlns="" id="{232C4314-86B8-B2BE-5EF5-07A84945DDB4}"/>
              </a:ext>
            </a:extLst>
          </p:cNvPr>
          <p:cNvCxnSpPr>
            <a:cxnSpLocks/>
            <a:stCxn id="32" idx="3"/>
            <a:endCxn id="38" idx="1"/>
          </p:cNvCxnSpPr>
          <p:nvPr/>
        </p:nvCxnSpPr>
        <p:spPr>
          <a:xfrm>
            <a:off x="3568886" y="5735672"/>
            <a:ext cx="2533733" cy="13931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: скругленные углы 37">
            <a:extLst>
              <a:ext uri="{FF2B5EF4-FFF2-40B4-BE49-F238E27FC236}">
                <a16:creationId xmlns:a16="http://schemas.microsoft.com/office/drawing/2014/main" xmlns="" id="{40E59E95-6024-6B12-0794-1799BA37D13C}"/>
              </a:ext>
            </a:extLst>
          </p:cNvPr>
          <p:cNvSpPr/>
          <p:nvPr/>
        </p:nvSpPr>
        <p:spPr>
          <a:xfrm>
            <a:off x="6102619" y="4780721"/>
            <a:ext cx="5832198" cy="1937763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0F338B0B-AAE3-F354-AE8C-8B85AD026EB1}"/>
              </a:ext>
            </a:extLst>
          </p:cNvPr>
          <p:cNvSpPr txBox="1"/>
          <p:nvPr/>
        </p:nvSpPr>
        <p:spPr>
          <a:xfrm>
            <a:off x="6102618" y="4800802"/>
            <a:ext cx="589714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Движение документов бух. учета в целях ведения бух. учета, включая составление и представление бухгалтерской (финансовой) отчетности, в субъекте учета,  в том числе в случае, если ведение учета передано Ц-ой Б-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ии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Condensed" panose="020B0502040204020203" pitchFamily="34" charset="0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7C9F1033-7A2B-18F7-FE7B-65F5C7AE20C6}"/>
              </a:ext>
            </a:extLst>
          </p:cNvPr>
          <p:cNvSpPr txBox="1"/>
          <p:nvPr/>
        </p:nvSpPr>
        <p:spPr>
          <a:xfrm>
            <a:off x="11640801" y="471154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1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hnschrift Condensed" panose="020B0502040204020203" pitchFamily="34" charset="0"/>
              <a:ea typeface="+mn-ea"/>
              <a:cs typeface="+mn-cs"/>
            </a:endParaRPr>
          </a:p>
        </p:txBody>
      </p:sp>
      <p:sp>
        <p:nvSpPr>
          <p:cNvPr id="46" name="Блок-схема: узел 45">
            <a:extLst>
              <a:ext uri="{FF2B5EF4-FFF2-40B4-BE49-F238E27FC236}">
                <a16:creationId xmlns:a16="http://schemas.microsoft.com/office/drawing/2014/main" xmlns="" id="{B388BA29-DC80-9125-0DA7-EF9970EEC554}"/>
              </a:ext>
            </a:extLst>
          </p:cNvPr>
          <p:cNvSpPr/>
          <p:nvPr/>
        </p:nvSpPr>
        <p:spPr>
          <a:xfrm>
            <a:off x="11559209" y="397062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600E9A7B-EC11-5CF0-23E1-8A291321FCDB}"/>
              </a:ext>
            </a:extLst>
          </p:cNvPr>
          <p:cNvSpPr txBox="1"/>
          <p:nvPr/>
        </p:nvSpPr>
        <p:spPr>
          <a:xfrm>
            <a:off x="11640801" y="473038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110050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4EC6CBEB-9C81-35CF-4A95-212E804C8396}"/>
              </a:ext>
            </a:extLst>
          </p:cNvPr>
          <p:cNvCxnSpPr>
            <a:cxnSpLocks/>
          </p:cNvCxnSpPr>
          <p:nvPr/>
        </p:nvCxnSpPr>
        <p:spPr>
          <a:xfrm>
            <a:off x="0" y="1003852"/>
            <a:ext cx="12192000" cy="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3">
            <a:extLst>
              <a:ext uri="{FF2B5EF4-FFF2-40B4-BE49-F238E27FC236}">
                <a16:creationId xmlns:a16="http://schemas.microsoft.com/office/drawing/2014/main" xmlns="" id="{005E29CB-3150-4E2A-B87E-72446A423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1416" y="1135398"/>
            <a:ext cx="3326950" cy="1077155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Общие положения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xmlns="" id="{57CDB2FE-CB2D-AE5E-A944-5EBBC991BEF6}"/>
              </a:ext>
            </a:extLst>
          </p:cNvPr>
          <p:cNvSpPr/>
          <p:nvPr/>
        </p:nvSpPr>
        <p:spPr>
          <a:xfrm>
            <a:off x="273731" y="3291491"/>
            <a:ext cx="3301777" cy="2095358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9441D205-1ED7-6B5E-CF5A-08A4E6DD439E}"/>
              </a:ext>
            </a:extLst>
          </p:cNvPr>
          <p:cNvSpPr/>
          <p:nvPr/>
        </p:nvSpPr>
        <p:spPr>
          <a:xfrm>
            <a:off x="4341414" y="1153443"/>
            <a:ext cx="3326952" cy="1077155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635CA1A-81E2-B237-0C85-5288EFDAF549}"/>
              </a:ext>
            </a:extLst>
          </p:cNvPr>
          <p:cNvSpPr txBox="1"/>
          <p:nvPr/>
        </p:nvSpPr>
        <p:spPr>
          <a:xfrm>
            <a:off x="277042" y="3739006"/>
            <a:ext cx="32984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Организация документооборота</a:t>
            </a:r>
          </a:p>
        </p:txBody>
      </p: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xmlns="" id="{67347EB7-FB6C-F20E-AC0D-037AD954FE28}"/>
              </a:ext>
            </a:extLst>
          </p:cNvPr>
          <p:cNvCxnSpPr>
            <a:cxnSpLocks/>
            <a:endCxn id="21" idx="1"/>
          </p:cNvCxnSpPr>
          <p:nvPr/>
        </p:nvCxnSpPr>
        <p:spPr>
          <a:xfrm>
            <a:off x="3575508" y="3622399"/>
            <a:ext cx="4267082" cy="1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xmlns="" id="{D0715520-F7CE-271B-4605-854DBA248E3E}"/>
              </a:ext>
            </a:extLst>
          </p:cNvPr>
          <p:cNvSpPr/>
          <p:nvPr/>
        </p:nvSpPr>
        <p:spPr>
          <a:xfrm>
            <a:off x="7842590" y="3022236"/>
            <a:ext cx="3481265" cy="1200329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A943B81E-A198-F9C6-7C9F-0487E6AEA07A}"/>
              </a:ext>
            </a:extLst>
          </p:cNvPr>
          <p:cNvSpPr txBox="1"/>
          <p:nvPr/>
        </p:nvSpPr>
        <p:spPr>
          <a:xfrm>
            <a:off x="7842590" y="3391567"/>
            <a:ext cx="3481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Руководителем субъекта учета</a:t>
            </a:r>
          </a:p>
        </p:txBody>
      </p:sp>
      <p:cxnSp>
        <p:nvCxnSpPr>
          <p:cNvPr id="35" name="Прямая со стрелкой 34">
            <a:extLst>
              <a:ext uri="{FF2B5EF4-FFF2-40B4-BE49-F238E27FC236}">
                <a16:creationId xmlns:a16="http://schemas.microsoft.com/office/drawing/2014/main" xmlns="" id="{232C4314-86B8-B2BE-5EF5-07A84945DDB4}"/>
              </a:ext>
            </a:extLst>
          </p:cNvPr>
          <p:cNvCxnSpPr>
            <a:cxnSpLocks/>
            <a:endCxn id="2" idx="1"/>
          </p:cNvCxnSpPr>
          <p:nvPr/>
        </p:nvCxnSpPr>
        <p:spPr>
          <a:xfrm>
            <a:off x="3559097" y="5173991"/>
            <a:ext cx="4316316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: скругленные углы 37">
            <a:extLst>
              <a:ext uri="{FF2B5EF4-FFF2-40B4-BE49-F238E27FC236}">
                <a16:creationId xmlns:a16="http://schemas.microsoft.com/office/drawing/2014/main" xmlns="" id="{40E59E95-6024-6B12-0794-1799BA37D13C}"/>
              </a:ext>
            </a:extLst>
          </p:cNvPr>
          <p:cNvSpPr/>
          <p:nvPr/>
        </p:nvSpPr>
        <p:spPr>
          <a:xfrm>
            <a:off x="7875414" y="4577216"/>
            <a:ext cx="3481265" cy="1238220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7C9F1033-7A2B-18F7-FE7B-65F5C7AE20C6}"/>
              </a:ext>
            </a:extLst>
          </p:cNvPr>
          <p:cNvSpPr txBox="1"/>
          <p:nvPr/>
        </p:nvSpPr>
        <p:spPr>
          <a:xfrm>
            <a:off x="11640801" y="471154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1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hnschrift Condensed" panose="020B0502040204020203" pitchFamily="34" charset="0"/>
              <a:ea typeface="+mn-ea"/>
              <a:cs typeface="+mn-cs"/>
            </a:endParaRPr>
          </a:p>
        </p:txBody>
      </p:sp>
      <p:sp>
        <p:nvSpPr>
          <p:cNvPr id="46" name="Блок-схема: узел 45">
            <a:extLst>
              <a:ext uri="{FF2B5EF4-FFF2-40B4-BE49-F238E27FC236}">
                <a16:creationId xmlns:a16="http://schemas.microsoft.com/office/drawing/2014/main" xmlns="" id="{B388BA29-DC80-9125-0DA7-EF9970EEC554}"/>
              </a:ext>
            </a:extLst>
          </p:cNvPr>
          <p:cNvSpPr/>
          <p:nvPr/>
        </p:nvSpPr>
        <p:spPr>
          <a:xfrm>
            <a:off x="11559209" y="397062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600E9A7B-EC11-5CF0-23E1-8A291321FCDB}"/>
              </a:ext>
            </a:extLst>
          </p:cNvPr>
          <p:cNvSpPr txBox="1"/>
          <p:nvPr/>
        </p:nvSpPr>
        <p:spPr>
          <a:xfrm>
            <a:off x="11640801" y="473038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7DC74E5-7DF6-2DD9-CDFD-EACCDC0E03D1}"/>
              </a:ext>
            </a:extLst>
          </p:cNvPr>
          <p:cNvSpPr txBox="1"/>
          <p:nvPr/>
        </p:nvSpPr>
        <p:spPr>
          <a:xfrm>
            <a:off x="7875413" y="4758492"/>
            <a:ext cx="34812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Руководителем централизованной бухгалтерии</a:t>
            </a:r>
          </a:p>
        </p:txBody>
      </p: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xmlns="" id="{A950D3DA-6E43-16BA-DA12-BFB7A6306681}"/>
              </a:ext>
            </a:extLst>
          </p:cNvPr>
          <p:cNvCxnSpPr>
            <a:cxnSpLocks/>
            <a:stCxn id="3" idx="0"/>
            <a:endCxn id="15" idx="2"/>
          </p:cNvCxnSpPr>
          <p:nvPr/>
        </p:nvCxnSpPr>
        <p:spPr>
          <a:xfrm flipV="1">
            <a:off x="1924620" y="3022229"/>
            <a:ext cx="0" cy="269262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6D384F24-B96A-0169-D518-18E526DE8170}"/>
              </a:ext>
            </a:extLst>
          </p:cNvPr>
          <p:cNvSpPr/>
          <p:nvPr/>
        </p:nvSpPr>
        <p:spPr>
          <a:xfrm>
            <a:off x="273731" y="1153442"/>
            <a:ext cx="3301777" cy="1868787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Согласно утвержденному в учетной политике графику и правилам документооборота, предусматривающим обязанность ответственных лиц составлять первичные учетные документы, порядок, технологию и сроки составления, передачи первичных учетных документов, а также порядок организации и обеспечения (осуществления) внутреннего контроля</a:t>
            </a:r>
          </a:p>
        </p:txBody>
      </p:sp>
    </p:spTree>
    <p:extLst>
      <p:ext uri="{BB962C8B-B14F-4D97-AF65-F5344CB8AC3E}">
        <p14:creationId xmlns:p14="http://schemas.microsoft.com/office/powerpoint/2010/main" xmlns="" val="1402173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4EC6CBEB-9C81-35CF-4A95-212E804C8396}"/>
              </a:ext>
            </a:extLst>
          </p:cNvPr>
          <p:cNvCxnSpPr>
            <a:cxnSpLocks/>
          </p:cNvCxnSpPr>
          <p:nvPr/>
        </p:nvCxnSpPr>
        <p:spPr>
          <a:xfrm>
            <a:off x="0" y="1003852"/>
            <a:ext cx="12192000" cy="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3">
            <a:extLst>
              <a:ext uri="{FF2B5EF4-FFF2-40B4-BE49-F238E27FC236}">
                <a16:creationId xmlns:a16="http://schemas.microsoft.com/office/drawing/2014/main" xmlns="" id="{005E29CB-3150-4E2A-B87E-72446A423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1416" y="1135398"/>
            <a:ext cx="3326950" cy="1077155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Общие положения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xmlns="" id="{57CDB2FE-CB2D-AE5E-A944-5EBBC991BEF6}"/>
              </a:ext>
            </a:extLst>
          </p:cNvPr>
          <p:cNvSpPr/>
          <p:nvPr/>
        </p:nvSpPr>
        <p:spPr>
          <a:xfrm>
            <a:off x="273729" y="3232988"/>
            <a:ext cx="3301777" cy="2095358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9441D205-1ED7-6B5E-CF5A-08A4E6DD439E}"/>
              </a:ext>
            </a:extLst>
          </p:cNvPr>
          <p:cNvSpPr/>
          <p:nvPr/>
        </p:nvSpPr>
        <p:spPr>
          <a:xfrm>
            <a:off x="4341414" y="1153443"/>
            <a:ext cx="3326952" cy="1077155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635CA1A-81E2-B237-0C85-5288EFDAF549}"/>
              </a:ext>
            </a:extLst>
          </p:cNvPr>
          <p:cNvSpPr txBox="1"/>
          <p:nvPr/>
        </p:nvSpPr>
        <p:spPr>
          <a:xfrm>
            <a:off x="241257" y="3666556"/>
            <a:ext cx="32984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Цели Общих требований</a:t>
            </a:r>
          </a:p>
        </p:txBody>
      </p: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xmlns="" id="{67347EB7-FB6C-F20E-AC0D-037AD954FE28}"/>
              </a:ext>
            </a:extLst>
          </p:cNvPr>
          <p:cNvCxnSpPr>
            <a:cxnSpLocks/>
            <a:stCxn id="3" idx="3"/>
            <a:endCxn id="42" idx="1"/>
          </p:cNvCxnSpPr>
          <p:nvPr/>
        </p:nvCxnSpPr>
        <p:spPr>
          <a:xfrm>
            <a:off x="3575506" y="4280667"/>
            <a:ext cx="2501262" cy="945205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xmlns="" id="{D0715520-F7CE-271B-4605-854DBA248E3E}"/>
              </a:ext>
            </a:extLst>
          </p:cNvPr>
          <p:cNvSpPr/>
          <p:nvPr/>
        </p:nvSpPr>
        <p:spPr>
          <a:xfrm>
            <a:off x="6086719" y="2380189"/>
            <a:ext cx="5850755" cy="1843056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A943B81E-A198-F9C6-7C9F-0487E6AEA07A}"/>
              </a:ext>
            </a:extLst>
          </p:cNvPr>
          <p:cNvSpPr txBox="1"/>
          <p:nvPr/>
        </p:nvSpPr>
        <p:spPr>
          <a:xfrm>
            <a:off x="6086719" y="2850967"/>
            <a:ext cx="58507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Обеспечение единства системы требований к организации ведения бухгалтерского учета </a:t>
            </a:r>
          </a:p>
        </p:txBody>
      </p:sp>
      <p:cxnSp>
        <p:nvCxnSpPr>
          <p:cNvPr id="35" name="Прямая со стрелкой 34">
            <a:extLst>
              <a:ext uri="{FF2B5EF4-FFF2-40B4-BE49-F238E27FC236}">
                <a16:creationId xmlns:a16="http://schemas.microsoft.com/office/drawing/2014/main" xmlns="" id="{232C4314-86B8-B2BE-5EF5-07A84945DDB4}"/>
              </a:ext>
            </a:extLst>
          </p:cNvPr>
          <p:cNvCxnSpPr>
            <a:cxnSpLocks/>
            <a:endCxn id="20" idx="1"/>
          </p:cNvCxnSpPr>
          <p:nvPr/>
        </p:nvCxnSpPr>
        <p:spPr>
          <a:xfrm flipV="1">
            <a:off x="3572195" y="3301717"/>
            <a:ext cx="2514524" cy="994335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: скругленные углы 37">
            <a:extLst>
              <a:ext uri="{FF2B5EF4-FFF2-40B4-BE49-F238E27FC236}">
                <a16:creationId xmlns:a16="http://schemas.microsoft.com/office/drawing/2014/main" xmlns="" id="{40E59E95-6024-6B12-0794-1799BA37D13C}"/>
              </a:ext>
            </a:extLst>
          </p:cNvPr>
          <p:cNvSpPr/>
          <p:nvPr/>
        </p:nvSpPr>
        <p:spPr>
          <a:xfrm>
            <a:off x="6102619" y="4280667"/>
            <a:ext cx="5832198" cy="1890410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0F338B0B-AAE3-F354-AE8C-8B85AD026EB1}"/>
              </a:ext>
            </a:extLst>
          </p:cNvPr>
          <p:cNvSpPr txBox="1"/>
          <p:nvPr/>
        </p:nvSpPr>
        <p:spPr>
          <a:xfrm>
            <a:off x="6076768" y="4256376"/>
            <a:ext cx="58580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Обеспечение своевременного и качественного оформления первичных учетных документов, передачи их в установленные сроки для отражения в бухгалтерском учете, а также достоверности содержащихся в них данных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7C9F1033-7A2B-18F7-FE7B-65F5C7AE20C6}"/>
              </a:ext>
            </a:extLst>
          </p:cNvPr>
          <p:cNvSpPr txBox="1"/>
          <p:nvPr/>
        </p:nvSpPr>
        <p:spPr>
          <a:xfrm>
            <a:off x="11640801" y="471154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1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hnschrift Condensed" panose="020B0502040204020203" pitchFamily="34" charset="0"/>
              <a:ea typeface="+mn-ea"/>
              <a:cs typeface="+mn-cs"/>
            </a:endParaRPr>
          </a:p>
        </p:txBody>
      </p:sp>
      <p:sp>
        <p:nvSpPr>
          <p:cNvPr id="46" name="Блок-схема: узел 45">
            <a:extLst>
              <a:ext uri="{FF2B5EF4-FFF2-40B4-BE49-F238E27FC236}">
                <a16:creationId xmlns:a16="http://schemas.microsoft.com/office/drawing/2014/main" xmlns="" id="{B388BA29-DC80-9125-0DA7-EF9970EEC554}"/>
              </a:ext>
            </a:extLst>
          </p:cNvPr>
          <p:cNvSpPr/>
          <p:nvPr/>
        </p:nvSpPr>
        <p:spPr>
          <a:xfrm>
            <a:off x="11559209" y="397062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600E9A7B-EC11-5CF0-23E1-8A291321FCDB}"/>
              </a:ext>
            </a:extLst>
          </p:cNvPr>
          <p:cNvSpPr txBox="1"/>
          <p:nvPr/>
        </p:nvSpPr>
        <p:spPr>
          <a:xfrm>
            <a:off x="11640801" y="473038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xmlns="" val="3155339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4EC6CBEB-9C81-35CF-4A95-212E804C8396}"/>
              </a:ext>
            </a:extLst>
          </p:cNvPr>
          <p:cNvCxnSpPr>
            <a:cxnSpLocks/>
          </p:cNvCxnSpPr>
          <p:nvPr/>
        </p:nvCxnSpPr>
        <p:spPr>
          <a:xfrm>
            <a:off x="0" y="1003852"/>
            <a:ext cx="12192000" cy="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3">
            <a:extLst>
              <a:ext uri="{FF2B5EF4-FFF2-40B4-BE49-F238E27FC236}">
                <a16:creationId xmlns:a16="http://schemas.microsoft.com/office/drawing/2014/main" xmlns="" id="{005E29CB-3150-4E2A-B87E-72446A423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4001" y="1164781"/>
            <a:ext cx="6443133" cy="1077155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Требования к правилам документооборота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xmlns="" id="{57CDB2FE-CB2D-AE5E-A944-5EBBC991BEF6}"/>
              </a:ext>
            </a:extLst>
          </p:cNvPr>
          <p:cNvSpPr/>
          <p:nvPr/>
        </p:nvSpPr>
        <p:spPr>
          <a:xfrm>
            <a:off x="273729" y="3154965"/>
            <a:ext cx="3301777" cy="2246768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9441D205-1ED7-6B5E-CF5A-08A4E6DD439E}"/>
              </a:ext>
            </a:extLst>
          </p:cNvPr>
          <p:cNvSpPr/>
          <p:nvPr/>
        </p:nvSpPr>
        <p:spPr>
          <a:xfrm>
            <a:off x="2794001" y="1164782"/>
            <a:ext cx="6443133" cy="1077155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635CA1A-81E2-B237-0C85-5288EFDAF549}"/>
              </a:ext>
            </a:extLst>
          </p:cNvPr>
          <p:cNvSpPr txBox="1"/>
          <p:nvPr/>
        </p:nvSpPr>
        <p:spPr>
          <a:xfrm>
            <a:off x="273729" y="3370408"/>
            <a:ext cx="32984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Организация документооборота должна обеспечивать реализацию</a:t>
            </a:r>
          </a:p>
        </p:txBody>
      </p: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xmlns="" id="{67347EB7-FB6C-F20E-AC0D-037AD954FE28}"/>
              </a:ext>
            </a:extLst>
          </p:cNvPr>
          <p:cNvCxnSpPr>
            <a:cxnSpLocks/>
            <a:stCxn id="5" idx="3"/>
            <a:endCxn id="42" idx="1"/>
          </p:cNvCxnSpPr>
          <p:nvPr/>
        </p:nvCxnSpPr>
        <p:spPr>
          <a:xfrm flipV="1">
            <a:off x="3572195" y="3665505"/>
            <a:ext cx="2523130" cy="612844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xmlns="" id="{D0715520-F7CE-271B-4605-854DBA248E3E}"/>
              </a:ext>
            </a:extLst>
          </p:cNvPr>
          <p:cNvSpPr/>
          <p:nvPr/>
        </p:nvSpPr>
        <p:spPr>
          <a:xfrm>
            <a:off x="6102619" y="2439282"/>
            <a:ext cx="5850755" cy="592748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A943B81E-A198-F9C6-7C9F-0487E6AEA07A}"/>
              </a:ext>
            </a:extLst>
          </p:cNvPr>
          <p:cNvSpPr txBox="1"/>
          <p:nvPr/>
        </p:nvSpPr>
        <p:spPr>
          <a:xfrm>
            <a:off x="6084063" y="2449470"/>
            <a:ext cx="5850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solidFill>
                  <a:prstClr val="black"/>
                </a:solidFill>
                <a:latin typeface="Bahnschrift Condensed" panose="020B0502040204020203" pitchFamily="34" charset="0"/>
              </a:rPr>
              <a:t>С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облюдения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 правил документооборота</a:t>
            </a:r>
          </a:p>
        </p:txBody>
      </p:sp>
      <p:cxnSp>
        <p:nvCxnSpPr>
          <p:cNvPr id="35" name="Прямая со стрелкой 34">
            <a:extLst>
              <a:ext uri="{FF2B5EF4-FFF2-40B4-BE49-F238E27FC236}">
                <a16:creationId xmlns:a16="http://schemas.microsoft.com/office/drawing/2014/main" xmlns="" id="{232C4314-86B8-B2BE-5EF5-07A84945DDB4}"/>
              </a:ext>
            </a:extLst>
          </p:cNvPr>
          <p:cNvCxnSpPr>
            <a:cxnSpLocks/>
            <a:stCxn id="3" idx="3"/>
            <a:endCxn id="20" idx="1"/>
          </p:cNvCxnSpPr>
          <p:nvPr/>
        </p:nvCxnSpPr>
        <p:spPr>
          <a:xfrm flipV="1">
            <a:off x="3575506" y="2735656"/>
            <a:ext cx="2527113" cy="1542693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: скругленные углы 37">
            <a:extLst>
              <a:ext uri="{FF2B5EF4-FFF2-40B4-BE49-F238E27FC236}">
                <a16:creationId xmlns:a16="http://schemas.microsoft.com/office/drawing/2014/main" xmlns="" id="{40E59E95-6024-6B12-0794-1799BA37D13C}"/>
              </a:ext>
            </a:extLst>
          </p:cNvPr>
          <p:cNvSpPr/>
          <p:nvPr/>
        </p:nvSpPr>
        <p:spPr>
          <a:xfrm>
            <a:off x="6071129" y="3170283"/>
            <a:ext cx="5832198" cy="1146537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0F338B0B-AAE3-F354-AE8C-8B85AD026EB1}"/>
              </a:ext>
            </a:extLst>
          </p:cNvPr>
          <p:cNvSpPr txBox="1"/>
          <p:nvPr/>
        </p:nvSpPr>
        <p:spPr>
          <a:xfrm>
            <a:off x="6095325" y="3250006"/>
            <a:ext cx="57862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solidFill>
                  <a:prstClr val="black"/>
                </a:solidFill>
                <a:latin typeface="Bahnschrift Condensed" panose="020B0502040204020203" pitchFamily="34" charset="0"/>
              </a:rPr>
              <a:t>С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воевременного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 отражения объектов бухгалтерского учета в бухгалтерском учете и (или) отчетности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7C9F1033-7A2B-18F7-FE7B-65F5C7AE20C6}"/>
              </a:ext>
            </a:extLst>
          </p:cNvPr>
          <p:cNvSpPr txBox="1"/>
          <p:nvPr/>
        </p:nvSpPr>
        <p:spPr>
          <a:xfrm>
            <a:off x="11640801" y="471154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1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hnschrift Condensed" panose="020B0502040204020203" pitchFamily="34" charset="0"/>
              <a:ea typeface="+mn-ea"/>
              <a:cs typeface="+mn-cs"/>
            </a:endParaRPr>
          </a:p>
        </p:txBody>
      </p:sp>
      <p:sp>
        <p:nvSpPr>
          <p:cNvPr id="46" name="Блок-схема: узел 45">
            <a:extLst>
              <a:ext uri="{FF2B5EF4-FFF2-40B4-BE49-F238E27FC236}">
                <a16:creationId xmlns:a16="http://schemas.microsoft.com/office/drawing/2014/main" xmlns="" id="{B388BA29-DC80-9125-0DA7-EF9970EEC554}"/>
              </a:ext>
            </a:extLst>
          </p:cNvPr>
          <p:cNvSpPr/>
          <p:nvPr/>
        </p:nvSpPr>
        <p:spPr>
          <a:xfrm>
            <a:off x="11559209" y="397062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600E9A7B-EC11-5CF0-23E1-8A291321FCDB}"/>
              </a:ext>
            </a:extLst>
          </p:cNvPr>
          <p:cNvSpPr txBox="1"/>
          <p:nvPr/>
        </p:nvSpPr>
        <p:spPr>
          <a:xfrm>
            <a:off x="11640801" y="473038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4</a:t>
            </a:r>
          </a:p>
        </p:txBody>
      </p: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xmlns="" id="{D0472877-1CFA-9408-EEE2-E89326A17AED}"/>
              </a:ext>
            </a:extLst>
          </p:cNvPr>
          <p:cNvCxnSpPr>
            <a:cxnSpLocks/>
            <a:stCxn id="3" idx="3"/>
            <a:endCxn id="23" idx="1"/>
          </p:cNvCxnSpPr>
          <p:nvPr/>
        </p:nvCxnSpPr>
        <p:spPr>
          <a:xfrm>
            <a:off x="3575506" y="4278349"/>
            <a:ext cx="2519819" cy="592223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xmlns="" id="{7EE21753-CB56-2CE5-A02D-56F8BB4D40A6}"/>
              </a:ext>
            </a:extLst>
          </p:cNvPr>
          <p:cNvSpPr/>
          <p:nvPr/>
        </p:nvSpPr>
        <p:spPr>
          <a:xfrm>
            <a:off x="6121176" y="4421774"/>
            <a:ext cx="5832198" cy="979959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C8E11FF6-0AFE-6556-59D0-D731A4C73D6E}"/>
              </a:ext>
            </a:extLst>
          </p:cNvPr>
          <p:cNvSpPr txBox="1"/>
          <p:nvPr/>
        </p:nvSpPr>
        <p:spPr>
          <a:xfrm>
            <a:off x="6095325" y="4455073"/>
            <a:ext cx="58580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Своевременного предоставления данных бухгалтерского учета и (или) отчетности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B7482278-33E1-9CF4-0292-F07781424F2D}"/>
              </a:ext>
            </a:extLst>
          </p:cNvPr>
          <p:cNvSpPr txBox="1"/>
          <p:nvPr/>
        </p:nvSpPr>
        <p:spPr>
          <a:xfrm>
            <a:off x="6121175" y="5740388"/>
            <a:ext cx="5813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solidFill>
                  <a:prstClr val="black"/>
                </a:solidFill>
                <a:latin typeface="Bahnschrift Condensed" panose="020B0502040204020203" pitchFamily="34" charset="0"/>
              </a:rPr>
              <a:t>Сохранности документов бухгалтерского учета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Condensed" panose="020B0502040204020203" pitchFamily="34" charset="0"/>
              <a:ea typeface="+mn-ea"/>
              <a:cs typeface="+mn-cs"/>
            </a:endParaRP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xmlns="" id="{19E849FF-FDD8-54A9-1B98-77DE1F5F6939}"/>
              </a:ext>
            </a:extLst>
          </p:cNvPr>
          <p:cNvSpPr/>
          <p:nvPr/>
        </p:nvSpPr>
        <p:spPr>
          <a:xfrm>
            <a:off x="6121176" y="5629680"/>
            <a:ext cx="5850755" cy="660076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4" name="Прямая со стрелкой 33">
            <a:extLst>
              <a:ext uri="{FF2B5EF4-FFF2-40B4-BE49-F238E27FC236}">
                <a16:creationId xmlns:a16="http://schemas.microsoft.com/office/drawing/2014/main" xmlns="" id="{ADDBAFB0-9428-5A81-F30E-8C963C2BBAA0}"/>
              </a:ext>
            </a:extLst>
          </p:cNvPr>
          <p:cNvCxnSpPr>
            <a:cxnSpLocks/>
            <a:stCxn id="5" idx="3"/>
            <a:endCxn id="16" idx="1"/>
          </p:cNvCxnSpPr>
          <p:nvPr/>
        </p:nvCxnSpPr>
        <p:spPr>
          <a:xfrm>
            <a:off x="3572195" y="4278349"/>
            <a:ext cx="2548981" cy="1681369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7610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4EC6CBEB-9C81-35CF-4A95-212E804C8396}"/>
              </a:ext>
            </a:extLst>
          </p:cNvPr>
          <p:cNvCxnSpPr>
            <a:cxnSpLocks/>
          </p:cNvCxnSpPr>
          <p:nvPr/>
        </p:nvCxnSpPr>
        <p:spPr>
          <a:xfrm>
            <a:off x="0" y="1003852"/>
            <a:ext cx="12192000" cy="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3">
            <a:extLst>
              <a:ext uri="{FF2B5EF4-FFF2-40B4-BE49-F238E27FC236}">
                <a16:creationId xmlns:a16="http://schemas.microsoft.com/office/drawing/2014/main" xmlns="" id="{005E29CB-3150-4E2A-B87E-72446A423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4420" y="1432726"/>
            <a:ext cx="6081593" cy="1073427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Bahnschrift Condensed" panose="020B0502040204020203" pitchFamily="34" charset="0"/>
              </a:rPr>
              <a:t>Правила документооборота должны предусматривать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xmlns="" id="{065B7569-0658-AF3C-7AC1-6D486438AE11}"/>
              </a:ext>
            </a:extLst>
          </p:cNvPr>
          <p:cNvSpPr/>
          <p:nvPr/>
        </p:nvSpPr>
        <p:spPr>
          <a:xfrm>
            <a:off x="3005303" y="1434374"/>
            <a:ext cx="5999829" cy="1073426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>
            <a:extLst>
              <a:ext uri="{FF2B5EF4-FFF2-40B4-BE49-F238E27FC236}">
                <a16:creationId xmlns:a16="http://schemas.microsoft.com/office/drawing/2014/main" xmlns="" id="{07CAB5D9-696E-3233-4F58-4DA17170F35B}"/>
              </a:ext>
            </a:extLst>
          </p:cNvPr>
          <p:cNvSpPr/>
          <p:nvPr/>
        </p:nvSpPr>
        <p:spPr>
          <a:xfrm>
            <a:off x="11559209" y="399197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FC702EAA-ACDF-21F1-1011-F03F06EB540C}"/>
              </a:ext>
            </a:extLst>
          </p:cNvPr>
          <p:cNvSpPr txBox="1"/>
          <p:nvPr/>
        </p:nvSpPr>
        <p:spPr>
          <a:xfrm>
            <a:off x="11640801" y="471154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1</a:t>
            </a:r>
            <a:r>
              <a:rPr lang="ru-RU" sz="1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5</a:t>
            </a: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xmlns="" id="{FCFEA3EF-1DFD-3E1E-24EE-D25C95762D86}"/>
              </a:ext>
            </a:extLst>
          </p:cNvPr>
          <p:cNvCxnSpPr>
            <a:cxnSpLocks/>
            <a:stCxn id="16" idx="2"/>
            <a:endCxn id="34" idx="0"/>
          </p:cNvCxnSpPr>
          <p:nvPr/>
        </p:nvCxnSpPr>
        <p:spPr>
          <a:xfrm>
            <a:off x="6005218" y="2507800"/>
            <a:ext cx="4235837" cy="928014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xmlns="" id="{F0CBF186-2AEC-9C2A-E5F0-085AC78C7DFC}"/>
              </a:ext>
            </a:extLst>
          </p:cNvPr>
          <p:cNvCxnSpPr>
            <a:cxnSpLocks/>
            <a:stCxn id="16" idx="2"/>
            <a:endCxn id="61" idx="1"/>
          </p:cNvCxnSpPr>
          <p:nvPr/>
        </p:nvCxnSpPr>
        <p:spPr>
          <a:xfrm>
            <a:off x="6005218" y="2507800"/>
            <a:ext cx="3133265" cy="82397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: скругленные углы 31">
            <a:extLst>
              <a:ext uri="{FF2B5EF4-FFF2-40B4-BE49-F238E27FC236}">
                <a16:creationId xmlns:a16="http://schemas.microsoft.com/office/drawing/2014/main" xmlns="" id="{CAF3C8AE-CA88-3C57-6CD7-013815828AD0}"/>
              </a:ext>
            </a:extLst>
          </p:cNvPr>
          <p:cNvSpPr/>
          <p:nvPr/>
        </p:nvSpPr>
        <p:spPr>
          <a:xfrm>
            <a:off x="121502" y="3156935"/>
            <a:ext cx="2850664" cy="931121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: скругленные углы 33">
            <a:extLst>
              <a:ext uri="{FF2B5EF4-FFF2-40B4-BE49-F238E27FC236}">
                <a16:creationId xmlns:a16="http://schemas.microsoft.com/office/drawing/2014/main" xmlns="" id="{1717E739-A8A9-97FB-F5BB-15BAEDABE18B}"/>
              </a:ext>
            </a:extLst>
          </p:cNvPr>
          <p:cNvSpPr/>
          <p:nvPr/>
        </p:nvSpPr>
        <p:spPr>
          <a:xfrm>
            <a:off x="8369903" y="3435814"/>
            <a:ext cx="3742303" cy="959584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: скругленные углы 34">
            <a:extLst>
              <a:ext uri="{FF2B5EF4-FFF2-40B4-BE49-F238E27FC236}">
                <a16:creationId xmlns:a16="http://schemas.microsoft.com/office/drawing/2014/main" xmlns="" id="{F5EED8BE-F9CD-BAE8-E0B5-B1E984B8B261}"/>
              </a:ext>
            </a:extLst>
          </p:cNvPr>
          <p:cNvSpPr/>
          <p:nvPr/>
        </p:nvSpPr>
        <p:spPr>
          <a:xfrm>
            <a:off x="9123352" y="2128533"/>
            <a:ext cx="2922576" cy="923329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4D8F22FA-A641-F78D-944B-24100D407FDD}"/>
              </a:ext>
            </a:extLst>
          </p:cNvPr>
          <p:cNvSpPr txBox="1"/>
          <p:nvPr/>
        </p:nvSpPr>
        <p:spPr>
          <a:xfrm>
            <a:off x="13996" y="3178862"/>
            <a:ext cx="29913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Применение унифицированных форм документов, единых регламентов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2E56963E-3C9E-8A34-00C4-5E2D798C3164}"/>
              </a:ext>
            </a:extLst>
          </p:cNvPr>
          <p:cNvSpPr txBox="1"/>
          <p:nvPr/>
        </p:nvSpPr>
        <p:spPr>
          <a:xfrm>
            <a:off x="8328195" y="3549270"/>
            <a:ext cx="374230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Использование единых справочников (баз данных, классификаторов, перечней) данных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553EC963-3DC8-6E5F-9265-F8AB8F56CCC7}"/>
              </a:ext>
            </a:extLst>
          </p:cNvPr>
          <p:cNvSpPr txBox="1"/>
          <p:nvPr/>
        </p:nvSpPr>
        <p:spPr>
          <a:xfrm>
            <a:off x="9138483" y="2267031"/>
            <a:ext cx="28665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Обеспечение однократности ввода информации</a:t>
            </a:r>
          </a:p>
        </p:txBody>
      </p:sp>
      <p:sp>
        <p:nvSpPr>
          <p:cNvPr id="76" name="Блок-схема: узел 75">
            <a:extLst>
              <a:ext uri="{FF2B5EF4-FFF2-40B4-BE49-F238E27FC236}">
                <a16:creationId xmlns:a16="http://schemas.microsoft.com/office/drawing/2014/main" xmlns="" id="{B5E35B1C-B494-AA2B-C125-F9388623F380}"/>
              </a:ext>
            </a:extLst>
          </p:cNvPr>
          <p:cNvSpPr/>
          <p:nvPr/>
        </p:nvSpPr>
        <p:spPr>
          <a:xfrm>
            <a:off x="11559209" y="399197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1510D4D0-AD40-8E5F-3046-26973D637255}"/>
              </a:ext>
            </a:extLst>
          </p:cNvPr>
          <p:cNvSpPr txBox="1"/>
          <p:nvPr/>
        </p:nvSpPr>
        <p:spPr>
          <a:xfrm>
            <a:off x="11640801" y="443131"/>
            <a:ext cx="29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Bahnschrift Condensed" panose="020B0502040204020203" pitchFamily="34" charset="0"/>
              </a:rPr>
              <a:t>1</a:t>
            </a:r>
            <a:endParaRPr lang="ru-RU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78" name="Блок-схема: узел 77">
            <a:extLst>
              <a:ext uri="{FF2B5EF4-FFF2-40B4-BE49-F238E27FC236}">
                <a16:creationId xmlns:a16="http://schemas.microsoft.com/office/drawing/2014/main" xmlns="" id="{FF144295-41E0-9546-0C80-80178343CF1D}"/>
              </a:ext>
            </a:extLst>
          </p:cNvPr>
          <p:cNvSpPr/>
          <p:nvPr/>
        </p:nvSpPr>
        <p:spPr>
          <a:xfrm>
            <a:off x="11559209" y="399197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EEA6D78A-A5A3-843E-3E49-679FA63EB5A3}"/>
              </a:ext>
            </a:extLst>
          </p:cNvPr>
          <p:cNvSpPr txBox="1"/>
          <p:nvPr/>
        </p:nvSpPr>
        <p:spPr>
          <a:xfrm>
            <a:off x="11640801" y="482712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5</a:t>
            </a: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xmlns="" id="{75A31397-FBD1-8BF0-EC86-1070704DD1F1}"/>
              </a:ext>
            </a:extLst>
          </p:cNvPr>
          <p:cNvCxnSpPr>
            <a:cxnSpLocks/>
            <a:stCxn id="16" idx="2"/>
            <a:endCxn id="32" idx="0"/>
          </p:cNvCxnSpPr>
          <p:nvPr/>
        </p:nvCxnSpPr>
        <p:spPr>
          <a:xfrm flipH="1">
            <a:off x="1546834" y="2507800"/>
            <a:ext cx="4458384" cy="649135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xmlns="" id="{B75DCE9D-B109-E80A-FD62-7A3E328BC443}"/>
              </a:ext>
            </a:extLst>
          </p:cNvPr>
          <p:cNvSpPr/>
          <p:nvPr/>
        </p:nvSpPr>
        <p:spPr>
          <a:xfrm>
            <a:off x="154639" y="5700983"/>
            <a:ext cx="2850664" cy="923330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D348646-7E02-1AF9-4F84-5269A79CD825}"/>
              </a:ext>
            </a:extLst>
          </p:cNvPr>
          <p:cNvSpPr txBox="1"/>
          <p:nvPr/>
        </p:nvSpPr>
        <p:spPr>
          <a:xfrm>
            <a:off x="176308" y="5700983"/>
            <a:ext cx="2788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Обеспечение соблюдения требований о информации, охраняемой законом</a:t>
            </a:r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xmlns="" id="{0D2DF061-D80B-D653-CDDF-447392581B35}"/>
              </a:ext>
            </a:extLst>
          </p:cNvPr>
          <p:cNvSpPr/>
          <p:nvPr/>
        </p:nvSpPr>
        <p:spPr>
          <a:xfrm>
            <a:off x="3175362" y="5705455"/>
            <a:ext cx="3156410" cy="923329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xmlns="" id="{9AE5C628-3DA5-4829-B54A-3FD4D69A1E6F}"/>
              </a:ext>
            </a:extLst>
          </p:cNvPr>
          <p:cNvSpPr/>
          <p:nvPr/>
        </p:nvSpPr>
        <p:spPr>
          <a:xfrm>
            <a:off x="154639" y="4501945"/>
            <a:ext cx="2817527" cy="923329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xmlns="" id="{53177B8C-AD18-F818-F574-C99665E9F8E3}"/>
              </a:ext>
            </a:extLst>
          </p:cNvPr>
          <p:cNvSpPr/>
          <p:nvPr/>
        </p:nvSpPr>
        <p:spPr>
          <a:xfrm>
            <a:off x="4543720" y="4590740"/>
            <a:ext cx="2710827" cy="923329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xmlns="" id="{F33AFED3-4674-5880-BAF7-CC9E5A29301A}"/>
              </a:ext>
            </a:extLst>
          </p:cNvPr>
          <p:cNvSpPr/>
          <p:nvPr/>
        </p:nvSpPr>
        <p:spPr>
          <a:xfrm>
            <a:off x="9320051" y="4706167"/>
            <a:ext cx="2614766" cy="923329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: скругленные углы 29">
            <a:extLst>
              <a:ext uri="{FF2B5EF4-FFF2-40B4-BE49-F238E27FC236}">
                <a16:creationId xmlns:a16="http://schemas.microsoft.com/office/drawing/2014/main" xmlns="" id="{67EB8B2F-0B4F-E99B-5009-8CFB69415E8E}"/>
              </a:ext>
            </a:extLst>
          </p:cNvPr>
          <p:cNvSpPr/>
          <p:nvPr/>
        </p:nvSpPr>
        <p:spPr>
          <a:xfrm>
            <a:off x="6749990" y="5700984"/>
            <a:ext cx="3156410" cy="923329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F3756C1F-6A2D-6ADD-63C7-02588DF36EF7}"/>
              </a:ext>
            </a:extLst>
          </p:cNvPr>
          <p:cNvSpPr txBox="1"/>
          <p:nvPr/>
        </p:nvSpPr>
        <p:spPr>
          <a:xfrm>
            <a:off x="151421" y="4636249"/>
            <a:ext cx="28207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Совместимость информационных систем и ресурсов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98D1208F-3BC8-CB38-25B6-A5F8696B0056}"/>
              </a:ext>
            </a:extLst>
          </p:cNvPr>
          <p:cNvSpPr txBox="1"/>
          <p:nvPr/>
        </p:nvSpPr>
        <p:spPr>
          <a:xfrm>
            <a:off x="4527876" y="4727500"/>
            <a:ext cx="272667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Обязанность ответственных лиц соблюдать требования ОТ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9053DD01-EFEF-50FE-5452-CC5DDA2240AD}"/>
              </a:ext>
            </a:extLst>
          </p:cNvPr>
          <p:cNvSpPr txBox="1"/>
          <p:nvPr/>
        </p:nvSpPr>
        <p:spPr>
          <a:xfrm>
            <a:off x="3153754" y="5700983"/>
            <a:ext cx="315641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Разграничение ответственности по оформлению фактов и ведению бух. учета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E3B36340-8531-FA82-C2F3-5931C8CCC91C}"/>
              </a:ext>
            </a:extLst>
          </p:cNvPr>
          <p:cNvSpPr txBox="1"/>
          <p:nvPr/>
        </p:nvSpPr>
        <p:spPr>
          <a:xfrm>
            <a:off x="6651795" y="5842627"/>
            <a:ext cx="315641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Порядок организации и обеспечения ВК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44942C58-3602-CD6A-3637-4DC2AC9BD521}"/>
              </a:ext>
            </a:extLst>
          </p:cNvPr>
          <p:cNvSpPr txBox="1"/>
          <p:nvPr/>
        </p:nvSpPr>
        <p:spPr>
          <a:xfrm>
            <a:off x="9320051" y="4913248"/>
            <a:ext cx="26147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Иные положения (п.5 ОТ)</a:t>
            </a:r>
          </a:p>
        </p:txBody>
      </p:sp>
      <p:cxnSp>
        <p:nvCxnSpPr>
          <p:cNvPr id="44" name="Прямая со стрелкой 43">
            <a:extLst>
              <a:ext uri="{FF2B5EF4-FFF2-40B4-BE49-F238E27FC236}">
                <a16:creationId xmlns:a16="http://schemas.microsoft.com/office/drawing/2014/main" xmlns="" id="{CE496BEE-6A44-9739-B896-79A75EF5CA1A}"/>
              </a:ext>
            </a:extLst>
          </p:cNvPr>
          <p:cNvCxnSpPr>
            <a:cxnSpLocks/>
            <a:stCxn id="16" idx="2"/>
          </p:cNvCxnSpPr>
          <p:nvPr/>
        </p:nvCxnSpPr>
        <p:spPr>
          <a:xfrm flipH="1">
            <a:off x="2486187" y="2507800"/>
            <a:ext cx="3519031" cy="1966009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>
            <a:extLst>
              <a:ext uri="{FF2B5EF4-FFF2-40B4-BE49-F238E27FC236}">
                <a16:creationId xmlns:a16="http://schemas.microsoft.com/office/drawing/2014/main" xmlns="" id="{12CB7D2C-230A-28CF-8456-2D6E2B5BD446}"/>
              </a:ext>
            </a:extLst>
          </p:cNvPr>
          <p:cNvCxnSpPr>
            <a:cxnSpLocks/>
            <a:stCxn id="16" idx="2"/>
          </p:cNvCxnSpPr>
          <p:nvPr/>
        </p:nvCxnSpPr>
        <p:spPr>
          <a:xfrm flipH="1">
            <a:off x="2871949" y="2507800"/>
            <a:ext cx="3133269" cy="3179704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>
            <a:extLst>
              <a:ext uri="{FF2B5EF4-FFF2-40B4-BE49-F238E27FC236}">
                <a16:creationId xmlns:a16="http://schemas.microsoft.com/office/drawing/2014/main" xmlns="" id="{192CB030-A686-A993-C556-B16D4531F45C}"/>
              </a:ext>
            </a:extLst>
          </p:cNvPr>
          <p:cNvCxnSpPr>
            <a:cxnSpLocks/>
            <a:stCxn id="16" idx="2"/>
            <a:endCxn id="25" idx="0"/>
          </p:cNvCxnSpPr>
          <p:nvPr/>
        </p:nvCxnSpPr>
        <p:spPr>
          <a:xfrm flipH="1">
            <a:off x="5899134" y="2507800"/>
            <a:ext cx="106084" cy="208294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>
            <a:extLst>
              <a:ext uri="{FF2B5EF4-FFF2-40B4-BE49-F238E27FC236}">
                <a16:creationId xmlns:a16="http://schemas.microsoft.com/office/drawing/2014/main" xmlns="" id="{14AFC9B3-380C-79E8-5F88-845FF17EE5BD}"/>
              </a:ext>
            </a:extLst>
          </p:cNvPr>
          <p:cNvCxnSpPr>
            <a:cxnSpLocks/>
            <a:stCxn id="16" idx="2"/>
          </p:cNvCxnSpPr>
          <p:nvPr/>
        </p:nvCxnSpPr>
        <p:spPr>
          <a:xfrm flipH="1">
            <a:off x="3695307" y="2507800"/>
            <a:ext cx="2309911" cy="3179704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>
            <a:extLst>
              <a:ext uri="{FF2B5EF4-FFF2-40B4-BE49-F238E27FC236}">
                <a16:creationId xmlns:a16="http://schemas.microsoft.com/office/drawing/2014/main" xmlns="" id="{53DBC128-68DB-F140-4F76-DD448DFF6F64}"/>
              </a:ext>
            </a:extLst>
          </p:cNvPr>
          <p:cNvCxnSpPr>
            <a:cxnSpLocks/>
            <a:stCxn id="16" idx="2"/>
            <a:endCxn id="26" idx="1"/>
          </p:cNvCxnSpPr>
          <p:nvPr/>
        </p:nvCxnSpPr>
        <p:spPr>
          <a:xfrm>
            <a:off x="6005218" y="2507800"/>
            <a:ext cx="3314833" cy="2660032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>
            <a:extLst>
              <a:ext uri="{FF2B5EF4-FFF2-40B4-BE49-F238E27FC236}">
                <a16:creationId xmlns:a16="http://schemas.microsoft.com/office/drawing/2014/main" xmlns="" id="{0FDC1839-BF7E-D792-76E8-5D5B615C09DA}"/>
              </a:ext>
            </a:extLst>
          </p:cNvPr>
          <p:cNvCxnSpPr>
            <a:cxnSpLocks/>
            <a:stCxn id="16" idx="2"/>
            <a:endCxn id="30" idx="0"/>
          </p:cNvCxnSpPr>
          <p:nvPr/>
        </p:nvCxnSpPr>
        <p:spPr>
          <a:xfrm>
            <a:off x="6005218" y="2507800"/>
            <a:ext cx="2322977" cy="3193184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03224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83DC3F89-CF35-6A44-02B0-9CF9C72A6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687" y="3200399"/>
            <a:ext cx="11638722" cy="3230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Соблюдение требований НПА</a:t>
            </a:r>
          </a:p>
          <a:p>
            <a:pPr marL="0" indent="0">
              <a:buNone/>
            </a:pPr>
            <a:r>
              <a:rPr lang="ru-RU" sz="36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На русском языке (если предусмотрен </a:t>
            </a:r>
            <a:r>
              <a:rPr lang="ru-RU" sz="3600" dirty="0" err="1">
                <a:latin typeface="Bahnschrift Condensed" panose="020B0502040204020203" pitchFamily="34" charset="0"/>
                <a:cs typeface="Times New Roman" panose="02020603050405020304" pitchFamily="18" charset="0"/>
              </a:rPr>
              <a:t>ин.яз</a:t>
            </a:r>
            <a:r>
              <a:rPr lang="ru-RU" sz="36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. – с переводом)</a:t>
            </a:r>
          </a:p>
          <a:p>
            <a:pPr marL="0" indent="0">
              <a:buNone/>
            </a:pPr>
            <a:r>
              <a:rPr lang="ru-RU" sz="36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Отражение реквизитов, позволяющих идентифицировать документ </a:t>
            </a:r>
          </a:p>
          <a:p>
            <a:pPr marL="0" indent="0">
              <a:buNone/>
            </a:pPr>
            <a:r>
              <a:rPr lang="ru-RU" sz="36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Даты составления документа и совершения факта хоз. жизни</a:t>
            </a:r>
          </a:p>
          <a:p>
            <a:pPr marL="0" indent="0">
              <a:buNone/>
            </a:pPr>
            <a:r>
              <a:rPr lang="ru-RU" sz="36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Включение реквизитов документов-оснований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4EC6CBEB-9C81-35CF-4A95-212E804C8396}"/>
              </a:ext>
            </a:extLst>
          </p:cNvPr>
          <p:cNvCxnSpPr>
            <a:cxnSpLocks/>
          </p:cNvCxnSpPr>
          <p:nvPr/>
        </p:nvCxnSpPr>
        <p:spPr>
          <a:xfrm>
            <a:off x="0" y="1003852"/>
            <a:ext cx="12192000" cy="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3">
            <a:extLst>
              <a:ext uri="{FF2B5EF4-FFF2-40B4-BE49-F238E27FC236}">
                <a16:creationId xmlns:a16="http://schemas.microsoft.com/office/drawing/2014/main" xmlns="" id="{005E29CB-3150-4E2A-B87E-72446A423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1517" y="1439344"/>
            <a:ext cx="8568965" cy="132556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Bahnschrift Condensed" panose="020B0502040204020203" pitchFamily="34" charset="0"/>
              </a:rPr>
              <a:t>Обязательные условия формирования, передачи (представления) первичного учетного документа и его принятия к бухгалтерскому учету 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xmlns="" id="{065B7569-0658-AF3C-7AC1-6D486438AE11}"/>
              </a:ext>
            </a:extLst>
          </p:cNvPr>
          <p:cNvSpPr/>
          <p:nvPr/>
        </p:nvSpPr>
        <p:spPr>
          <a:xfrm>
            <a:off x="1811517" y="1348037"/>
            <a:ext cx="8568965" cy="1508078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>
            <a:extLst>
              <a:ext uri="{FF2B5EF4-FFF2-40B4-BE49-F238E27FC236}">
                <a16:creationId xmlns:a16="http://schemas.microsoft.com/office/drawing/2014/main" xmlns="" id="{07CAB5D9-696E-3233-4F58-4DA17170F35B}"/>
              </a:ext>
            </a:extLst>
          </p:cNvPr>
          <p:cNvSpPr/>
          <p:nvPr/>
        </p:nvSpPr>
        <p:spPr>
          <a:xfrm>
            <a:off x="11559209" y="399197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FC702EAA-ACDF-21F1-1011-F03F06EB540C}"/>
              </a:ext>
            </a:extLst>
          </p:cNvPr>
          <p:cNvSpPr txBox="1"/>
          <p:nvPr/>
        </p:nvSpPr>
        <p:spPr>
          <a:xfrm>
            <a:off x="11640801" y="471154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6</a:t>
            </a:r>
          </a:p>
        </p:txBody>
      </p:sp>
      <p:pic>
        <p:nvPicPr>
          <p:cNvPr id="3" name="Рисунок 2" descr="Предупреждение">
            <a:extLst>
              <a:ext uri="{FF2B5EF4-FFF2-40B4-BE49-F238E27FC236}">
                <a16:creationId xmlns:a16="http://schemas.microsoft.com/office/drawing/2014/main" xmlns="" id="{9BB7E4C9-CDB8-99AF-5182-7DEE443A18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5246" y="1701117"/>
            <a:ext cx="1154998" cy="1154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88747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4EC6CBEB-9C81-35CF-4A95-212E804C8396}"/>
              </a:ext>
            </a:extLst>
          </p:cNvPr>
          <p:cNvCxnSpPr>
            <a:cxnSpLocks/>
          </p:cNvCxnSpPr>
          <p:nvPr/>
        </p:nvCxnSpPr>
        <p:spPr>
          <a:xfrm>
            <a:off x="0" y="1003852"/>
            <a:ext cx="12192000" cy="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3">
            <a:extLst>
              <a:ext uri="{FF2B5EF4-FFF2-40B4-BE49-F238E27FC236}">
                <a16:creationId xmlns:a16="http://schemas.microsoft.com/office/drawing/2014/main" xmlns="" id="{005E29CB-3150-4E2A-B87E-72446A423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4432" y="1231232"/>
            <a:ext cx="6443133" cy="1691546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Bahnschrift Condensed" panose="020B0502040204020203" pitchFamily="34" charset="0"/>
              </a:rPr>
              <a:t>Перечень лиц, имеющих право подписания документов бухгалтерского учета, устанавливается руководителем субъекта учета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9441D205-1ED7-6B5E-CF5A-08A4E6DD439E}"/>
              </a:ext>
            </a:extLst>
          </p:cNvPr>
          <p:cNvSpPr/>
          <p:nvPr/>
        </p:nvSpPr>
        <p:spPr>
          <a:xfrm>
            <a:off x="2874433" y="1127764"/>
            <a:ext cx="6443133" cy="1849859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5" name="Прямая со стрелкой 34">
            <a:extLst>
              <a:ext uri="{FF2B5EF4-FFF2-40B4-BE49-F238E27FC236}">
                <a16:creationId xmlns:a16="http://schemas.microsoft.com/office/drawing/2014/main" xmlns="" id="{232C4314-86B8-B2BE-5EF5-07A84945DDB4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6096000" y="2977623"/>
            <a:ext cx="0" cy="103481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7C9F1033-7A2B-18F7-FE7B-65F5C7AE20C6}"/>
              </a:ext>
            </a:extLst>
          </p:cNvPr>
          <p:cNvSpPr txBox="1"/>
          <p:nvPr/>
        </p:nvSpPr>
        <p:spPr>
          <a:xfrm>
            <a:off x="11640801" y="471154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1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hnschrift Condensed" panose="020B0502040204020203" pitchFamily="34" charset="0"/>
              <a:ea typeface="+mn-ea"/>
              <a:cs typeface="+mn-cs"/>
            </a:endParaRPr>
          </a:p>
        </p:txBody>
      </p:sp>
      <p:sp>
        <p:nvSpPr>
          <p:cNvPr id="46" name="Блок-схема: узел 45">
            <a:extLst>
              <a:ext uri="{FF2B5EF4-FFF2-40B4-BE49-F238E27FC236}">
                <a16:creationId xmlns:a16="http://schemas.microsoft.com/office/drawing/2014/main" xmlns="" id="{B388BA29-DC80-9125-0DA7-EF9970EEC554}"/>
              </a:ext>
            </a:extLst>
          </p:cNvPr>
          <p:cNvSpPr/>
          <p:nvPr/>
        </p:nvSpPr>
        <p:spPr>
          <a:xfrm>
            <a:off x="11559209" y="397062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600E9A7B-EC11-5CF0-23E1-8A291321FCDB}"/>
              </a:ext>
            </a:extLst>
          </p:cNvPr>
          <p:cNvSpPr txBox="1"/>
          <p:nvPr/>
        </p:nvSpPr>
        <p:spPr>
          <a:xfrm>
            <a:off x="11640801" y="473038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7</a:t>
            </a: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xmlns="" id="{D53305D0-85DB-583D-7452-75879CC0B9B0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2519653" y="2977623"/>
            <a:ext cx="3576347" cy="600162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xmlns="" id="{D0472877-1CFA-9408-EEE2-E89326A17AED}"/>
              </a:ext>
            </a:extLst>
          </p:cNvPr>
          <p:cNvCxnSpPr>
            <a:cxnSpLocks/>
          </p:cNvCxnSpPr>
          <p:nvPr/>
        </p:nvCxnSpPr>
        <p:spPr>
          <a:xfrm>
            <a:off x="6096000" y="2981295"/>
            <a:ext cx="3599934" cy="611395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: скругленные углы 54">
            <a:extLst>
              <a:ext uri="{FF2B5EF4-FFF2-40B4-BE49-F238E27FC236}">
                <a16:creationId xmlns:a16="http://schemas.microsoft.com/office/drawing/2014/main" xmlns="" id="{CAEB62C9-0BF7-111B-2138-287C7EEB19D5}"/>
              </a:ext>
            </a:extLst>
          </p:cNvPr>
          <p:cNvSpPr/>
          <p:nvPr/>
        </p:nvSpPr>
        <p:spPr>
          <a:xfrm>
            <a:off x="1960775" y="5253985"/>
            <a:ext cx="8182465" cy="1200327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1F534857-1F65-C4A2-1B53-60C42906B39B}"/>
              </a:ext>
            </a:extLst>
          </p:cNvPr>
          <p:cNvSpPr txBox="1"/>
          <p:nvPr/>
        </p:nvSpPr>
        <p:spPr>
          <a:xfrm>
            <a:off x="1915981" y="5253985"/>
            <a:ext cx="82720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Своевременное оформление первичных учетных документов, передачу их в установленные сроки для отражения в учете, а также достоверность данных обеспечивают лица, составившие и подписавшие указанные документы.</a:t>
            </a:r>
          </a:p>
        </p:txBody>
      </p:sp>
      <p:pic>
        <p:nvPicPr>
          <p:cNvPr id="34" name="Рисунок 33" descr="Детектив">
            <a:extLst>
              <a:ext uri="{FF2B5EF4-FFF2-40B4-BE49-F238E27FC236}">
                <a16:creationId xmlns:a16="http://schemas.microsoft.com/office/drawing/2014/main" xmlns="" id="{92DF3CE1-1DBD-998D-4D8F-2F3FBAB1B2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18295" y="3976348"/>
            <a:ext cx="1155405" cy="1155405"/>
          </a:xfrm>
          <a:prstGeom prst="rect">
            <a:avLst/>
          </a:prstGeom>
        </p:spPr>
      </p:pic>
      <p:pic>
        <p:nvPicPr>
          <p:cNvPr id="37" name="Рисунок 36" descr="Программист">
            <a:extLst>
              <a:ext uri="{FF2B5EF4-FFF2-40B4-BE49-F238E27FC236}">
                <a16:creationId xmlns:a16="http://schemas.microsoft.com/office/drawing/2014/main" xmlns="" id="{9C67661B-22CC-4EBC-17CC-54FC9474BA4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142911" y="3577867"/>
            <a:ext cx="1194770" cy="1194770"/>
          </a:xfrm>
          <a:prstGeom prst="rect">
            <a:avLst/>
          </a:prstGeom>
        </p:spPr>
      </p:pic>
      <p:pic>
        <p:nvPicPr>
          <p:cNvPr id="40" name="Рисунок 39" descr="Офисный работник">
            <a:extLst>
              <a:ext uri="{FF2B5EF4-FFF2-40B4-BE49-F238E27FC236}">
                <a16:creationId xmlns:a16="http://schemas.microsoft.com/office/drawing/2014/main" xmlns="" id="{0C923183-F6AF-7FC5-3F04-B1BBE60EC43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871185" y="3577785"/>
            <a:ext cx="1249760" cy="1249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41613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4EC6CBEB-9C81-35CF-4A95-212E804C8396}"/>
              </a:ext>
            </a:extLst>
          </p:cNvPr>
          <p:cNvCxnSpPr>
            <a:cxnSpLocks/>
          </p:cNvCxnSpPr>
          <p:nvPr/>
        </p:nvCxnSpPr>
        <p:spPr>
          <a:xfrm>
            <a:off x="0" y="1003852"/>
            <a:ext cx="12192000" cy="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3">
            <a:extLst>
              <a:ext uri="{FF2B5EF4-FFF2-40B4-BE49-F238E27FC236}">
                <a16:creationId xmlns:a16="http://schemas.microsoft.com/office/drawing/2014/main" xmlns="" id="{005E29CB-3150-4E2A-B87E-72446A423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7444" y="1198238"/>
            <a:ext cx="7682846" cy="1309561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Bahnschrift Condensed" panose="020B0502040204020203" pitchFamily="34" charset="0"/>
              </a:rPr>
              <a:t>Согласно утвержденным субъектом учета правилам документооборота или порядком взаимодействия допускается оформление 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xmlns="" id="{065B7569-0658-AF3C-7AC1-6D486438AE11}"/>
              </a:ext>
            </a:extLst>
          </p:cNvPr>
          <p:cNvSpPr/>
          <p:nvPr/>
        </p:nvSpPr>
        <p:spPr>
          <a:xfrm>
            <a:off x="2347444" y="1198239"/>
            <a:ext cx="7597833" cy="1309561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Блок-схема: узел 20">
            <a:extLst>
              <a:ext uri="{FF2B5EF4-FFF2-40B4-BE49-F238E27FC236}">
                <a16:creationId xmlns:a16="http://schemas.microsoft.com/office/drawing/2014/main" xmlns="" id="{07CAB5D9-696E-3233-4F58-4DA17170F35B}"/>
              </a:ext>
            </a:extLst>
          </p:cNvPr>
          <p:cNvSpPr/>
          <p:nvPr/>
        </p:nvSpPr>
        <p:spPr>
          <a:xfrm>
            <a:off x="11559209" y="399197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FC702EAA-ACDF-21F1-1011-F03F06EB540C}"/>
              </a:ext>
            </a:extLst>
          </p:cNvPr>
          <p:cNvSpPr txBox="1"/>
          <p:nvPr/>
        </p:nvSpPr>
        <p:spPr>
          <a:xfrm>
            <a:off x="11640801" y="471154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1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5</a:t>
            </a:r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xmlns="" id="{1E7A82D6-8771-C8CE-336A-A68FE2D574CF}"/>
              </a:ext>
            </a:extLst>
          </p:cNvPr>
          <p:cNvCxnSpPr>
            <a:cxnSpLocks/>
            <a:stCxn id="16" idx="2"/>
            <a:endCxn id="31" idx="3"/>
          </p:cNvCxnSpPr>
          <p:nvPr/>
        </p:nvCxnSpPr>
        <p:spPr>
          <a:xfrm flipH="1">
            <a:off x="3138309" y="2507800"/>
            <a:ext cx="3008052" cy="1071317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xmlns="" id="{75A31397-FBD1-8BF0-EC86-1070704DD1F1}"/>
              </a:ext>
            </a:extLst>
          </p:cNvPr>
          <p:cNvCxnSpPr>
            <a:cxnSpLocks/>
            <a:stCxn id="16" idx="2"/>
            <a:endCxn id="30" idx="0"/>
          </p:cNvCxnSpPr>
          <p:nvPr/>
        </p:nvCxnSpPr>
        <p:spPr>
          <a:xfrm flipH="1">
            <a:off x="5708087" y="2507800"/>
            <a:ext cx="438274" cy="92120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: скругленные углы 29">
            <a:extLst>
              <a:ext uri="{FF2B5EF4-FFF2-40B4-BE49-F238E27FC236}">
                <a16:creationId xmlns:a16="http://schemas.microsoft.com/office/drawing/2014/main" xmlns="" id="{9BDE773B-D81D-E8F9-1E82-BED826A5A687}"/>
              </a:ext>
            </a:extLst>
          </p:cNvPr>
          <p:cNvSpPr/>
          <p:nvPr/>
        </p:nvSpPr>
        <p:spPr>
          <a:xfrm>
            <a:off x="4579002" y="3429000"/>
            <a:ext cx="2258169" cy="2089673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Прямоугольник: скругленные углы 30">
            <a:extLst>
              <a:ext uri="{FF2B5EF4-FFF2-40B4-BE49-F238E27FC236}">
                <a16:creationId xmlns:a16="http://schemas.microsoft.com/office/drawing/2014/main" xmlns="" id="{F33DE8B5-B782-63CF-8A95-45DFB5B02599}"/>
              </a:ext>
            </a:extLst>
          </p:cNvPr>
          <p:cNvSpPr/>
          <p:nvPr/>
        </p:nvSpPr>
        <p:spPr>
          <a:xfrm>
            <a:off x="875170" y="2580224"/>
            <a:ext cx="2263139" cy="1997786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26E7DD13-4E2D-338B-2709-6C0FCDD7DA18}"/>
              </a:ext>
            </a:extLst>
          </p:cNvPr>
          <p:cNvSpPr txBox="1"/>
          <p:nvPr/>
        </p:nvSpPr>
        <p:spPr>
          <a:xfrm>
            <a:off x="875170" y="2701954"/>
            <a:ext cx="22127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prstClr val="black"/>
                </a:solidFill>
                <a:latin typeface="Bahnschrift Condensed" panose="020B0502040204020203" pitchFamily="34" charset="0"/>
              </a:rPr>
              <a:t>О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дного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 первичного учетного документа при осуществлении нескольких связанных между собой фактов хозяйственной жизни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5D317167-295E-68D4-7236-C99083D56945}"/>
              </a:ext>
            </a:extLst>
          </p:cNvPr>
          <p:cNvSpPr txBox="1"/>
          <p:nvPr/>
        </p:nvSpPr>
        <p:spPr>
          <a:xfrm>
            <a:off x="4579003" y="3429000"/>
            <a:ext cx="22354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prstClr val="black"/>
                </a:solidFill>
                <a:latin typeface="Bahnschrift Condensed" panose="020B0502040204020203" pitchFamily="34" charset="0"/>
              </a:rPr>
              <a:t>П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ервичных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 учетных документов с периодичностью, определенной правилами документооборота, исходя из существа факта хозяйственной жизни </a:t>
            </a:r>
          </a:p>
        </p:txBody>
      </p:sp>
      <p:sp>
        <p:nvSpPr>
          <p:cNvPr id="76" name="Блок-схема: узел 75">
            <a:extLst>
              <a:ext uri="{FF2B5EF4-FFF2-40B4-BE49-F238E27FC236}">
                <a16:creationId xmlns:a16="http://schemas.microsoft.com/office/drawing/2014/main" xmlns="" id="{B5E35B1C-B494-AA2B-C125-F9388623F380}"/>
              </a:ext>
            </a:extLst>
          </p:cNvPr>
          <p:cNvSpPr/>
          <p:nvPr/>
        </p:nvSpPr>
        <p:spPr>
          <a:xfrm>
            <a:off x="11559209" y="399197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1510D4D0-AD40-8E5F-3046-26973D637255}"/>
              </a:ext>
            </a:extLst>
          </p:cNvPr>
          <p:cNvSpPr txBox="1"/>
          <p:nvPr/>
        </p:nvSpPr>
        <p:spPr>
          <a:xfrm>
            <a:off x="11640801" y="443131"/>
            <a:ext cx="29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1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hnschrift Condensed" panose="020B0502040204020203" pitchFamily="34" charset="0"/>
              <a:ea typeface="+mn-ea"/>
              <a:cs typeface="+mn-cs"/>
            </a:endParaRPr>
          </a:p>
        </p:txBody>
      </p:sp>
      <p:sp>
        <p:nvSpPr>
          <p:cNvPr id="78" name="Блок-схема: узел 77">
            <a:extLst>
              <a:ext uri="{FF2B5EF4-FFF2-40B4-BE49-F238E27FC236}">
                <a16:creationId xmlns:a16="http://schemas.microsoft.com/office/drawing/2014/main" xmlns="" id="{FF144295-41E0-9546-0C80-80178343CF1D}"/>
              </a:ext>
            </a:extLst>
          </p:cNvPr>
          <p:cNvSpPr/>
          <p:nvPr/>
        </p:nvSpPr>
        <p:spPr>
          <a:xfrm>
            <a:off x="11559209" y="399197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EEA6D78A-A5A3-843E-3E49-679FA63EB5A3}"/>
              </a:ext>
            </a:extLst>
          </p:cNvPr>
          <p:cNvSpPr txBox="1"/>
          <p:nvPr/>
        </p:nvSpPr>
        <p:spPr>
          <a:xfrm>
            <a:off x="11640801" y="482712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8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xmlns="" id="{50B08D00-13F0-D223-C431-414EB7F1A860}"/>
              </a:ext>
            </a:extLst>
          </p:cNvPr>
          <p:cNvSpPr/>
          <p:nvPr/>
        </p:nvSpPr>
        <p:spPr>
          <a:xfrm>
            <a:off x="8816192" y="3579118"/>
            <a:ext cx="2258169" cy="1843602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C8568DB0-4FC6-5CFA-AF77-192F391C631E}"/>
              </a:ext>
            </a:extLst>
          </p:cNvPr>
          <p:cNvSpPr txBox="1"/>
          <p:nvPr/>
        </p:nvSpPr>
        <p:spPr>
          <a:xfrm>
            <a:off x="8816191" y="3623755"/>
            <a:ext cx="22581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prstClr val="black"/>
                </a:solidFill>
                <a:latin typeface="Bahnschrift Condensed" panose="020B0502040204020203" pitchFamily="34" charset="0"/>
              </a:rPr>
              <a:t>О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дним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 первичным учетным документом (ведомостью) совокупность однотипных фактов хозяйственной жизни</a:t>
            </a:r>
          </a:p>
        </p:txBody>
      </p:sp>
      <p:pic>
        <p:nvPicPr>
          <p:cNvPr id="36" name="Рисунок 35" descr="Схема ветвления">
            <a:extLst>
              <a:ext uri="{FF2B5EF4-FFF2-40B4-BE49-F238E27FC236}">
                <a16:creationId xmlns:a16="http://schemas.microsoft.com/office/drawing/2014/main" xmlns="" id="{FE9CE353-04DE-3621-A95E-746EF5796C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03038" y="4583055"/>
            <a:ext cx="1407402" cy="1407402"/>
          </a:xfrm>
          <a:prstGeom prst="rect">
            <a:avLst/>
          </a:prstGeom>
        </p:spPr>
      </p:pic>
      <p:pic>
        <p:nvPicPr>
          <p:cNvPr id="40" name="Рисунок 39" descr="Круги со стрелками">
            <a:extLst>
              <a:ext uri="{FF2B5EF4-FFF2-40B4-BE49-F238E27FC236}">
                <a16:creationId xmlns:a16="http://schemas.microsoft.com/office/drawing/2014/main" xmlns="" id="{57ED12F8-7963-E552-9BD3-6AB5AEB4496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09153" y="5422720"/>
            <a:ext cx="1508325" cy="1508325"/>
          </a:xfrm>
          <a:prstGeom prst="rect">
            <a:avLst/>
          </a:prstGeom>
        </p:spPr>
      </p:pic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xmlns="" id="{1432AF1B-F43C-6EE4-CD17-BE257BCEFCBD}"/>
              </a:ext>
            </a:extLst>
          </p:cNvPr>
          <p:cNvCxnSpPr>
            <a:cxnSpLocks/>
            <a:stCxn id="16" idx="2"/>
            <a:endCxn id="17" idx="0"/>
          </p:cNvCxnSpPr>
          <p:nvPr/>
        </p:nvCxnSpPr>
        <p:spPr>
          <a:xfrm>
            <a:off x="6146361" y="2507800"/>
            <a:ext cx="3798916" cy="107131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Рисунок 50" descr="Контрольный список">
            <a:extLst>
              <a:ext uri="{FF2B5EF4-FFF2-40B4-BE49-F238E27FC236}">
                <a16:creationId xmlns:a16="http://schemas.microsoft.com/office/drawing/2014/main" xmlns="" id="{AD64E497-B43A-F445-C8D6-49BB4C37ABB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378268" y="5502361"/>
            <a:ext cx="1304044" cy="130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672200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605</Words>
  <Application>Microsoft Office PowerPoint</Application>
  <PresentationFormat>Произвольный</PresentationFormat>
  <Paragraphs>79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Общие требования к правилам документооборота</vt:lpstr>
      <vt:lpstr>Общие положения</vt:lpstr>
      <vt:lpstr>Общие положения</vt:lpstr>
      <vt:lpstr>Общие положения</vt:lpstr>
      <vt:lpstr>Требования к правилам документооборота</vt:lpstr>
      <vt:lpstr>Правила документооборота должны предусматривать</vt:lpstr>
      <vt:lpstr>Обязательные условия формирования, передачи (представления) первичного учетного документа и его принятия к бухгалтерскому учету </vt:lpstr>
      <vt:lpstr>Перечень лиц, имеющих право подписания документов бухгалтерского учета, устанавливается руководителем субъекта учета</vt:lpstr>
      <vt:lpstr>Согласно утвержденным субъектом учета правилам документооборота или порядком взаимодействия допускается оформление </vt:lpstr>
      <vt:lpstr>Слайд 10</vt:lpstr>
      <vt:lpstr>Особенности формирования регистров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Общие требования к организации инвентаризации активов и обязательств, осуществляемой в целях обеспечения достоверности данных бухгалтерского учета, бухгалтерской (финансовой) отчетности</dc:title>
  <dc:creator>Константин Давыдов</dc:creator>
  <cp:lastModifiedBy>КФ - Блохина Ю.В.</cp:lastModifiedBy>
  <cp:revision>7</cp:revision>
  <dcterms:created xsi:type="dcterms:W3CDTF">2023-10-31T01:10:24Z</dcterms:created>
  <dcterms:modified xsi:type="dcterms:W3CDTF">2023-12-18T13:26:27Z</dcterms:modified>
</cp:coreProperties>
</file>