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Давыдов" initials="КД" lastIdx="2" clrIdx="0">
    <p:extLst>
      <p:ext uri="{19B8F6BF-5375-455C-9EA6-DF929625EA0E}">
        <p15:presenceInfo xmlns:p15="http://schemas.microsoft.com/office/powerpoint/2012/main" xmlns="" userId="aae47e86a3adfe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0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A17308-D3C7-F8B1-52A7-8664D3277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8C1020D-9975-5CFB-CC98-DD28547F9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CA9C33-CF7A-B590-FC74-41EA5B8B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1913FE-695F-B6C7-EEB8-0EDAD64C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18F229-AB49-A48C-2813-996A6EF1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03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8B865F-F0ED-90D2-D857-4FD344C4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78BAAD4-94E0-58FF-206A-0350A7B8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A62465-DD76-75E2-CCCD-B55675A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BBCB6A-3F24-CD8F-C324-08EEDAE3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DAE9BB-1FC7-F743-1DE7-AA8A1BDF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3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95021E2-EC3E-342A-C847-79B5E8492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7201C84-A2E4-C71C-F824-C79EE874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27F0DE-C506-C6DF-8D58-14CAC15A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C1923A-CE52-1012-3DCE-9D92916C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7F43E5-5330-100F-5BA8-50B18638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4715C1-E5A3-D2E7-5E68-0818D2A5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A4420A-C77A-C8F5-A9AB-9973EA86A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9CFE34-1BEB-75C7-601B-302582DE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2525C8-ACE2-10ED-75A2-3551D369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434844-8649-6E16-619E-21754E16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028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5F9644-B13F-7B0D-968E-EEE6370A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8E3956-B4B4-5E14-79B5-9D0500776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DDE52E-638F-B70C-69BF-4A3C065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3F3E7B-CD3E-8513-129B-B1789945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D46388-3B4B-62DC-ECE4-902EBDEF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26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712CD8-9A8E-7917-B7D7-510B7611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FAA4B0-1212-AFDC-E3D9-B0967AE54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CA44B1-26B2-8C09-1E37-282D70F9D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0BFF234-5586-3F3A-D03D-8A106EBCE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F405E54-A10C-EF39-042C-D983DE4E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3ED89B-19C9-E901-4E53-76866E87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4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754106-7FB3-C4BD-8B0C-33C62F8F5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1326BE-A66F-2B95-38D4-1F212DB51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D2C5183-05A2-6336-1030-626F5ACE4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70A4BBC-8919-67C3-734A-E440240C2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E411615-A34F-F0CA-BB30-692C48277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C547175-A173-A15C-6CFF-FA11E67F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DDF3137-3CD6-05EC-3C06-CAA1D5FE8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A92335B-040E-56E0-A7BA-B15C47D0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30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3CC502-02E0-AF91-3352-C099EE3F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4BB255-10A8-07E9-EFE7-82CB658C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175F2DC-3F6B-384F-195E-B740ABA2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3421E3-230B-4076-E5E3-A68A6721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05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EB4F711-494C-E3C8-9E76-85FB140F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0CA38C9-8873-C067-A6A3-4419CDE1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857CE4-67D4-B81F-00DD-45E2D210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46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E55E6-AB5D-AC0C-8C78-F19331E6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BB1E0A-440B-AF41-05EF-FB89EE35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ED7D17-0E20-E740-510E-0A72A3224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B23986-EC15-9A5F-1091-EEC80B33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FC7343-65D3-3176-FDBF-3BDC9B95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2127C4B-F657-FA10-3F4E-77481E66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948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F9C37C-1A3C-D662-74EE-1D7E7BE4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090F2D3-8FC7-79E3-A1FC-AF4D1A667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293E9EE-C496-AB00-FE2B-1F6183C5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6117FC-CCB3-19C4-067B-DA005458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44940C-F9EE-D8B7-08BB-6910A02D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60FCA2-568A-A898-4247-E4BA047B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1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DBCDC5-4BEC-75CB-4EE1-35A56FAE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E90D3F-8CCA-018F-A0E4-9D242A3FE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F7E73B-0A7E-512E-3572-04FB84815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A29A-B48A-4914-98EF-5371C406E3C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9C4A458-2C13-8862-39D0-BB8008D37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125B16-C5A2-329B-3CA0-D84BB3566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4A1D-AF46-4F93-A638-09E20B0AC1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67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МИНИСТЕРСТВО ФИНАНСОВ • Большая российская энциклопедия - электронная версия">
            <a:extLst>
              <a:ext uri="{FF2B5EF4-FFF2-40B4-BE49-F238E27FC236}">
                <a16:creationId xmlns:a16="http://schemas.microsoft.com/office/drawing/2014/main" xmlns="" id="{09283CBD-A0C9-4451-991D-E0646791E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B51E118-CDD0-452B-928E-BD104C483E31}"/>
              </a:ext>
            </a:extLst>
          </p:cNvPr>
          <p:cNvSpPr/>
          <p:nvPr/>
        </p:nvSpPr>
        <p:spPr>
          <a:xfrm>
            <a:off x="-2" y="12376"/>
            <a:ext cx="12192000" cy="6858000"/>
          </a:xfrm>
          <a:prstGeom prst="rect">
            <a:avLst/>
          </a:prstGeom>
          <a:solidFill>
            <a:srgbClr val="054B26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6B8AC87-5BC8-4A61-9410-2F908DEDBCD0}"/>
              </a:ext>
            </a:extLst>
          </p:cNvPr>
          <p:cNvSpPr/>
          <p:nvPr/>
        </p:nvSpPr>
        <p:spPr>
          <a:xfrm>
            <a:off x="-6" y="4271080"/>
            <a:ext cx="12192000" cy="97058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90B75A-0DD2-49FF-9296-950968173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10819"/>
            <a:ext cx="12192001" cy="1190261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бщие требования</a:t>
            </a:r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организации инвентаризации активов и обязательств, осуществляемой в целях обеспечения достоверности данных бухгалтерского учета, бухгалтерской (финансовой) отчетности</a:t>
            </a:r>
            <a:endParaRPr lang="ru-RU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332E9C-33B8-579D-67CE-8D1665346D44}"/>
              </a:ext>
            </a:extLst>
          </p:cNvPr>
          <p:cNvSpPr txBox="1"/>
          <p:nvPr/>
        </p:nvSpPr>
        <p:spPr>
          <a:xfrm>
            <a:off x="5114857" y="5683153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Викторовна Сивец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F55E43-BC6F-4E23-DFB2-FAFB85756CB1}"/>
              </a:ext>
            </a:extLst>
          </p:cNvPr>
          <p:cNvSpPr txBox="1"/>
          <p:nvPr/>
        </p:nvSpPr>
        <p:spPr>
          <a:xfrm>
            <a:off x="40661" y="6237151"/>
            <a:ext cx="20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2023</a:t>
            </a:r>
          </a:p>
        </p:txBody>
      </p:sp>
    </p:spTree>
    <p:extLst>
      <p:ext uri="{BB962C8B-B14F-4D97-AF65-F5344CB8AC3E}">
        <p14:creationId xmlns:p14="http://schemas.microsoft.com/office/powerpoint/2010/main" xmlns="" val="52385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483" y="1434374"/>
            <a:ext cx="3572198" cy="1073426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Инвентаризация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051483" y="1434374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9</a:t>
            </a:r>
          </a:p>
        </p:txBody>
      </p:sp>
      <p:sp>
        <p:nvSpPr>
          <p:cNvPr id="2" name="Блок-схема: узел 1">
            <a:extLst>
              <a:ext uri="{FF2B5EF4-FFF2-40B4-BE49-F238E27FC236}">
                <a16:creationId xmlns:a16="http://schemas.microsoft.com/office/drawing/2014/main" xmlns="" id="{CCDC797B-4A14-301B-B048-B48735D31BAB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730C00-C2BF-3A76-E53B-B5C9CB3E0991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III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65B9FA95-88E4-DF65-8696-9B4AE5CF8B5E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2570480" y="1971087"/>
            <a:ext cx="1481003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24BEE34-7C86-263F-18AB-B10B776BBB6C}"/>
              </a:ext>
            </a:extLst>
          </p:cNvPr>
          <p:cNvSpPr/>
          <p:nvPr/>
        </p:nvSpPr>
        <p:spPr>
          <a:xfrm>
            <a:off x="919370" y="1676448"/>
            <a:ext cx="1651110" cy="589278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2F9BE21-2A63-14A6-B175-D14E040E3CB4}"/>
              </a:ext>
            </a:extLst>
          </p:cNvPr>
          <p:cNvSpPr txBox="1"/>
          <p:nvPr/>
        </p:nvSpPr>
        <p:spPr>
          <a:xfrm>
            <a:off x="919371" y="1638611"/>
            <a:ext cx="165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Bahnschrift Condensed" panose="020B0502040204020203" pitchFamily="34" charset="0"/>
              </a:rPr>
              <a:t>Фактическое</a:t>
            </a:r>
            <a:r>
              <a:rPr lang="ru-RU" dirty="0">
                <a:latin typeface="Bahnschrift Condensed" panose="020B0502040204020203" pitchFamily="34" charset="0"/>
              </a:rPr>
              <a:t> наличие объектов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02309990-B4FD-360B-004D-4E00D90697E2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1264025" y="2356570"/>
            <a:ext cx="2787458" cy="94244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3F58B440-C1DC-9940-877E-AEBED163C7FA}"/>
              </a:ext>
            </a:extLst>
          </p:cNvPr>
          <p:cNvCxnSpPr>
            <a:cxnSpLocks/>
          </p:cNvCxnSpPr>
          <p:nvPr/>
        </p:nvCxnSpPr>
        <p:spPr>
          <a:xfrm>
            <a:off x="7382566" y="2524581"/>
            <a:ext cx="0" cy="7744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6AB5488E-795F-CC90-E8E8-99CE62D6922B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7623680" y="2404166"/>
            <a:ext cx="1421707" cy="42304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46306D08-6559-33C3-26E7-365BA9FA80DA}"/>
              </a:ext>
            </a:extLst>
          </p:cNvPr>
          <p:cNvCxnSpPr>
            <a:cxnSpLocks/>
          </p:cNvCxnSpPr>
          <p:nvPr/>
        </p:nvCxnSpPr>
        <p:spPr>
          <a:xfrm flipH="1">
            <a:off x="3969327" y="2524581"/>
            <a:ext cx="313411" cy="7744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561FBB43-FE0C-6F9F-F2F8-D8797C23E0A7}"/>
              </a:ext>
            </a:extLst>
          </p:cNvPr>
          <p:cNvCxnSpPr>
            <a:cxnSpLocks/>
          </p:cNvCxnSpPr>
          <p:nvPr/>
        </p:nvCxnSpPr>
        <p:spPr>
          <a:xfrm>
            <a:off x="5682495" y="2524581"/>
            <a:ext cx="0" cy="7744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4E1AB444-9425-9659-E7AB-AF9F77AA6675}"/>
              </a:ext>
            </a:extLst>
          </p:cNvPr>
          <p:cNvSpPr/>
          <p:nvPr/>
        </p:nvSpPr>
        <p:spPr>
          <a:xfrm>
            <a:off x="107579" y="3299012"/>
            <a:ext cx="2312892" cy="77442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290E557-C35D-F7D3-F749-E40E3D47A979}"/>
              </a:ext>
            </a:extLst>
          </p:cNvPr>
          <p:cNvSpPr txBox="1"/>
          <p:nvPr/>
        </p:nvSpPr>
        <p:spPr>
          <a:xfrm>
            <a:off x="107579" y="3343052"/>
            <a:ext cx="231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Подсчет, взвешивание, обмер, осмотр 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10F9EED7-2497-7A8C-AD06-1161B50A6ED3}"/>
              </a:ext>
            </a:extLst>
          </p:cNvPr>
          <p:cNvCxnSpPr>
            <a:cxnSpLocks/>
          </p:cNvCxnSpPr>
          <p:nvPr/>
        </p:nvCxnSpPr>
        <p:spPr>
          <a:xfrm>
            <a:off x="245246" y="4073440"/>
            <a:ext cx="0" cy="135018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F4B55CF8-B8B1-8466-F74E-D31DDB58F7C0}"/>
              </a:ext>
            </a:extLst>
          </p:cNvPr>
          <p:cNvSpPr/>
          <p:nvPr/>
        </p:nvSpPr>
        <p:spPr>
          <a:xfrm>
            <a:off x="245247" y="5423626"/>
            <a:ext cx="1861460" cy="83525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FD55EAE5-79CE-0576-6905-5E76934C68D5}"/>
              </a:ext>
            </a:extLst>
          </p:cNvPr>
          <p:cNvSpPr txBox="1"/>
          <p:nvPr/>
        </p:nvSpPr>
        <p:spPr>
          <a:xfrm>
            <a:off x="198430" y="5379586"/>
            <a:ext cx="1908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Подсчет 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Упаковки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Выборочная проверка</a:t>
            </a: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07511C07-47EE-CC68-7C12-CEEE102ED137}"/>
              </a:ext>
            </a:extLst>
          </p:cNvPr>
          <p:cNvCxnSpPr>
            <a:cxnSpLocks/>
          </p:cNvCxnSpPr>
          <p:nvPr/>
        </p:nvCxnSpPr>
        <p:spPr>
          <a:xfrm>
            <a:off x="445845" y="4068907"/>
            <a:ext cx="0" cy="29944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B0DABFAA-6088-8115-6C29-1D566AA04F31}"/>
              </a:ext>
            </a:extLst>
          </p:cNvPr>
          <p:cNvSpPr/>
          <p:nvPr/>
        </p:nvSpPr>
        <p:spPr>
          <a:xfrm>
            <a:off x="445845" y="4368352"/>
            <a:ext cx="2198741" cy="84348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963CBD3-E397-8F11-13CA-887E7B427BC9}"/>
              </a:ext>
            </a:extLst>
          </p:cNvPr>
          <p:cNvSpPr txBox="1"/>
          <p:nvPr/>
        </p:nvSpPr>
        <p:spPr>
          <a:xfrm>
            <a:off x="384279" y="4311559"/>
            <a:ext cx="25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Налив/навал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Замер и расчеты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u="sng" dirty="0">
                <a:latin typeface="Bahnschrift Condensed" panose="020B0502040204020203" pitchFamily="34" charset="0"/>
              </a:rPr>
              <a:t>Расчеты\акты прилагаются</a:t>
            </a: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xmlns="" id="{80C35EE9-5B65-BA84-D821-A6C0564B7532}"/>
              </a:ext>
            </a:extLst>
          </p:cNvPr>
          <p:cNvSpPr/>
          <p:nvPr/>
        </p:nvSpPr>
        <p:spPr>
          <a:xfrm>
            <a:off x="9045387" y="2507801"/>
            <a:ext cx="2805945" cy="63881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A47BA643-4780-38FB-301A-EBA02193019C}"/>
              </a:ext>
            </a:extLst>
          </p:cNvPr>
          <p:cNvSpPr txBox="1"/>
          <p:nvPr/>
        </p:nvSpPr>
        <p:spPr>
          <a:xfrm>
            <a:off x="9038142" y="2483502"/>
            <a:ext cx="287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Подтверждение, 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выверка (интеграция)</a:t>
            </a:r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xmlns="" id="{55380B7E-7252-F569-617B-6626EAF74172}"/>
              </a:ext>
            </a:extLst>
          </p:cNvPr>
          <p:cNvCxnSpPr>
            <a:cxnSpLocks/>
          </p:cNvCxnSpPr>
          <p:nvPr/>
        </p:nvCxnSpPr>
        <p:spPr>
          <a:xfrm>
            <a:off x="11850100" y="3059579"/>
            <a:ext cx="0" cy="98726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BE11E409-1DB0-6F28-4177-E11963CD155E}"/>
              </a:ext>
            </a:extLst>
          </p:cNvPr>
          <p:cNvSpPr/>
          <p:nvPr/>
        </p:nvSpPr>
        <p:spPr>
          <a:xfrm>
            <a:off x="9988640" y="4068907"/>
            <a:ext cx="1861460" cy="1477328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D4498019-E16A-BAEB-C65B-FD8E9816B278}"/>
              </a:ext>
            </a:extLst>
          </p:cNvPr>
          <p:cNvSpPr txBox="1"/>
          <p:nvPr/>
        </p:nvSpPr>
        <p:spPr>
          <a:xfrm>
            <a:off x="9988639" y="4040648"/>
            <a:ext cx="1877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Фиксация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Выполнение функции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Факты поступления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Реестровые сведения 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Факт использования</a:t>
            </a:r>
          </a:p>
        </p:txBody>
      </p: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xmlns="" id="{06284433-425C-E2DE-23E8-9901AC80F195}"/>
              </a:ext>
            </a:extLst>
          </p:cNvPr>
          <p:cNvCxnSpPr>
            <a:cxnSpLocks/>
          </p:cNvCxnSpPr>
          <p:nvPr/>
        </p:nvCxnSpPr>
        <p:spPr>
          <a:xfrm>
            <a:off x="9049851" y="3075845"/>
            <a:ext cx="0" cy="35315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9C918414-1FA7-0C43-6D72-B65BD80C377F}"/>
              </a:ext>
            </a:extLst>
          </p:cNvPr>
          <p:cNvSpPr/>
          <p:nvPr/>
        </p:nvSpPr>
        <p:spPr>
          <a:xfrm>
            <a:off x="9038142" y="3429000"/>
            <a:ext cx="2215159" cy="51376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F68069C-1BE9-B416-E1A9-30D586938E88}"/>
              </a:ext>
            </a:extLst>
          </p:cNvPr>
          <p:cNvSpPr txBox="1"/>
          <p:nvPr/>
        </p:nvSpPr>
        <p:spPr>
          <a:xfrm>
            <a:off x="9017252" y="3341080"/>
            <a:ext cx="22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Специальные объекты =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Специальные средства</a:t>
            </a:r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xmlns="" id="{972D5A7B-E9BA-39C6-6916-3FAD6010D23C}"/>
              </a:ext>
            </a:extLst>
          </p:cNvPr>
          <p:cNvSpPr/>
          <p:nvPr/>
        </p:nvSpPr>
        <p:spPr>
          <a:xfrm>
            <a:off x="2882246" y="3299012"/>
            <a:ext cx="1835226" cy="53177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0FD73EA-E141-B63B-2E3B-41AF3EB530E7}"/>
              </a:ext>
            </a:extLst>
          </p:cNvPr>
          <p:cNvSpPr txBox="1"/>
          <p:nvPr/>
        </p:nvSpPr>
        <p:spPr>
          <a:xfrm>
            <a:off x="2881016" y="3362416"/>
            <a:ext cx="18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Метод расчетов</a:t>
            </a:r>
          </a:p>
        </p:txBody>
      </p: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xmlns="" id="{2E77569D-75C6-E1E5-B67F-0C778A947C59}"/>
              </a:ext>
            </a:extLst>
          </p:cNvPr>
          <p:cNvCxnSpPr>
            <a:cxnSpLocks/>
            <a:stCxn id="76" idx="2"/>
          </p:cNvCxnSpPr>
          <p:nvPr/>
        </p:nvCxnSpPr>
        <p:spPr>
          <a:xfrm flipH="1">
            <a:off x="3785427" y="3830782"/>
            <a:ext cx="14432" cy="43318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xmlns="" id="{1EC2D656-43FA-5576-7153-8399062D7C25}"/>
              </a:ext>
            </a:extLst>
          </p:cNvPr>
          <p:cNvSpPr/>
          <p:nvPr/>
        </p:nvSpPr>
        <p:spPr>
          <a:xfrm>
            <a:off x="4822338" y="4290509"/>
            <a:ext cx="1736660" cy="60508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C028381B-E86D-FCE5-C85E-0BC18267D91D}"/>
              </a:ext>
            </a:extLst>
          </p:cNvPr>
          <p:cNvSpPr/>
          <p:nvPr/>
        </p:nvSpPr>
        <p:spPr>
          <a:xfrm>
            <a:off x="6767617" y="4192899"/>
            <a:ext cx="2047132" cy="5294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EEA02667-1A65-E90E-F43F-76C0CFC51081}"/>
              </a:ext>
            </a:extLst>
          </p:cNvPr>
          <p:cNvSpPr/>
          <p:nvPr/>
        </p:nvSpPr>
        <p:spPr>
          <a:xfrm>
            <a:off x="3048822" y="4236780"/>
            <a:ext cx="1668647" cy="156966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E3A78F31-9D26-CE88-307B-B94FD0360A7F}"/>
              </a:ext>
            </a:extLst>
          </p:cNvPr>
          <p:cNvSpPr/>
          <p:nvPr/>
        </p:nvSpPr>
        <p:spPr>
          <a:xfrm>
            <a:off x="2444812" y="5908139"/>
            <a:ext cx="1045323" cy="59062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FEEAC9BF-37BB-1707-DB53-975A769CA54B}"/>
              </a:ext>
            </a:extLst>
          </p:cNvPr>
          <p:cNvSpPr txBox="1"/>
          <p:nvPr/>
        </p:nvSpPr>
        <p:spPr>
          <a:xfrm>
            <a:off x="2967473" y="4198246"/>
            <a:ext cx="1854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Bahnschrift Condensed" panose="020B0502040204020203" pitchFamily="34" charset="0"/>
              </a:rPr>
              <a:t>НФА</a:t>
            </a:r>
            <a:br>
              <a:rPr lang="ru-RU" sz="1600" dirty="0">
                <a:latin typeface="Bahnschrift Condensed" panose="020B0502040204020203" pitchFamily="34" charset="0"/>
              </a:rPr>
            </a:br>
            <a:r>
              <a:rPr lang="ru-RU" sz="1600" dirty="0">
                <a:latin typeface="Bahnschrift Condensed" panose="020B0502040204020203" pitchFamily="34" charset="0"/>
              </a:rPr>
              <a:t>Капвложения</a:t>
            </a:r>
            <a:br>
              <a:rPr lang="ru-RU" sz="1600" dirty="0">
                <a:latin typeface="Bahnschrift Condensed" panose="020B0502040204020203" pitchFamily="34" charset="0"/>
              </a:rPr>
            </a:br>
            <a:r>
              <a:rPr lang="ru-RU" sz="1600" dirty="0">
                <a:latin typeface="Bahnschrift Condensed" panose="020B0502040204020203" pitchFamily="34" charset="0"/>
              </a:rPr>
              <a:t>НМА</a:t>
            </a:r>
            <a:br>
              <a:rPr lang="ru-RU" sz="1600" dirty="0">
                <a:latin typeface="Bahnschrift Condensed" panose="020B0502040204020203" pitchFamily="34" charset="0"/>
              </a:rPr>
            </a:br>
            <a:r>
              <a:rPr lang="ru-RU" sz="1600" dirty="0">
                <a:latin typeface="Bahnschrift Condensed" panose="020B0502040204020203" pitchFamily="34" charset="0"/>
              </a:rPr>
              <a:t>(при отсутствии определенных результатов вложений)</a:t>
            </a:r>
          </a:p>
        </p:txBody>
      </p: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xmlns="" id="{61C27701-4249-6336-8901-7F5F7E6354D5}"/>
              </a:ext>
            </a:extLst>
          </p:cNvPr>
          <p:cNvCxnSpPr>
            <a:cxnSpLocks/>
          </p:cNvCxnSpPr>
          <p:nvPr/>
        </p:nvCxnSpPr>
        <p:spPr>
          <a:xfrm flipH="1">
            <a:off x="2884874" y="3777755"/>
            <a:ext cx="5215" cy="210352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E4F43071-B77B-04F9-02DC-8E5B0D3D6BFE}"/>
              </a:ext>
            </a:extLst>
          </p:cNvPr>
          <p:cNvSpPr txBox="1"/>
          <p:nvPr/>
        </p:nvSpPr>
        <p:spPr>
          <a:xfrm>
            <a:off x="2444811" y="5855511"/>
            <a:ext cx="113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Проверка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документов </a:t>
            </a:r>
          </a:p>
        </p:txBody>
      </p:sp>
      <p:sp>
        <p:nvSpPr>
          <p:cNvPr id="96" name="Прямоугольник: скругленные углы 95">
            <a:extLst>
              <a:ext uri="{FF2B5EF4-FFF2-40B4-BE49-F238E27FC236}">
                <a16:creationId xmlns:a16="http://schemas.microsoft.com/office/drawing/2014/main" xmlns="" id="{B2608A1D-7E6C-C4A2-8512-87960505132E}"/>
              </a:ext>
            </a:extLst>
          </p:cNvPr>
          <p:cNvSpPr/>
          <p:nvPr/>
        </p:nvSpPr>
        <p:spPr>
          <a:xfrm>
            <a:off x="4781719" y="3306359"/>
            <a:ext cx="1797214" cy="78627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6F7007EA-DD4A-0576-5765-CFC6FBD25366}"/>
              </a:ext>
            </a:extLst>
          </p:cNvPr>
          <p:cNvSpPr txBox="1"/>
          <p:nvPr/>
        </p:nvSpPr>
        <p:spPr>
          <a:xfrm>
            <a:off x="4778225" y="3220732"/>
            <a:ext cx="1786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Сверка данных управленческого учета</a:t>
            </a:r>
          </a:p>
        </p:txBody>
      </p: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xmlns="" id="{31D06344-258A-A905-AF77-3770EA6A2809}"/>
              </a:ext>
            </a:extLst>
          </p:cNvPr>
          <p:cNvCxnSpPr>
            <a:cxnSpLocks/>
          </p:cNvCxnSpPr>
          <p:nvPr/>
        </p:nvCxnSpPr>
        <p:spPr>
          <a:xfrm>
            <a:off x="5673563" y="4114445"/>
            <a:ext cx="0" cy="16760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: скругленные углы 98">
            <a:extLst>
              <a:ext uri="{FF2B5EF4-FFF2-40B4-BE49-F238E27FC236}">
                <a16:creationId xmlns:a16="http://schemas.microsoft.com/office/drawing/2014/main" xmlns="" id="{97439214-BBFF-C5AC-38F0-AAF806CD8B16}"/>
              </a:ext>
            </a:extLst>
          </p:cNvPr>
          <p:cNvSpPr/>
          <p:nvPr/>
        </p:nvSpPr>
        <p:spPr>
          <a:xfrm>
            <a:off x="6716288" y="3306360"/>
            <a:ext cx="2072105" cy="67359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4E02C1C5-1BDE-2680-6B96-BA57C2641862}"/>
              </a:ext>
            </a:extLst>
          </p:cNvPr>
          <p:cNvSpPr txBox="1"/>
          <p:nvPr/>
        </p:nvSpPr>
        <p:spPr>
          <a:xfrm>
            <a:off x="4999691" y="4263965"/>
            <a:ext cx="1413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Деб/</a:t>
            </a:r>
            <a:r>
              <a:rPr lang="ru-RU" dirty="0" err="1">
                <a:latin typeface="Bahnschrift Condensed" panose="020B0502040204020203" pitchFamily="34" charset="0"/>
              </a:rPr>
              <a:t>Кред</a:t>
            </a:r>
            <a:r>
              <a:rPr lang="ru-RU" dirty="0">
                <a:latin typeface="Bahnschrift Condensed" panose="020B0502040204020203" pitchFamily="34" charset="0"/>
              </a:rPr>
              <a:t> задолженность</a:t>
            </a:r>
          </a:p>
        </p:txBody>
      </p:sp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xmlns="" id="{1580860E-817A-0ABD-1F55-1BED1EFB66A4}"/>
              </a:ext>
            </a:extLst>
          </p:cNvPr>
          <p:cNvCxnSpPr>
            <a:cxnSpLocks/>
          </p:cNvCxnSpPr>
          <p:nvPr/>
        </p:nvCxnSpPr>
        <p:spPr>
          <a:xfrm>
            <a:off x="5680325" y="4880902"/>
            <a:ext cx="0" cy="24354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xmlns="" id="{BEB15257-B778-0F68-1F3D-19D96AAE4CA7}"/>
              </a:ext>
            </a:extLst>
          </p:cNvPr>
          <p:cNvSpPr/>
          <p:nvPr/>
        </p:nvSpPr>
        <p:spPr>
          <a:xfrm>
            <a:off x="4457700" y="6247706"/>
            <a:ext cx="2090867" cy="5294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xmlns="" id="{CB264211-2DC4-FF1E-AD6C-6CCC61F370C2}"/>
              </a:ext>
            </a:extLst>
          </p:cNvPr>
          <p:cNvSpPr/>
          <p:nvPr/>
        </p:nvSpPr>
        <p:spPr>
          <a:xfrm>
            <a:off x="4829384" y="5135399"/>
            <a:ext cx="1719183" cy="87841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E9A38DA3-944E-3429-09A8-6F8B57689C23}"/>
              </a:ext>
            </a:extLst>
          </p:cNvPr>
          <p:cNvSpPr txBox="1"/>
          <p:nvPr/>
        </p:nvSpPr>
        <p:spPr>
          <a:xfrm>
            <a:off x="4848609" y="5084570"/>
            <a:ext cx="1663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 группе плательщиков (кредиторов)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CA9720B7-0ECE-B2E2-69F8-E4758EA3A1BB}"/>
              </a:ext>
            </a:extLst>
          </p:cNvPr>
          <p:cNvSpPr txBox="1"/>
          <p:nvPr/>
        </p:nvSpPr>
        <p:spPr>
          <a:xfrm>
            <a:off x="4551876" y="6171695"/>
            <a:ext cx="1996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Конкретный –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персонифицированный  </a:t>
            </a:r>
          </a:p>
        </p:txBody>
      </p: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xmlns="" id="{3C9D828C-00AD-096D-6B32-A80CC1E591E9}"/>
              </a:ext>
            </a:extLst>
          </p:cNvPr>
          <p:cNvCxnSpPr>
            <a:cxnSpLocks/>
          </p:cNvCxnSpPr>
          <p:nvPr/>
        </p:nvCxnSpPr>
        <p:spPr>
          <a:xfrm>
            <a:off x="5688975" y="6004158"/>
            <a:ext cx="0" cy="24354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xmlns="" id="{92A3B9B1-707E-7555-1B1A-193D64EA1843}"/>
              </a:ext>
            </a:extLst>
          </p:cNvPr>
          <p:cNvSpPr/>
          <p:nvPr/>
        </p:nvSpPr>
        <p:spPr>
          <a:xfrm>
            <a:off x="6769042" y="4993716"/>
            <a:ext cx="2047131" cy="64178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DEFAD2B6-FAC6-1D4C-2E2D-574A194F8EAC}"/>
              </a:ext>
            </a:extLst>
          </p:cNvPr>
          <p:cNvSpPr txBox="1"/>
          <p:nvPr/>
        </p:nvSpPr>
        <p:spPr>
          <a:xfrm>
            <a:off x="6695399" y="3315793"/>
            <a:ext cx="207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Сверка данных учетных музейных документов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17CB82A8-82AA-CE50-268A-EC4E5CC7DF04}"/>
              </a:ext>
            </a:extLst>
          </p:cNvPr>
          <p:cNvSpPr txBox="1"/>
          <p:nvPr/>
        </p:nvSpPr>
        <p:spPr>
          <a:xfrm>
            <a:off x="6814330" y="4134444"/>
            <a:ext cx="182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Если проводятся плановые сверки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994C1329-4EFE-EF10-F149-CAF3DB6B8603}"/>
              </a:ext>
            </a:extLst>
          </p:cNvPr>
          <p:cNvSpPr txBox="1"/>
          <p:nvPr/>
        </p:nvSpPr>
        <p:spPr>
          <a:xfrm>
            <a:off x="6820212" y="4989168"/>
            <a:ext cx="196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Соответствие приказам Минкульта</a:t>
            </a:r>
          </a:p>
        </p:txBody>
      </p:sp>
      <p:cxnSp>
        <p:nvCxnSpPr>
          <p:cNvPr id="118" name="Прямая со стрелкой 117">
            <a:extLst>
              <a:ext uri="{FF2B5EF4-FFF2-40B4-BE49-F238E27FC236}">
                <a16:creationId xmlns:a16="http://schemas.microsoft.com/office/drawing/2014/main" xmlns="" id="{77E5F051-987D-16EE-6AA9-E7D63C70C326}"/>
              </a:ext>
            </a:extLst>
          </p:cNvPr>
          <p:cNvCxnSpPr>
            <a:cxnSpLocks/>
          </p:cNvCxnSpPr>
          <p:nvPr/>
        </p:nvCxnSpPr>
        <p:spPr>
          <a:xfrm flipH="1">
            <a:off x="7725575" y="3998570"/>
            <a:ext cx="7313" cy="18447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>
            <a:extLst>
              <a:ext uri="{FF2B5EF4-FFF2-40B4-BE49-F238E27FC236}">
                <a16:creationId xmlns:a16="http://schemas.microsoft.com/office/drawing/2014/main" xmlns="" id="{C88F0D35-3317-9C6D-27E7-D421DF3B0DDD}"/>
              </a:ext>
            </a:extLst>
          </p:cNvPr>
          <p:cNvCxnSpPr>
            <a:cxnSpLocks/>
          </p:cNvCxnSpPr>
          <p:nvPr/>
        </p:nvCxnSpPr>
        <p:spPr>
          <a:xfrm>
            <a:off x="7752340" y="4739528"/>
            <a:ext cx="0" cy="24354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113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83" y="1373414"/>
            <a:ext cx="3572198" cy="10734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Ответственные лица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127183" y="1373414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3853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10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58A46AB9-193D-DAAA-01F5-AF0111824756}"/>
              </a:ext>
            </a:extLst>
          </p:cNvPr>
          <p:cNvCxnSpPr>
            <a:cxnSpLocks/>
          </p:cNvCxnSpPr>
          <p:nvPr/>
        </p:nvCxnSpPr>
        <p:spPr>
          <a:xfrm>
            <a:off x="245245" y="2446830"/>
            <a:ext cx="0" cy="220997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7C473F6-8FCE-67D3-54C3-4F5891988FD2}"/>
              </a:ext>
            </a:extLst>
          </p:cNvPr>
          <p:cNvSpPr/>
          <p:nvPr/>
        </p:nvSpPr>
        <p:spPr>
          <a:xfrm>
            <a:off x="245243" y="5730235"/>
            <a:ext cx="3454133" cy="92964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Основных средств и капвложений в них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запасов, наличных и иных аналогичных активов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6BE3C045-6745-8B95-065C-B0E68A429215}"/>
              </a:ext>
            </a:extLst>
          </p:cNvPr>
          <p:cNvCxnSpPr>
            <a:cxnSpLocks/>
          </p:cNvCxnSpPr>
          <p:nvPr/>
        </p:nvCxnSpPr>
        <p:spPr>
          <a:xfrm>
            <a:off x="3699376" y="6248400"/>
            <a:ext cx="92061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6F2F224F-4F32-8DC0-DFA6-C0D8D97DC8B9}"/>
              </a:ext>
            </a:extLst>
          </p:cNvPr>
          <p:cNvSpPr/>
          <p:nvPr/>
        </p:nvSpPr>
        <p:spPr>
          <a:xfrm>
            <a:off x="4619991" y="5730240"/>
            <a:ext cx="1735090" cy="92964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Осуществляется по </a:t>
            </a:r>
            <a:r>
              <a:rPr lang="ru-RU" u="sng" dirty="0">
                <a:latin typeface="Bahnschrift Condensed" panose="020B0502040204020203" pitchFamily="34" charset="0"/>
              </a:rPr>
              <a:t>местонахождению</a:t>
            </a:r>
            <a:r>
              <a:rPr lang="ru-RU" dirty="0">
                <a:latin typeface="Bahnschrift Condensed" panose="020B0502040204020203" pitchFamily="34" charset="0"/>
              </a:rPr>
              <a:t> активов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8541E9C-578C-5AAF-4517-F611CD778F2D}"/>
              </a:ext>
            </a:extLst>
          </p:cNvPr>
          <p:cNvSpPr/>
          <p:nvPr/>
        </p:nvSpPr>
        <p:spPr>
          <a:xfrm>
            <a:off x="245243" y="4656809"/>
            <a:ext cx="1735090" cy="715291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Присутствуют при инвентаризации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xmlns="" id="{06902930-1904-9DF9-5BBA-9AAE2CE66A8A}"/>
              </a:ext>
            </a:extLst>
          </p:cNvPr>
          <p:cNvCxnSpPr>
            <a:cxnSpLocks/>
          </p:cNvCxnSpPr>
          <p:nvPr/>
        </p:nvCxnSpPr>
        <p:spPr>
          <a:xfrm>
            <a:off x="1052965" y="5393966"/>
            <a:ext cx="0" cy="33626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C75FD5CE-A177-1903-2231-501EBB587E1A}"/>
              </a:ext>
            </a:extLst>
          </p:cNvPr>
          <p:cNvCxnSpPr>
            <a:cxnSpLocks/>
          </p:cNvCxnSpPr>
          <p:nvPr/>
        </p:nvCxnSpPr>
        <p:spPr>
          <a:xfrm>
            <a:off x="1624465" y="2446830"/>
            <a:ext cx="0" cy="6011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116EDC78-E544-F5D1-3B1C-9F6085CF5A87}"/>
              </a:ext>
            </a:extLst>
          </p:cNvPr>
          <p:cNvSpPr/>
          <p:nvPr/>
        </p:nvSpPr>
        <p:spPr>
          <a:xfrm>
            <a:off x="363308" y="3071850"/>
            <a:ext cx="2829472" cy="81435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 </a:t>
            </a:r>
            <a:r>
              <a:rPr lang="ru-RU" i="1" dirty="0">
                <a:latin typeface="Bahnschrift Condensed" panose="020B0502040204020203" pitchFamily="34" charset="0"/>
              </a:rPr>
              <a:t>их </a:t>
            </a:r>
            <a:r>
              <a:rPr lang="ru-RU" dirty="0">
                <a:latin typeface="Bahnschrift Condensed" panose="020B0502040204020203" pitchFamily="34" charset="0"/>
              </a:rPr>
              <a:t>слов не допускается определять фактическое наличие активов 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9AC57555-FAE1-0B18-92C9-3DF3B70B3DDA}"/>
              </a:ext>
            </a:extLst>
          </p:cNvPr>
          <p:cNvSpPr/>
          <p:nvPr/>
        </p:nvSpPr>
        <p:spPr>
          <a:xfrm>
            <a:off x="3003683" y="4244335"/>
            <a:ext cx="1735090" cy="1149629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Нельзя и по данным регистров бухгалтерского учета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49F48254-F0EB-A6CE-1B61-38F0F9F11804}"/>
              </a:ext>
            </a:extLst>
          </p:cNvPr>
          <p:cNvCxnSpPr>
            <a:cxnSpLocks/>
          </p:cNvCxnSpPr>
          <p:nvPr/>
        </p:nvCxnSpPr>
        <p:spPr>
          <a:xfrm>
            <a:off x="3192780" y="3886200"/>
            <a:ext cx="0" cy="33626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2F5B6D2C-1ADC-AF99-8565-6184660C4D55}"/>
              </a:ext>
            </a:extLst>
          </p:cNvPr>
          <p:cNvSpPr/>
          <p:nvPr/>
        </p:nvSpPr>
        <p:spPr>
          <a:xfrm>
            <a:off x="8008620" y="1373413"/>
            <a:ext cx="3926197" cy="146122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F266AE0-B90C-AE93-E892-B97A7DFA7DEB}"/>
              </a:ext>
            </a:extLst>
          </p:cNvPr>
          <p:cNvSpPr txBox="1"/>
          <p:nvPr/>
        </p:nvSpPr>
        <p:spPr>
          <a:xfrm>
            <a:off x="8020558" y="1373413"/>
            <a:ext cx="39261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ahnschrift Condensed" panose="020B0502040204020203" pitchFamily="34" charset="0"/>
              </a:rPr>
              <a:t>Условия проведения инвентаризации 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4C358C02-5230-EA74-3301-44E556AA4BA2}"/>
              </a:ext>
            </a:extLst>
          </p:cNvPr>
          <p:cNvCxnSpPr>
            <a:cxnSpLocks/>
          </p:cNvCxnSpPr>
          <p:nvPr/>
        </p:nvCxnSpPr>
        <p:spPr>
          <a:xfrm flipH="1">
            <a:off x="7360920" y="2126790"/>
            <a:ext cx="64770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9BC986A4-1109-2AC4-7B88-9D116834651F}"/>
              </a:ext>
            </a:extLst>
          </p:cNvPr>
          <p:cNvSpPr/>
          <p:nvPr/>
        </p:nvSpPr>
        <p:spPr>
          <a:xfrm>
            <a:off x="4472941" y="1694454"/>
            <a:ext cx="2887978" cy="92964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Обеспечение профессиональными, техническими и технологическими ресурсами</a:t>
            </a:r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1C12763A-EE4B-F3C9-5635-39C094B22076}"/>
              </a:ext>
            </a:extLst>
          </p:cNvPr>
          <p:cNvCxnSpPr>
            <a:cxnSpLocks/>
          </p:cNvCxnSpPr>
          <p:nvPr/>
        </p:nvCxnSpPr>
        <p:spPr>
          <a:xfrm>
            <a:off x="10012680" y="2834638"/>
            <a:ext cx="0" cy="70785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9648E4C-AF38-D878-02E5-38CD231F8F3D}"/>
              </a:ext>
            </a:extLst>
          </p:cNvPr>
          <p:cNvSpPr txBox="1"/>
          <p:nvPr/>
        </p:nvSpPr>
        <p:spPr>
          <a:xfrm>
            <a:off x="8816340" y="2920795"/>
            <a:ext cx="133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 осмотре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E84691EF-2D45-32D7-60DF-B8A0CE2BEFAF}"/>
              </a:ext>
            </a:extLst>
          </p:cNvPr>
          <p:cNvSpPr/>
          <p:nvPr/>
        </p:nvSpPr>
        <p:spPr>
          <a:xfrm>
            <a:off x="8020558" y="3551819"/>
            <a:ext cx="3914259" cy="92964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Технически исправными измерительными приборами, весовым оборудованием, иными контрольными устройствами</a:t>
            </a:r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4D15B9AE-2450-11BF-76C7-6573F5886A18}"/>
              </a:ext>
            </a:extLst>
          </p:cNvPr>
          <p:cNvCxnSpPr>
            <a:cxnSpLocks/>
          </p:cNvCxnSpPr>
          <p:nvPr/>
        </p:nvCxnSpPr>
        <p:spPr>
          <a:xfrm>
            <a:off x="10012680" y="4481459"/>
            <a:ext cx="0" cy="65451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25B272C-C383-B443-14FF-5F1CEF439B7C}"/>
              </a:ext>
            </a:extLst>
          </p:cNvPr>
          <p:cNvSpPr txBox="1"/>
          <p:nvPr/>
        </p:nvSpPr>
        <p:spPr>
          <a:xfrm>
            <a:off x="9977687" y="4592681"/>
            <a:ext cx="63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087CFF97-91AE-6EAD-80BD-B9D6DD663261}"/>
              </a:ext>
            </a:extLst>
          </p:cNvPr>
          <p:cNvSpPr/>
          <p:nvPr/>
        </p:nvSpPr>
        <p:spPr>
          <a:xfrm>
            <a:off x="6842762" y="5135969"/>
            <a:ext cx="5080118" cy="166869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Калибровочными таблицами, информацией о надлежащей поверке средств измерения инвентарем,  иными средствами</a:t>
            </a:r>
          </a:p>
          <a:p>
            <a:pPr algn="ctr"/>
            <a:r>
              <a:rPr lang="ru-RU" dirty="0">
                <a:latin typeface="Bahnschrift Condensed" panose="020B0502040204020203" pitchFamily="34" charset="0"/>
              </a:rPr>
              <a:t>А также -</a:t>
            </a:r>
          </a:p>
          <a:p>
            <a:pPr algn="ctr"/>
            <a:r>
              <a:rPr lang="ru-RU" u="sng" dirty="0">
                <a:latin typeface="Bahnschrift Condensed" panose="020B0502040204020203" pitchFamily="34" charset="0"/>
              </a:rPr>
              <a:t>работниками для перемещения, укладки, перекладки материальных ценностей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18F313EE-0AD6-84E6-464E-712ED54A8E54}"/>
              </a:ext>
            </a:extLst>
          </p:cNvPr>
          <p:cNvSpPr txBox="1"/>
          <p:nvPr/>
        </p:nvSpPr>
        <p:spPr>
          <a:xfrm>
            <a:off x="9964401" y="2930126"/>
            <a:ext cx="222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Комиссия обеспечивается</a:t>
            </a:r>
          </a:p>
        </p:txBody>
      </p:sp>
      <p:pic>
        <p:nvPicPr>
          <p:cNvPr id="50" name="Рисунок 49" descr="Строитель">
            <a:extLst>
              <a:ext uri="{FF2B5EF4-FFF2-40B4-BE49-F238E27FC236}">
                <a16:creationId xmlns:a16="http://schemas.microsoft.com/office/drawing/2014/main" xmlns="" id="{2BB8C3CF-EB9D-90E1-AD5E-87A0A5226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26885" y="6248400"/>
            <a:ext cx="627832" cy="627832"/>
          </a:xfrm>
          <a:prstGeom prst="rect">
            <a:avLst/>
          </a:prstGeom>
        </p:spPr>
      </p:pic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xmlns="" id="{B63F7243-7117-3009-F90C-D2E29A0DAFA0}"/>
              </a:ext>
            </a:extLst>
          </p:cNvPr>
          <p:cNvCxnSpPr>
            <a:cxnSpLocks/>
            <a:endCxn id="54" idx="3"/>
          </p:cNvCxnSpPr>
          <p:nvPr/>
        </p:nvCxnSpPr>
        <p:spPr>
          <a:xfrm flipH="1">
            <a:off x="7437117" y="2733074"/>
            <a:ext cx="605148" cy="69393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32206EF1-04C6-52DE-ED0D-6BAF448BB0C6}"/>
              </a:ext>
            </a:extLst>
          </p:cNvPr>
          <p:cNvSpPr/>
          <p:nvPr/>
        </p:nvSpPr>
        <p:spPr>
          <a:xfrm>
            <a:off x="4171442" y="2744016"/>
            <a:ext cx="3265675" cy="136598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В случае если инвентаризация проводится в течение нескольких дней, то доступ в места, где находятся объекты должен быть ограничен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1183C8B-39E5-5EFB-E559-FDF989FC589D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8" name="Блок-схема: узел 57">
            <a:extLst>
              <a:ext uri="{FF2B5EF4-FFF2-40B4-BE49-F238E27FC236}">
                <a16:creationId xmlns:a16="http://schemas.microsoft.com/office/drawing/2014/main" xmlns="" id="{C8B9E1C3-2930-F8D4-2F11-393D280ADB57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III</a:t>
            </a:r>
            <a:endParaRPr lang="ru-RU" sz="1400" dirty="0"/>
          </a:p>
        </p:txBody>
      </p:sp>
      <p:sp>
        <p:nvSpPr>
          <p:cNvPr id="59" name="Блок-схема: узел 58">
            <a:extLst>
              <a:ext uri="{FF2B5EF4-FFF2-40B4-BE49-F238E27FC236}">
                <a16:creationId xmlns:a16="http://schemas.microsoft.com/office/drawing/2014/main" xmlns="" id="{FD10AB46-3B0D-1D49-B71D-1CE625E467DC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FB06DF67-87D6-3348-8B87-825B14DAB87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10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1" name="Блок-схема: узел 60">
            <a:extLst>
              <a:ext uri="{FF2B5EF4-FFF2-40B4-BE49-F238E27FC236}">
                <a16:creationId xmlns:a16="http://schemas.microsoft.com/office/drawing/2014/main" xmlns="" id="{950FF634-79DC-E2DD-D4C9-A483168DDA4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9C2410E-070E-82B2-1494-DAA5E04F19C1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10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3" name="Блок-схема: узел 62">
            <a:extLst>
              <a:ext uri="{FF2B5EF4-FFF2-40B4-BE49-F238E27FC236}">
                <a16:creationId xmlns:a16="http://schemas.microsoft.com/office/drawing/2014/main" xmlns="" id="{0D1477FF-96CE-290D-4A98-8A1FB23240DC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5289001-5F3C-B78C-E526-6A9357EA468B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III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13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48" y="1151308"/>
            <a:ext cx="6438900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Оформление итогов проведения инвентаризации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025139" y="1151308"/>
            <a:ext cx="5608319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FDEE58D-9E5F-4DDD-3F31-AA0B30E848E8}"/>
              </a:ext>
            </a:extLst>
          </p:cNvPr>
          <p:cNvSpPr/>
          <p:nvPr/>
        </p:nvSpPr>
        <p:spPr>
          <a:xfrm>
            <a:off x="4987990" y="2618488"/>
            <a:ext cx="1667373" cy="84580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0348CE-C203-5527-D48D-0333E3F1EF56}"/>
              </a:ext>
            </a:extLst>
          </p:cNvPr>
          <p:cNvSpPr txBox="1"/>
          <p:nvPr/>
        </p:nvSpPr>
        <p:spPr>
          <a:xfrm>
            <a:off x="4995611" y="2747375"/>
            <a:ext cx="165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Bahnschrift Condensed" panose="020B0502040204020203" pitchFamily="34" charset="0"/>
              </a:rPr>
              <a:t>Комиссия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7DAC059-AF53-1FF0-DDF7-E86963236E29}"/>
              </a:ext>
            </a:extLst>
          </p:cNvPr>
          <p:cNvSpPr/>
          <p:nvPr/>
        </p:nvSpPr>
        <p:spPr>
          <a:xfrm>
            <a:off x="4995611" y="4248150"/>
            <a:ext cx="1667373" cy="13335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Сопоставление Данных с данными бухучета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1709EB1-7226-DD86-F48B-ED518C348D3E}"/>
              </a:ext>
            </a:extLst>
          </p:cNvPr>
          <p:cNvSpPr/>
          <p:nvPr/>
        </p:nvSpPr>
        <p:spPr>
          <a:xfrm>
            <a:off x="1384227" y="4248150"/>
            <a:ext cx="1612335" cy="133349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Данные полученные в ходе инвентаризации</a:t>
            </a: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FDE21260-F879-AB36-F06D-284A27B8AD01}"/>
              </a:ext>
            </a:extLst>
          </p:cNvPr>
          <p:cNvSpPr/>
          <p:nvPr/>
        </p:nvSpPr>
        <p:spPr>
          <a:xfrm>
            <a:off x="3581399" y="4560570"/>
            <a:ext cx="777239" cy="708660"/>
          </a:xfrm>
          <a:prstGeom prst="mathPlu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344C1CAC-35C0-9525-B558-8F0BC9C9A6F4}"/>
              </a:ext>
            </a:extLst>
          </p:cNvPr>
          <p:cNvSpPr/>
          <p:nvPr/>
        </p:nvSpPr>
        <p:spPr>
          <a:xfrm>
            <a:off x="7276746" y="4514850"/>
            <a:ext cx="1158240" cy="800100"/>
          </a:xfrm>
          <a:prstGeom prst="mathEqual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471B582-6804-BAEB-3C24-ECDF5D8A3457}"/>
              </a:ext>
            </a:extLst>
          </p:cNvPr>
          <p:cNvSpPr/>
          <p:nvPr/>
        </p:nvSpPr>
        <p:spPr>
          <a:xfrm>
            <a:off x="9048748" y="4248150"/>
            <a:ext cx="1667373" cy="13335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Обязательное отражение в документах инвентаризации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BEC8F542-9AFC-3F85-2033-AEEB585117BD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2190395" y="3041391"/>
            <a:ext cx="2797595" cy="120675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4C632B3B-CE2C-2E1B-1602-400DE8B74C0D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5821677" y="3464295"/>
            <a:ext cx="7621" cy="78385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0209910D-0F30-E4E7-60A6-0B8668BA0431}"/>
              </a:ext>
            </a:extLst>
          </p:cNvPr>
          <p:cNvCxnSpPr>
            <a:cxnSpLocks/>
            <a:stCxn id="5" idx="3"/>
            <a:endCxn id="13" idx="0"/>
          </p:cNvCxnSpPr>
          <p:nvPr/>
        </p:nvCxnSpPr>
        <p:spPr>
          <a:xfrm>
            <a:off x="6655363" y="3070541"/>
            <a:ext cx="3227072" cy="117760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6C058EA8-6E8D-DCE1-5BB2-42613155EC27}"/>
              </a:ext>
            </a:extLst>
          </p:cNvPr>
          <p:cNvCxnSpPr>
            <a:cxnSpLocks/>
            <a:endCxn id="42" idx="2"/>
          </p:cNvCxnSpPr>
          <p:nvPr/>
        </p:nvCxnSpPr>
        <p:spPr>
          <a:xfrm flipH="1" flipV="1">
            <a:off x="8639176" y="3116456"/>
            <a:ext cx="1243258" cy="113169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D1CF14BB-CA6A-F9B9-D5D5-3B17F1B85C0A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9882434" y="3863335"/>
            <a:ext cx="1300289" cy="39021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D5259997-7B6A-43EB-5B28-0DA35A35D0B5}"/>
              </a:ext>
            </a:extLst>
          </p:cNvPr>
          <p:cNvSpPr/>
          <p:nvPr/>
        </p:nvSpPr>
        <p:spPr>
          <a:xfrm>
            <a:off x="7025640" y="2337353"/>
            <a:ext cx="3227071" cy="77910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Исправление в документе должно быть удостоверено подписями всех членов комиссии и ответственного лица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6B526B10-5B72-9B1D-EBAC-4FE8E9658488}"/>
              </a:ext>
            </a:extLst>
          </p:cNvPr>
          <p:cNvSpPr/>
          <p:nvPr/>
        </p:nvSpPr>
        <p:spPr>
          <a:xfrm>
            <a:off x="10349036" y="1102196"/>
            <a:ext cx="1667373" cy="276113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Изменение документов, созданных в электронной форме, осуществляется посредством формирования нового документа</a:t>
            </a:r>
          </a:p>
        </p:txBody>
      </p:sp>
      <p:sp>
        <p:nvSpPr>
          <p:cNvPr id="51" name="Блок-схема: узел 50">
            <a:extLst>
              <a:ext uri="{FF2B5EF4-FFF2-40B4-BE49-F238E27FC236}">
                <a16:creationId xmlns:a16="http://schemas.microsoft.com/office/drawing/2014/main" xmlns="" id="{C6B14955-1007-8F33-255B-F252A5DA0BC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295DEAB-FC63-F91C-B595-F8993F7D99BC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3" name="Блок-схема: узел 52">
            <a:extLst>
              <a:ext uri="{FF2B5EF4-FFF2-40B4-BE49-F238E27FC236}">
                <a16:creationId xmlns:a16="http://schemas.microsoft.com/office/drawing/2014/main" xmlns="" id="{D36ED00C-1B6F-A641-1DFE-279837C6C347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4362A33-1A70-FAEE-8864-1D166680B57C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10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705" y="1196197"/>
            <a:ext cx="4194680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Расхождения в данных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004705" y="1219804"/>
            <a:ext cx="4194680" cy="105937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ED041A0C-6535-2CAB-C044-40922F031598}"/>
              </a:ext>
            </a:extLst>
          </p:cNvPr>
          <p:cNvSpPr/>
          <p:nvPr/>
        </p:nvSpPr>
        <p:spPr>
          <a:xfrm>
            <a:off x="3979346" y="2549082"/>
            <a:ext cx="4194680" cy="70827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91FE9A-292C-CEFF-724A-190A693143AE}"/>
              </a:ext>
            </a:extLst>
          </p:cNvPr>
          <p:cNvSpPr txBox="1"/>
          <p:nvPr/>
        </p:nvSpPr>
        <p:spPr>
          <a:xfrm>
            <a:off x="4004705" y="2610831"/>
            <a:ext cx="4194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Комиссия может выявить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DC870738-35A7-322D-A271-44D15F2DE21F}"/>
              </a:ext>
            </a:extLst>
          </p:cNvPr>
          <p:cNvCxnSpPr>
            <a:cxnSpLocks/>
            <a:endCxn id="35" idx="0"/>
          </p:cNvCxnSpPr>
          <p:nvPr/>
        </p:nvCxnSpPr>
        <p:spPr>
          <a:xfrm flipH="1">
            <a:off x="1360478" y="2919402"/>
            <a:ext cx="2607287" cy="98994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D501E7B2-89F9-768C-9B12-C0992885FAC0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2380349" y="3275870"/>
            <a:ext cx="2205383" cy="165869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B7EF3402-5FF0-05EA-93E1-0DA928BCA75F}"/>
              </a:ext>
            </a:extLst>
          </p:cNvPr>
          <p:cNvCxnSpPr>
            <a:cxnSpLocks/>
          </p:cNvCxnSpPr>
          <p:nvPr/>
        </p:nvCxnSpPr>
        <p:spPr>
          <a:xfrm flipH="1">
            <a:off x="5542280" y="3266069"/>
            <a:ext cx="12697" cy="22486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65271637-D66D-C39C-8B36-5E0A41D66AA2}"/>
              </a:ext>
            </a:extLst>
          </p:cNvPr>
          <p:cNvCxnSpPr>
            <a:cxnSpLocks/>
          </p:cNvCxnSpPr>
          <p:nvPr/>
        </p:nvCxnSpPr>
        <p:spPr>
          <a:xfrm>
            <a:off x="6649721" y="3266069"/>
            <a:ext cx="0" cy="224863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CC006C94-122F-4871-7228-9812D3D4F154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7744466" y="3265455"/>
            <a:ext cx="2258633" cy="166447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FE8C7E94-3CC6-9364-F2E7-B8A60A284ADE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174026" y="2903220"/>
            <a:ext cx="2695181" cy="85344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C04F3220-C59C-D9DB-75BF-18D8F7385E6E}"/>
              </a:ext>
            </a:extLst>
          </p:cNvPr>
          <p:cNvSpPr/>
          <p:nvPr/>
        </p:nvSpPr>
        <p:spPr>
          <a:xfrm>
            <a:off x="8071384" y="4929925"/>
            <a:ext cx="3863429" cy="70827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A2574AAD-54BA-220B-4F14-3C2AD08629FA}"/>
              </a:ext>
            </a:extLst>
          </p:cNvPr>
          <p:cNvSpPr/>
          <p:nvPr/>
        </p:nvSpPr>
        <p:spPr>
          <a:xfrm>
            <a:off x="6096000" y="5740400"/>
            <a:ext cx="2308065" cy="10174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D8ACE75B-8033-A7B7-57F7-84AED95699F2}"/>
              </a:ext>
            </a:extLst>
          </p:cNvPr>
          <p:cNvSpPr/>
          <p:nvPr/>
        </p:nvSpPr>
        <p:spPr>
          <a:xfrm>
            <a:off x="167644" y="3909345"/>
            <a:ext cx="2385668" cy="70827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6A4B734D-5758-30FC-E0B1-8B4DA29832A7}"/>
              </a:ext>
            </a:extLst>
          </p:cNvPr>
          <p:cNvSpPr/>
          <p:nvPr/>
        </p:nvSpPr>
        <p:spPr>
          <a:xfrm>
            <a:off x="640080" y="4934566"/>
            <a:ext cx="3480537" cy="72723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A804F7D2-A950-185A-BD0C-3050FB8A24FD}"/>
              </a:ext>
            </a:extLst>
          </p:cNvPr>
          <p:cNvSpPr/>
          <p:nvPr/>
        </p:nvSpPr>
        <p:spPr>
          <a:xfrm>
            <a:off x="3768621" y="5740400"/>
            <a:ext cx="2308065" cy="10174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61D5852C-1DCA-DF3C-D251-0215292C0FC9}"/>
              </a:ext>
            </a:extLst>
          </p:cNvPr>
          <p:cNvSpPr/>
          <p:nvPr/>
        </p:nvSpPr>
        <p:spPr>
          <a:xfrm>
            <a:off x="9714060" y="3756660"/>
            <a:ext cx="2310294" cy="70827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F0B463C-A737-BB13-7FA3-EAF4D3F753EF}"/>
              </a:ext>
            </a:extLst>
          </p:cNvPr>
          <p:cNvSpPr txBox="1"/>
          <p:nvPr/>
        </p:nvSpPr>
        <p:spPr>
          <a:xfrm>
            <a:off x="163821" y="3971092"/>
            <a:ext cx="2389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Излишки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1D85DAF-C306-256A-D1C1-63C287E13B9A}"/>
              </a:ext>
            </a:extLst>
          </p:cNvPr>
          <p:cNvSpPr txBox="1"/>
          <p:nvPr/>
        </p:nvSpPr>
        <p:spPr>
          <a:xfrm>
            <a:off x="665475" y="4929925"/>
            <a:ext cx="3467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Убыль в пределах норм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A660A1C2-64F4-5B2A-271C-C8AFA2F9DB6A}"/>
              </a:ext>
            </a:extLst>
          </p:cNvPr>
          <p:cNvSpPr txBox="1"/>
          <p:nvPr/>
        </p:nvSpPr>
        <p:spPr>
          <a:xfrm>
            <a:off x="3781318" y="5680641"/>
            <a:ext cx="22826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Выбытие</a:t>
            </a:r>
            <a:br>
              <a:rPr lang="ru-RU" sz="3200" dirty="0">
                <a:latin typeface="Bahnschrift Condensed" panose="020B0502040204020203" pitchFamily="34" charset="0"/>
              </a:rPr>
            </a:br>
            <a:r>
              <a:rPr lang="ru-RU" sz="3200" dirty="0">
                <a:latin typeface="Bahnschrift Condensed" panose="020B0502040204020203" pitchFamily="34" charset="0"/>
              </a:rPr>
              <a:t>Утрату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A41C875F-D69A-D637-70E7-31F72ADBAE63}"/>
              </a:ext>
            </a:extLst>
          </p:cNvPr>
          <p:cNvSpPr txBox="1"/>
          <p:nvPr/>
        </p:nvSpPr>
        <p:spPr>
          <a:xfrm>
            <a:off x="6096000" y="5863896"/>
            <a:ext cx="2308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Недостачу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6B84E73-8F4A-85DD-A737-70FC13D6BC96}"/>
              </a:ext>
            </a:extLst>
          </p:cNvPr>
          <p:cNvSpPr txBox="1"/>
          <p:nvPr/>
        </p:nvSpPr>
        <p:spPr>
          <a:xfrm>
            <a:off x="8071385" y="4929925"/>
            <a:ext cx="3863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Качественные отклонения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C96527E3-F702-91D1-BDBD-F6712D0A0895}"/>
              </a:ext>
            </a:extLst>
          </p:cNvPr>
          <p:cNvSpPr txBox="1"/>
          <p:nvPr/>
        </p:nvSpPr>
        <p:spPr>
          <a:xfrm>
            <a:off x="9722005" y="3805302"/>
            <a:ext cx="2302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Пересортицу</a:t>
            </a:r>
          </a:p>
        </p:txBody>
      </p:sp>
      <p:sp>
        <p:nvSpPr>
          <p:cNvPr id="66" name="Блок-схема: узел 65">
            <a:extLst>
              <a:ext uri="{FF2B5EF4-FFF2-40B4-BE49-F238E27FC236}">
                <a16:creationId xmlns:a16="http://schemas.microsoft.com/office/drawing/2014/main" xmlns="" id="{E9351B3F-8EA9-6971-3496-AAAA7EF3394E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9C0F9E69-B08B-650D-FB9F-4E07BE82AC8B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8" name="Блок-схема: узел 67">
            <a:extLst>
              <a:ext uri="{FF2B5EF4-FFF2-40B4-BE49-F238E27FC236}">
                <a16:creationId xmlns:a16="http://schemas.microsoft.com/office/drawing/2014/main" xmlns="" id="{7167C6C3-02BD-7631-E99F-AA2B8D457CA5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BBBA9-A07D-5E27-AE7D-17EBA7932F2B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12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0" name="Блок-схема: узел 69">
            <a:extLst>
              <a:ext uri="{FF2B5EF4-FFF2-40B4-BE49-F238E27FC236}">
                <a16:creationId xmlns:a16="http://schemas.microsoft.com/office/drawing/2014/main" xmlns="" id="{EE70BF28-A350-B4FF-CC01-D82444217026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287FA1C-C906-C17B-CB59-40983906B535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5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901" y="1216553"/>
            <a:ext cx="3572198" cy="1033666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Комиссия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309901" y="1280160"/>
            <a:ext cx="3572197" cy="9700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8135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3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B26240D2-BCB1-268B-4B36-C55AB3BF8481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3490623" y="1765190"/>
            <a:ext cx="81927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98E5E87-F3DA-E428-6AD8-73028C3CB0A7}"/>
              </a:ext>
            </a:extLst>
          </p:cNvPr>
          <p:cNvSpPr/>
          <p:nvPr/>
        </p:nvSpPr>
        <p:spPr>
          <a:xfrm>
            <a:off x="245246" y="1281486"/>
            <a:ext cx="3245376" cy="97005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694DDD2-5CDB-F039-5C59-22E5B359A8A6}"/>
              </a:ext>
            </a:extLst>
          </p:cNvPr>
          <p:cNvSpPr txBox="1"/>
          <p:nvPr/>
        </p:nvSpPr>
        <p:spPr>
          <a:xfrm>
            <a:off x="245246" y="1440998"/>
            <a:ext cx="324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Оценивает наличие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E3B026E8-53A4-01C5-E616-DFC9F4F0FCBB}"/>
              </a:ext>
            </a:extLst>
          </p:cNvPr>
          <p:cNvCxnSpPr>
            <a:cxnSpLocks/>
          </p:cNvCxnSpPr>
          <p:nvPr/>
        </p:nvCxnSpPr>
        <p:spPr>
          <a:xfrm>
            <a:off x="7882098" y="1750287"/>
            <a:ext cx="1659466" cy="1490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9C2C6937-341F-2E02-C7C3-F73DFB6C2396}"/>
              </a:ext>
            </a:extLst>
          </p:cNvPr>
          <p:cNvSpPr/>
          <p:nvPr/>
        </p:nvSpPr>
        <p:spPr>
          <a:xfrm>
            <a:off x="9128096" y="3877578"/>
            <a:ext cx="2713375" cy="253729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DE154D04-2F0A-4859-46C3-B0F2C32418F5}"/>
              </a:ext>
            </a:extLst>
          </p:cNvPr>
          <p:cNvCxnSpPr>
            <a:cxnSpLocks/>
          </p:cNvCxnSpPr>
          <p:nvPr/>
        </p:nvCxnSpPr>
        <p:spPr>
          <a:xfrm>
            <a:off x="245246" y="2122999"/>
            <a:ext cx="0" cy="348963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23863C4-301B-1C1E-2E1F-F112A98F9FDA}"/>
              </a:ext>
            </a:extLst>
          </p:cNvPr>
          <p:cNvSpPr/>
          <p:nvPr/>
        </p:nvSpPr>
        <p:spPr>
          <a:xfrm>
            <a:off x="245245" y="5612629"/>
            <a:ext cx="2666249" cy="1074418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обстоятельств, указывающих на необходимость принятия решения о списании имущества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E5D51D90-46E4-58A4-4650-87499D962E6F}"/>
              </a:ext>
            </a:extLst>
          </p:cNvPr>
          <p:cNvCxnSpPr>
            <a:cxnSpLocks/>
          </p:cNvCxnSpPr>
          <p:nvPr/>
        </p:nvCxnSpPr>
        <p:spPr>
          <a:xfrm>
            <a:off x="429451" y="2250219"/>
            <a:ext cx="0" cy="235623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61B9BBB5-C430-8D6C-AF00-E179BC48376A}"/>
              </a:ext>
            </a:extLst>
          </p:cNvPr>
          <p:cNvSpPr/>
          <p:nvPr/>
        </p:nvSpPr>
        <p:spPr>
          <a:xfrm>
            <a:off x="429451" y="4606455"/>
            <a:ext cx="2482050" cy="780401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оснований для возмещения недостачи </a:t>
            </a: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xmlns="" id="{8EFFB213-73E4-70C2-B7F0-192F830C442D}"/>
              </a:ext>
            </a:extLst>
          </p:cNvPr>
          <p:cNvCxnSpPr>
            <a:cxnSpLocks/>
          </p:cNvCxnSpPr>
          <p:nvPr/>
        </p:nvCxnSpPr>
        <p:spPr>
          <a:xfrm>
            <a:off x="582308" y="2267934"/>
            <a:ext cx="0" cy="72970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D34E6BA4-AB47-EF93-8F8E-EB3275A29BDE}"/>
              </a:ext>
            </a:extLst>
          </p:cNvPr>
          <p:cNvSpPr/>
          <p:nvPr/>
        </p:nvSpPr>
        <p:spPr>
          <a:xfrm>
            <a:off x="567107" y="2997642"/>
            <a:ext cx="2344394" cy="138304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фактов несоответствия актива критериям его признания в учете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847150E4-B0DD-919D-B29F-C89507D4AD95}"/>
              </a:ext>
            </a:extLst>
          </p:cNvPr>
          <p:cNvCxnSpPr>
            <a:cxnSpLocks/>
          </p:cNvCxnSpPr>
          <p:nvPr/>
        </p:nvCxnSpPr>
        <p:spPr>
          <a:xfrm>
            <a:off x="3255272" y="2250219"/>
            <a:ext cx="1" cy="336241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FC46940E-5D67-FD61-8FFF-99F27C2FD172}"/>
              </a:ext>
            </a:extLst>
          </p:cNvPr>
          <p:cNvSpPr/>
          <p:nvPr/>
        </p:nvSpPr>
        <p:spPr>
          <a:xfrm>
            <a:off x="3255273" y="5612629"/>
            <a:ext cx="3572198" cy="107848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обстоятельств, требующих признания просроченной дебиторской задолженности сомнительной или безнадежной к взысканию</a:t>
            </a: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F61E63E5-A48A-A937-E6CE-BF6C8F5F7BB1}"/>
              </a:ext>
            </a:extLst>
          </p:cNvPr>
          <p:cNvCxnSpPr>
            <a:cxnSpLocks/>
          </p:cNvCxnSpPr>
          <p:nvPr/>
        </p:nvCxnSpPr>
        <p:spPr>
          <a:xfrm>
            <a:off x="3482670" y="2180469"/>
            <a:ext cx="0" cy="242598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81F56EC4-9D14-D674-E78E-4248DB44B328}"/>
              </a:ext>
            </a:extLst>
          </p:cNvPr>
          <p:cNvSpPr/>
          <p:nvPr/>
        </p:nvSpPr>
        <p:spPr>
          <a:xfrm>
            <a:off x="3490623" y="4606454"/>
            <a:ext cx="2430904" cy="78204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обязательств, не востребованных кредитором</a:t>
            </a:r>
          </a:p>
        </p:txBody>
      </p: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xmlns="" id="{0E8C3766-7E0C-0D90-0E1C-0566A0C8E1AF}"/>
              </a:ext>
            </a:extLst>
          </p:cNvPr>
          <p:cNvCxnSpPr>
            <a:cxnSpLocks/>
          </p:cNvCxnSpPr>
          <p:nvPr/>
        </p:nvCxnSpPr>
        <p:spPr>
          <a:xfrm>
            <a:off x="3490622" y="2158659"/>
            <a:ext cx="2605376" cy="243205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5606C023-9BCF-AAC6-2AF2-7386611BE61C}"/>
              </a:ext>
            </a:extLst>
          </p:cNvPr>
          <p:cNvSpPr/>
          <p:nvPr/>
        </p:nvSpPr>
        <p:spPr>
          <a:xfrm>
            <a:off x="5921300" y="2997642"/>
            <a:ext cx="2896695" cy="970058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оснований для признания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отражения выбытия 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или корректировки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0FF1F20E-E5E6-6FB5-CF2D-D8A4F62D8F5A}"/>
              </a:ext>
            </a:extLst>
          </p:cNvPr>
          <p:cNvSpPr/>
          <p:nvPr/>
        </p:nvSpPr>
        <p:spPr>
          <a:xfrm>
            <a:off x="6095998" y="4604811"/>
            <a:ext cx="2721997" cy="78204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оснований для обесценения, изменения стоимостных оценок </a:t>
            </a:r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A84A3477-5018-7221-3A81-35C03F160A0D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3482669" y="1918854"/>
            <a:ext cx="2438631" cy="156381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xmlns="" id="{A3E1C438-DC70-9E3D-74F2-8A60811036DE}"/>
              </a:ext>
            </a:extLst>
          </p:cNvPr>
          <p:cNvSpPr/>
          <p:nvPr/>
        </p:nvSpPr>
        <p:spPr>
          <a:xfrm>
            <a:off x="9541565" y="1280161"/>
            <a:ext cx="2299906" cy="9700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31775C17-5F9F-7E02-EC03-0A147E05DAA6}"/>
              </a:ext>
            </a:extLst>
          </p:cNvPr>
          <p:cNvSpPr txBox="1"/>
          <p:nvPr/>
        </p:nvSpPr>
        <p:spPr>
          <a:xfrm>
            <a:off x="9471991" y="1440998"/>
            <a:ext cx="2369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Отклонений нет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A392A02-24A0-F092-4358-05C1E4E54922}"/>
              </a:ext>
            </a:extLst>
          </p:cNvPr>
          <p:cNvSpPr txBox="1"/>
          <p:nvPr/>
        </p:nvSpPr>
        <p:spPr>
          <a:xfrm>
            <a:off x="8033864" y="1395952"/>
            <a:ext cx="133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Устанавливает 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что</a:t>
            </a: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xmlns="" id="{21A81E03-A1E9-087F-1087-3E103673A8C6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10484784" y="2281952"/>
            <a:ext cx="171946" cy="159562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1A252F5E-F523-50D2-CEF0-0CAB163BD91B}"/>
              </a:ext>
            </a:extLst>
          </p:cNvPr>
          <p:cNvSpPr txBox="1"/>
          <p:nvPr/>
        </p:nvSpPr>
        <p:spPr>
          <a:xfrm>
            <a:off x="9128096" y="4121496"/>
            <a:ext cx="27133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«Расхождения не выявлены. Принять результаты инвентаризации: фактическое наличие объектов инвентаризации соответствует данным регистров бухгалтерского учета»</a:t>
            </a:r>
          </a:p>
        </p:txBody>
      </p:sp>
      <p:sp>
        <p:nvSpPr>
          <p:cNvPr id="68" name="Блок-схема: узел 67">
            <a:extLst>
              <a:ext uri="{FF2B5EF4-FFF2-40B4-BE49-F238E27FC236}">
                <a16:creationId xmlns:a16="http://schemas.microsoft.com/office/drawing/2014/main" xmlns="" id="{4942CEB1-234A-FF7E-0849-41B834A2BE1E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74355A88-E0DB-5410-6F4F-4E83C0DAC396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0" name="Блок-схема: узел 69">
            <a:extLst>
              <a:ext uri="{FF2B5EF4-FFF2-40B4-BE49-F238E27FC236}">
                <a16:creationId xmlns:a16="http://schemas.microsoft.com/office/drawing/2014/main" xmlns="" id="{546B399E-6DDC-CB4A-9146-AEAD02F836DE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9F2419C-30DD-827E-E3C1-26258D0FA4B7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13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2" name="Блок-схема: узел 71">
            <a:extLst>
              <a:ext uri="{FF2B5EF4-FFF2-40B4-BE49-F238E27FC236}">
                <a16:creationId xmlns:a16="http://schemas.microsoft.com/office/drawing/2014/main" xmlns="" id="{9A5E3AD2-3D03-7289-EFC6-4C3FAA4E8E4F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D0F7A2A-2029-C33C-F42A-89A1608867F1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798" y="1228634"/>
            <a:ext cx="3962400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Документы инвентаризации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114798" y="1228634"/>
            <a:ext cx="3962400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4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203AC870-DA88-52FB-2603-9319859BBAF7}"/>
              </a:ext>
            </a:extLst>
          </p:cNvPr>
          <p:cNvCxnSpPr>
            <a:cxnSpLocks/>
            <a:stCxn id="16" idx="1"/>
            <a:endCxn id="7" idx="3"/>
          </p:cNvCxnSpPr>
          <p:nvPr/>
        </p:nvCxnSpPr>
        <p:spPr>
          <a:xfrm flipH="1">
            <a:off x="2875280" y="1765347"/>
            <a:ext cx="1239518" cy="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EB0BC36-305F-28D8-DAFF-C41E3338ED98}"/>
              </a:ext>
            </a:extLst>
          </p:cNvPr>
          <p:cNvSpPr/>
          <p:nvPr/>
        </p:nvSpPr>
        <p:spPr>
          <a:xfrm>
            <a:off x="245246" y="1228635"/>
            <a:ext cx="2630034" cy="107342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Составляются и хранятся, как первичные учетные документы и регистры учета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C8A5681B-9D94-EAD0-49E8-8AD0A45BF456}"/>
              </a:ext>
            </a:extLst>
          </p:cNvPr>
          <p:cNvCxnSpPr>
            <a:cxnSpLocks/>
          </p:cNvCxnSpPr>
          <p:nvPr/>
        </p:nvCxnSpPr>
        <p:spPr>
          <a:xfrm>
            <a:off x="8077198" y="1765347"/>
            <a:ext cx="131064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741B0F7-EECA-EC0A-3DBC-5233A8561212}"/>
              </a:ext>
            </a:extLst>
          </p:cNvPr>
          <p:cNvSpPr/>
          <p:nvPr/>
        </p:nvSpPr>
        <p:spPr>
          <a:xfrm>
            <a:off x="9386375" y="1228634"/>
            <a:ext cx="2548442" cy="166696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Результаты отражаются в отчетном периоде в котором проводилась инвентаризация или последним календарным днем отчетного периода  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EF5DF064-061B-E696-AFCC-769645696691}"/>
              </a:ext>
            </a:extLst>
          </p:cNvPr>
          <p:cNvCxnSpPr>
            <a:cxnSpLocks/>
            <a:stCxn id="16" idx="1"/>
            <a:endCxn id="23" idx="0"/>
          </p:cNvCxnSpPr>
          <p:nvPr/>
        </p:nvCxnSpPr>
        <p:spPr>
          <a:xfrm flipH="1">
            <a:off x="2507681" y="1765347"/>
            <a:ext cx="1607117" cy="76149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F7F940D-7C25-A7F3-18C9-86B6C3D3B308}"/>
              </a:ext>
            </a:extLst>
          </p:cNvPr>
          <p:cNvSpPr/>
          <p:nvPr/>
        </p:nvSpPr>
        <p:spPr>
          <a:xfrm>
            <a:off x="245245" y="2526841"/>
            <a:ext cx="4524871" cy="1354279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Отражение в бухгалтерском учете операций по увеличению/уменьшению объектов осуществляется на основании первичных документов и результатов инвентаризации и: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DA2BFF86-4281-FE92-9EA5-6C3E9BE0E512}"/>
              </a:ext>
            </a:extLst>
          </p:cNvPr>
          <p:cNvCxnSpPr>
            <a:cxnSpLocks/>
          </p:cNvCxnSpPr>
          <p:nvPr/>
        </p:nvCxnSpPr>
        <p:spPr>
          <a:xfrm>
            <a:off x="245246" y="3881120"/>
            <a:ext cx="0" cy="197302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4575EE2C-B046-86EF-CC05-47E7AFBB3511}"/>
              </a:ext>
            </a:extLst>
          </p:cNvPr>
          <p:cNvSpPr/>
          <p:nvPr/>
        </p:nvSpPr>
        <p:spPr>
          <a:xfrm>
            <a:off x="443368" y="5181058"/>
            <a:ext cx="2767186" cy="53720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 излишках - признание в результате ошибок 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E7FFD25C-63E6-DE56-8B26-1C5DF954F3A5}"/>
              </a:ext>
            </a:extLst>
          </p:cNvPr>
          <p:cNvCxnSpPr>
            <a:cxnSpLocks/>
          </p:cNvCxnSpPr>
          <p:nvPr/>
        </p:nvCxnSpPr>
        <p:spPr>
          <a:xfrm>
            <a:off x="443366" y="3881120"/>
            <a:ext cx="0" cy="129993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A6C02AB5-AECB-7D81-3195-AD700594983A}"/>
              </a:ext>
            </a:extLst>
          </p:cNvPr>
          <p:cNvSpPr/>
          <p:nvPr/>
        </p:nvSpPr>
        <p:spPr>
          <a:xfrm>
            <a:off x="245246" y="5854148"/>
            <a:ext cx="2965308" cy="76173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 убыли в пределах норм  - уменьшение на основании расчетов 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B2C9DBA5-034C-D851-B304-C6DB070328B7}"/>
              </a:ext>
            </a:extLst>
          </p:cNvPr>
          <p:cNvCxnSpPr>
            <a:cxnSpLocks/>
          </p:cNvCxnSpPr>
          <p:nvPr/>
        </p:nvCxnSpPr>
        <p:spPr>
          <a:xfrm>
            <a:off x="656726" y="3881120"/>
            <a:ext cx="0" cy="22097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22586AD7-F981-F4AF-B6DA-5D0E02AFBD74}"/>
              </a:ext>
            </a:extLst>
          </p:cNvPr>
          <p:cNvSpPr/>
          <p:nvPr/>
        </p:nvSpPr>
        <p:spPr>
          <a:xfrm>
            <a:off x="641487" y="4102098"/>
            <a:ext cx="3115175" cy="94307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 недостаче и наличии оснований по возмещению ущерба -с признанием задолженности виновных  </a:t>
            </a:r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695D4334-2B72-05A4-1852-A8447C05E541}"/>
              </a:ext>
            </a:extLst>
          </p:cNvPr>
          <p:cNvCxnSpPr>
            <a:cxnSpLocks/>
          </p:cNvCxnSpPr>
          <p:nvPr/>
        </p:nvCxnSpPr>
        <p:spPr>
          <a:xfrm>
            <a:off x="3979046" y="3881120"/>
            <a:ext cx="0" cy="183713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A4EA92A4-72BB-9F59-A0F1-A5AD2D1A8F71}"/>
              </a:ext>
            </a:extLst>
          </p:cNvPr>
          <p:cNvSpPr/>
          <p:nvPr/>
        </p:nvSpPr>
        <p:spPr>
          <a:xfrm>
            <a:off x="3415165" y="5718258"/>
            <a:ext cx="3640947" cy="89762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При качественных отклонениях, а также пересортице - бухгалтерскими записями, обеспечивающими достоверное отражение 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xmlns="" id="{F6AE238F-FFC0-908F-0E9F-1D34731E9C4D}"/>
              </a:ext>
            </a:extLst>
          </p:cNvPr>
          <p:cNvCxnSpPr>
            <a:cxnSpLocks/>
          </p:cNvCxnSpPr>
          <p:nvPr/>
        </p:nvCxnSpPr>
        <p:spPr>
          <a:xfrm>
            <a:off x="5449673" y="2303961"/>
            <a:ext cx="0" cy="18000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E3CEF472-92C8-AB87-8237-5EFFA85E7BFC}"/>
              </a:ext>
            </a:extLst>
          </p:cNvPr>
          <p:cNvSpPr/>
          <p:nvPr/>
        </p:nvSpPr>
        <p:spPr>
          <a:xfrm>
            <a:off x="5450408" y="4102098"/>
            <a:ext cx="3282110" cy="1354279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Документ, оформляющий результаты перевеса, обмера, замера ведется раздельно одним из членов комиссии и ответственным лицом, затем записи сличаются</a:t>
            </a:r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6A73DD64-F9D0-FE25-F9E2-B415F006DBC9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8002373" y="2273481"/>
            <a:ext cx="2393310" cy="182861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AC5B583E-EC27-B45D-2F90-BE7F81B6A755}"/>
              </a:ext>
            </a:extLst>
          </p:cNvPr>
          <p:cNvSpPr/>
          <p:nvPr/>
        </p:nvSpPr>
        <p:spPr>
          <a:xfrm>
            <a:off x="8856548" y="4102098"/>
            <a:ext cx="3078269" cy="614681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К документам инвентаризации приобщаются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xmlns="" id="{04E60CEF-6609-6F2F-6858-7E265A02F321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8839297" y="4716779"/>
            <a:ext cx="1556386" cy="100147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1E95A63D-5DE1-2D6C-C276-449672FC190E}"/>
              </a:ext>
            </a:extLst>
          </p:cNvPr>
          <p:cNvSpPr/>
          <p:nvPr/>
        </p:nvSpPr>
        <p:spPr>
          <a:xfrm>
            <a:off x="7378555" y="5718257"/>
            <a:ext cx="2809381" cy="89762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Документы, оформляющие выявление фактического наличия объекта инвентаризации </a:t>
            </a:r>
          </a:p>
        </p:txBody>
      </p: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xmlns="" id="{789A8204-12FD-DF1D-F708-BB033E96FEF5}"/>
              </a:ext>
            </a:extLst>
          </p:cNvPr>
          <p:cNvCxnSpPr>
            <a:cxnSpLocks/>
            <a:stCxn id="56" idx="2"/>
            <a:endCxn id="72" idx="0"/>
          </p:cNvCxnSpPr>
          <p:nvPr/>
        </p:nvCxnSpPr>
        <p:spPr>
          <a:xfrm>
            <a:off x="10395683" y="4716779"/>
            <a:ext cx="760942" cy="39624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xmlns="" id="{DEDB3E78-2F2D-53BA-CEA8-7918439FEE83}"/>
              </a:ext>
            </a:extLst>
          </p:cNvPr>
          <p:cNvSpPr/>
          <p:nvPr/>
        </p:nvSpPr>
        <p:spPr>
          <a:xfrm>
            <a:off x="10378432" y="5113020"/>
            <a:ext cx="1556386" cy="150285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Представленные ответственными лицами расписки, пояснения и </a:t>
            </a:r>
            <a:r>
              <a:rPr lang="ru-RU" dirty="0" err="1">
                <a:latin typeface="Bahnschrift Condensed" panose="020B0502040204020203" pitchFamily="34" charset="0"/>
              </a:rPr>
              <a:t>тд</a:t>
            </a:r>
            <a:r>
              <a:rPr lang="ru-RU" dirty="0">
                <a:latin typeface="Bahnschrift Condensed" panose="020B0502040204020203" pitchFamily="34" charset="0"/>
              </a:rPr>
              <a:t>.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xmlns="" id="{8639D868-F6A7-835A-C474-7B2F77550A8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263615D-2ABF-1C0D-E067-3E104D1A0595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xmlns="" id="{7028CEBA-3222-8B85-8651-AC46DF09B0C1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D51F542E-09E0-A5EA-2646-35F6C2F1482E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14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0" name="Блок-схема: узел 79">
            <a:extLst>
              <a:ext uri="{FF2B5EF4-FFF2-40B4-BE49-F238E27FC236}">
                <a16:creationId xmlns:a16="http://schemas.microsoft.com/office/drawing/2014/main" xmlns="" id="{38F47941-34BD-45BB-810F-9C9CAD31264B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DAA5BD54-1697-BDBF-86A1-F990E8B4270C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IV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86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8540" y="1434373"/>
            <a:ext cx="5074920" cy="10734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Обязательное проведение инвентаризации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558540" y="1434374"/>
            <a:ext cx="5074920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1E7A82D6-8771-C8CE-336A-A68FE2D574CF}"/>
              </a:ext>
            </a:extLst>
          </p:cNvPr>
          <p:cNvCxnSpPr>
            <a:cxnSpLocks/>
            <a:endCxn id="41" idx="3"/>
          </p:cNvCxnSpPr>
          <p:nvPr/>
        </p:nvCxnSpPr>
        <p:spPr>
          <a:xfrm flipH="1">
            <a:off x="2598423" y="1975220"/>
            <a:ext cx="952497" cy="57368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5A31397-FBD1-8BF0-EC86-1070704DD1F1}"/>
              </a:ext>
            </a:extLst>
          </p:cNvPr>
          <p:cNvCxnSpPr>
            <a:cxnSpLocks/>
            <a:endCxn id="30" idx="3"/>
          </p:cNvCxnSpPr>
          <p:nvPr/>
        </p:nvCxnSpPr>
        <p:spPr>
          <a:xfrm flipH="1">
            <a:off x="2548889" y="2470110"/>
            <a:ext cx="1062991" cy="196149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FCFEA3EF-1DFD-3E1E-24EE-D25C95762D86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3528061" y="2495123"/>
            <a:ext cx="807719" cy="300597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1432AF1B-F43C-6EE4-CD17-BE257BCEFCBD}"/>
              </a:ext>
            </a:extLst>
          </p:cNvPr>
          <p:cNvCxnSpPr>
            <a:cxnSpLocks/>
          </p:cNvCxnSpPr>
          <p:nvPr/>
        </p:nvCxnSpPr>
        <p:spPr>
          <a:xfrm flipH="1">
            <a:off x="7139941" y="2505285"/>
            <a:ext cx="7579" cy="304194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F0CBF186-2AEC-9C2A-E5F0-085AC78C7DFC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5493627" y="2505285"/>
            <a:ext cx="0" cy="150629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4B1FF0CC-4646-0EB5-E3DF-08EC291645BF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8154185" y="2507800"/>
            <a:ext cx="0" cy="146625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E668F974-5F8B-5885-148F-E75643FB073D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8610601" y="2470110"/>
            <a:ext cx="1795134" cy="320663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45D5F1A4-9609-5795-09A3-30C71268ECF8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8641080" y="1971086"/>
            <a:ext cx="2158898" cy="8934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xmlns="" id="{9BDE773B-D81D-E8F9-1E82-BED826A5A687}"/>
              </a:ext>
            </a:extLst>
          </p:cNvPr>
          <p:cNvSpPr/>
          <p:nvPr/>
        </p:nvSpPr>
        <p:spPr>
          <a:xfrm>
            <a:off x="290720" y="3474719"/>
            <a:ext cx="2258169" cy="191376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F33DE8B5-B782-63CF-8A95-45DFB5B02599}"/>
              </a:ext>
            </a:extLst>
          </p:cNvPr>
          <p:cNvSpPr/>
          <p:nvPr/>
        </p:nvSpPr>
        <p:spPr>
          <a:xfrm>
            <a:off x="285750" y="1948739"/>
            <a:ext cx="2263139" cy="120032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xmlns="" id="{CAF3C8AE-CA88-3C57-6CD7-013815828AD0}"/>
              </a:ext>
            </a:extLst>
          </p:cNvPr>
          <p:cNvSpPr/>
          <p:nvPr/>
        </p:nvSpPr>
        <p:spPr>
          <a:xfrm>
            <a:off x="4068295" y="4011582"/>
            <a:ext cx="2850664" cy="137689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E3B300B4-668D-B2BE-09E4-9A563F364361}"/>
              </a:ext>
            </a:extLst>
          </p:cNvPr>
          <p:cNvSpPr/>
          <p:nvPr/>
        </p:nvSpPr>
        <p:spPr>
          <a:xfrm>
            <a:off x="2301241" y="5501100"/>
            <a:ext cx="2453639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1717E739-A8A9-97FB-F5BB-15BAEDABE18B}"/>
              </a:ext>
            </a:extLst>
          </p:cNvPr>
          <p:cNvSpPr/>
          <p:nvPr/>
        </p:nvSpPr>
        <p:spPr>
          <a:xfrm>
            <a:off x="5059679" y="5514712"/>
            <a:ext cx="3742303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F5EED8BE-F9CD-BAE8-E0B5-B1E984B8B261}"/>
              </a:ext>
            </a:extLst>
          </p:cNvPr>
          <p:cNvSpPr/>
          <p:nvPr/>
        </p:nvSpPr>
        <p:spPr>
          <a:xfrm>
            <a:off x="7297307" y="3974057"/>
            <a:ext cx="1713755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FA78EF0F-2397-F830-137C-D7E22C1A4C0A}"/>
              </a:ext>
            </a:extLst>
          </p:cNvPr>
          <p:cNvSpPr/>
          <p:nvPr/>
        </p:nvSpPr>
        <p:spPr>
          <a:xfrm>
            <a:off x="9089090" y="5676746"/>
            <a:ext cx="2633290" cy="48768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FFAB60D3-C94E-18F9-F03A-7F51513DFB5E}"/>
              </a:ext>
            </a:extLst>
          </p:cNvPr>
          <p:cNvSpPr/>
          <p:nvPr/>
        </p:nvSpPr>
        <p:spPr>
          <a:xfrm>
            <a:off x="9793313" y="2864534"/>
            <a:ext cx="2013330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6E7DD13-4E2D-338B-2709-6C0FCDD7DA18}"/>
              </a:ext>
            </a:extLst>
          </p:cNvPr>
          <p:cNvSpPr txBox="1"/>
          <p:nvPr/>
        </p:nvSpPr>
        <p:spPr>
          <a:xfrm>
            <a:off x="266703" y="1948739"/>
            <a:ext cx="2331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Факт утраты (хищений или злоупотреблений) или порчи (повреждения) имущества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D317167-295E-68D4-7236-C99083D56945}"/>
              </a:ext>
            </a:extLst>
          </p:cNvPr>
          <p:cNvSpPr txBox="1"/>
          <p:nvPr/>
        </p:nvSpPr>
        <p:spPr>
          <a:xfrm>
            <a:off x="303478" y="3541443"/>
            <a:ext cx="2258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Чрезвычайные ситуации, которые могут повлечь или повлекли за собой материальные потери и нарушение условий жизнедеятельности людей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9360696E-F50A-E696-6769-10B1066FD50D}"/>
              </a:ext>
            </a:extLst>
          </p:cNvPr>
          <p:cNvSpPr txBox="1"/>
          <p:nvPr/>
        </p:nvSpPr>
        <p:spPr>
          <a:xfrm>
            <a:off x="2306955" y="5589760"/>
            <a:ext cx="24479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Смена ответственных лиц либо невозможность их присутствия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D8F22FA-A641-F78D-944B-24100D407FDD}"/>
              </a:ext>
            </a:extLst>
          </p:cNvPr>
          <p:cNvSpPr txBox="1"/>
          <p:nvPr/>
        </p:nvSpPr>
        <p:spPr>
          <a:xfrm>
            <a:off x="4024727" y="4092030"/>
            <a:ext cx="2991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Смена руководителя коллектива, выбытие из коллектива более 50 % членов, по требованию одного или нескольких членов коллектива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E56963E-3C9E-8A34-00C4-5E2D798C3164}"/>
              </a:ext>
            </a:extLst>
          </p:cNvPr>
          <p:cNvSpPr txBox="1"/>
          <p:nvPr/>
        </p:nvSpPr>
        <p:spPr>
          <a:xfrm>
            <a:off x="5059680" y="5579751"/>
            <a:ext cx="37423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Передача/возврат субъектом имущественного комплекса (не считая обычной деятельности) в аренду, при отчуждении и т.д.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553EC963-3DC8-6E5F-9265-F8AB8F56CCC7}"/>
              </a:ext>
            </a:extLst>
          </p:cNvPr>
          <p:cNvSpPr txBox="1"/>
          <p:nvPr/>
        </p:nvSpPr>
        <p:spPr>
          <a:xfrm>
            <a:off x="7271396" y="3998111"/>
            <a:ext cx="18176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Реорганизация организации (кроме преобразования)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610E8EA-F3BC-389F-F434-7C048EFEC891}"/>
              </a:ext>
            </a:extLst>
          </p:cNvPr>
          <p:cNvSpPr txBox="1"/>
          <p:nvPr/>
        </p:nvSpPr>
        <p:spPr>
          <a:xfrm>
            <a:off x="9203805" y="5682093"/>
            <a:ext cx="2355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Ликвидация субъекта учета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581E873-962F-6559-4271-1D1CEC08ED55}"/>
              </a:ext>
            </a:extLst>
          </p:cNvPr>
          <p:cNvSpPr txBox="1"/>
          <p:nvPr/>
        </p:nvSpPr>
        <p:spPr>
          <a:xfrm>
            <a:off x="9921487" y="2939582"/>
            <a:ext cx="17429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Другие случаи, предусмотренные иными НПА </a:t>
            </a:r>
          </a:p>
        </p:txBody>
      </p:sp>
      <p:sp>
        <p:nvSpPr>
          <p:cNvPr id="76" name="Блок-схема: узел 75">
            <a:extLst>
              <a:ext uri="{FF2B5EF4-FFF2-40B4-BE49-F238E27FC236}">
                <a16:creationId xmlns:a16="http://schemas.microsoft.com/office/drawing/2014/main" xmlns="" id="{B5E35B1C-B494-AA2B-C125-F9388623F380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1510D4D0-AD40-8E5F-3046-26973D637255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xmlns="" id="{FF144295-41E0-9546-0C80-80178343CF1D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EA6D78A-A5A3-843E-3E49-679FA63EB5A3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15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0" name="Блок-схема: узел 79">
            <a:extLst>
              <a:ext uri="{FF2B5EF4-FFF2-40B4-BE49-F238E27FC236}">
                <a16:creationId xmlns:a16="http://schemas.microsoft.com/office/drawing/2014/main" xmlns="" id="{DDDC200E-DA4C-8A40-4218-BC2FF03F34E5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136C12D-8795-446B-CCA8-2EDD898A7E05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22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062" y="1407357"/>
            <a:ext cx="4610100" cy="14952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Составление годовой отчетности 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65760" y="3554365"/>
            <a:ext cx="2522220" cy="1445810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AC9F256A-3E20-69F9-12DD-DDDD8A5D7E32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2827020" y="2168717"/>
            <a:ext cx="1082041" cy="18616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10DAFF-28D3-40D9-147A-654FC9674099}"/>
              </a:ext>
            </a:extLst>
          </p:cNvPr>
          <p:cNvSpPr txBox="1"/>
          <p:nvPr/>
        </p:nvSpPr>
        <p:spPr>
          <a:xfrm>
            <a:off x="365760" y="1501347"/>
            <a:ext cx="24612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Данные, некорректное раскрытие которых существенным образом может повлиять на достоверность отчетности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(перед годовой)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A48DCCEF-1CE3-CB3B-B0AB-A825AF8A0E8E}"/>
              </a:ext>
            </a:extLst>
          </p:cNvPr>
          <p:cNvSpPr/>
          <p:nvPr/>
        </p:nvSpPr>
        <p:spPr>
          <a:xfrm>
            <a:off x="3909061" y="1407357"/>
            <a:ext cx="4610100" cy="1509114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E99A854F-6B9A-2861-071A-85B04DEE59A9}"/>
              </a:ext>
            </a:extLst>
          </p:cNvPr>
          <p:cNvSpPr/>
          <p:nvPr/>
        </p:nvSpPr>
        <p:spPr>
          <a:xfrm>
            <a:off x="8884920" y="1407357"/>
            <a:ext cx="2941320" cy="277920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9619C6CD-C356-0D0D-BB88-AE5B1932484B}"/>
              </a:ext>
            </a:extLst>
          </p:cNvPr>
          <p:cNvSpPr/>
          <p:nvPr/>
        </p:nvSpPr>
        <p:spPr>
          <a:xfrm>
            <a:off x="8884919" y="4334021"/>
            <a:ext cx="2755881" cy="109903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DD41FE06-07B3-A016-5921-21548FBF6603}"/>
              </a:ext>
            </a:extLst>
          </p:cNvPr>
          <p:cNvSpPr/>
          <p:nvPr/>
        </p:nvSpPr>
        <p:spPr>
          <a:xfrm>
            <a:off x="5821681" y="4736934"/>
            <a:ext cx="2697480" cy="120032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0C65333C-9826-5628-422D-9F871E6908C3}"/>
              </a:ext>
            </a:extLst>
          </p:cNvPr>
          <p:cNvSpPr/>
          <p:nvPr/>
        </p:nvSpPr>
        <p:spPr>
          <a:xfrm>
            <a:off x="3033382" y="4642782"/>
            <a:ext cx="2308860" cy="127795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AE6C5071-FA21-0BF8-90BA-9378D5ED13B7}"/>
              </a:ext>
            </a:extLst>
          </p:cNvPr>
          <p:cNvSpPr/>
          <p:nvPr/>
        </p:nvSpPr>
        <p:spPr>
          <a:xfrm>
            <a:off x="365760" y="1407357"/>
            <a:ext cx="2461260" cy="1895041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E4C1EB4-FB89-975E-646E-71310AAC4A7B}"/>
              </a:ext>
            </a:extLst>
          </p:cNvPr>
          <p:cNvSpPr txBox="1"/>
          <p:nvPr/>
        </p:nvSpPr>
        <p:spPr>
          <a:xfrm>
            <a:off x="312420" y="3677105"/>
            <a:ext cx="26288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Объекты, стоимостная оценка которых определяет величину налоговых обязательств (на отчетную дату)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5DD82C9-F19E-AD47-D7AF-EB65D976100B}"/>
              </a:ext>
            </a:extLst>
          </p:cNvPr>
          <p:cNvSpPr txBox="1"/>
          <p:nvPr/>
        </p:nvSpPr>
        <p:spPr>
          <a:xfrm>
            <a:off x="3202451" y="4820096"/>
            <a:ext cx="20478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Библиотечные фонды (не реже одного раза в пять лет)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23FFA0B-5BDF-272F-A63F-882095444DC6}"/>
              </a:ext>
            </a:extLst>
          </p:cNvPr>
          <p:cNvSpPr txBox="1"/>
          <p:nvPr/>
        </p:nvSpPr>
        <p:spPr>
          <a:xfrm>
            <a:off x="5710238" y="4698120"/>
            <a:ext cx="2920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Музейные коллекции и музейные предметы (на отчетную дату на основании учетных документов музейных фондов)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BCCE775-FB5D-1F23-6C70-29C8A204BACA}"/>
              </a:ext>
            </a:extLst>
          </p:cNvPr>
          <p:cNvSpPr txBox="1"/>
          <p:nvPr/>
        </p:nvSpPr>
        <p:spPr>
          <a:xfrm>
            <a:off x="8884919" y="4374954"/>
            <a:ext cx="27558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Иные объекты нефинансовых активов (не реже одного раза в три года)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C1E035A-1ADE-2611-F287-A5DADC9214E3}"/>
              </a:ext>
            </a:extLst>
          </p:cNvPr>
          <p:cNvSpPr txBox="1"/>
          <p:nvPr/>
        </p:nvSpPr>
        <p:spPr>
          <a:xfrm>
            <a:off x="8846488" y="1558325"/>
            <a:ext cx="294132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Иные объекты учета, в отношении которых по результатам осуществления в течение финансового года внутреннего контроля и/или внутреннего финансового аудита выявлены факты и (или) признаки, влияющие на достоверность данных учета и отчетности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C773EB5F-3E16-61F5-0598-DD28439F208A}"/>
              </a:ext>
            </a:extLst>
          </p:cNvPr>
          <p:cNvCxnSpPr>
            <a:cxnSpLocks/>
          </p:cNvCxnSpPr>
          <p:nvPr/>
        </p:nvCxnSpPr>
        <p:spPr>
          <a:xfrm flipH="1">
            <a:off x="2887980" y="2834241"/>
            <a:ext cx="1082041" cy="124709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32FA1B65-A1B4-BE5D-ADF5-A81926808658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4187812" y="2941385"/>
            <a:ext cx="19401" cy="170139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xmlns="" id="{3709B514-CAB1-1DC8-F2A8-6EB48BF0AC20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7170420" y="2941385"/>
            <a:ext cx="1" cy="179554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12548FAE-D059-24F9-FBD4-85F4604D7A12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8519161" y="2080305"/>
            <a:ext cx="327327" cy="77068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xmlns="" id="{693BB4CB-35D2-F7BB-E8B4-39E6B4DED1A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305449" y="2850987"/>
            <a:ext cx="579470" cy="203255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Блок-схема: узел 66">
            <a:extLst>
              <a:ext uri="{FF2B5EF4-FFF2-40B4-BE49-F238E27FC236}">
                <a16:creationId xmlns:a16="http://schemas.microsoft.com/office/drawing/2014/main" xmlns="" id="{BF442B5E-436C-CD9C-F93F-FB48524D34AC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E3B96DE-5D82-C252-2EB5-37514BE89ED2}"/>
              </a:ext>
            </a:extLst>
          </p:cNvPr>
          <p:cNvSpPr txBox="1"/>
          <p:nvPr/>
        </p:nvSpPr>
        <p:spPr>
          <a:xfrm>
            <a:off x="11640801" y="443131"/>
            <a:ext cx="2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9" name="Блок-схема: узел 68">
            <a:extLst>
              <a:ext uri="{FF2B5EF4-FFF2-40B4-BE49-F238E27FC236}">
                <a16:creationId xmlns:a16="http://schemas.microsoft.com/office/drawing/2014/main" xmlns="" id="{D794E8AD-3727-A0A0-7837-7EB3877A4509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6242394-9158-FBEB-315D-332F5CE24EF1}"/>
              </a:ext>
            </a:extLst>
          </p:cNvPr>
          <p:cNvSpPr txBox="1"/>
          <p:nvPr/>
        </p:nvSpPr>
        <p:spPr>
          <a:xfrm>
            <a:off x="11640801" y="482712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16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1" name="Блок-схема: узел 70">
            <a:extLst>
              <a:ext uri="{FF2B5EF4-FFF2-40B4-BE49-F238E27FC236}">
                <a16:creationId xmlns:a16="http://schemas.microsoft.com/office/drawing/2014/main" xmlns="" id="{1CADDE6E-75D0-4C2E-1A9E-6B1FAA060D21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F70A0884-C55F-E5BB-BBCD-A67D777EAAED}"/>
              </a:ext>
            </a:extLst>
          </p:cNvPr>
          <p:cNvSpPr txBox="1"/>
          <p:nvPr/>
        </p:nvSpPr>
        <p:spPr>
          <a:xfrm>
            <a:off x="11089359" y="436545"/>
            <a:ext cx="48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Bahnschrift Condensed" panose="020B0502040204020203" pitchFamily="34" charset="0"/>
              </a:rPr>
              <a:t>V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4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DC3F89-CF35-6A44-02B0-9CF9C72A6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3200399"/>
            <a:ext cx="11638722" cy="323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I. </a:t>
            </a: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Общие положения</a:t>
            </a:r>
          </a:p>
          <a:p>
            <a:pPr marL="0" indent="0">
              <a:buNone/>
            </a:pPr>
            <a:r>
              <a:rPr lang="fr-FR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II. </a:t>
            </a: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Инвентаризационная комиссия</a:t>
            </a:r>
          </a:p>
          <a:p>
            <a:pPr marL="0" indent="0">
              <a:buNone/>
            </a:pPr>
            <a:r>
              <a:rPr lang="fr-FR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III. </a:t>
            </a: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Организация проведения инвентаризации</a:t>
            </a:r>
          </a:p>
          <a:p>
            <a:pPr marL="0" indent="0">
              <a:buNone/>
            </a:pP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IV. Оформление итогов проведения инвентаризации</a:t>
            </a:r>
          </a:p>
          <a:p>
            <a:pPr marL="0" indent="0">
              <a:buNone/>
            </a:pPr>
            <a:r>
              <a:rPr lang="fr-FR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V. </a:t>
            </a:r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Обязательное проведение инвентаризации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5132" y="1308305"/>
            <a:ext cx="5401733" cy="1325563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Структура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309901" y="1434374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74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DC3F89-CF35-6A44-02B0-9CF9C72A6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781" y="1314869"/>
            <a:ext cx="6032972" cy="10734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Установление соответствия между данными отраженными в регистрах бухгалтерского учета и фактическим их наличием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46" y="1265377"/>
            <a:ext cx="3326950" cy="107715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Цель Инвентаризации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57CDB2FE-CB2D-AE5E-A944-5EBBC991BEF6}"/>
              </a:ext>
            </a:extLst>
          </p:cNvPr>
          <p:cNvSpPr/>
          <p:nvPr/>
        </p:nvSpPr>
        <p:spPr>
          <a:xfrm>
            <a:off x="245244" y="3018392"/>
            <a:ext cx="3326953" cy="122078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441D205-1ED7-6B5E-CF5A-08A4E6DD439E}"/>
              </a:ext>
            </a:extLst>
          </p:cNvPr>
          <p:cNvSpPr/>
          <p:nvPr/>
        </p:nvSpPr>
        <p:spPr>
          <a:xfrm>
            <a:off x="245245" y="1252330"/>
            <a:ext cx="3326952" cy="107715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35CA1A-81E2-B237-0C85-5288EFDAF549}"/>
              </a:ext>
            </a:extLst>
          </p:cNvPr>
          <p:cNvSpPr txBox="1"/>
          <p:nvPr/>
        </p:nvSpPr>
        <p:spPr>
          <a:xfrm>
            <a:off x="245244" y="3038846"/>
            <a:ext cx="3326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Bahnschrift Condensed" panose="020B0502040204020203" pitchFamily="34" charset="0"/>
              </a:rPr>
              <a:t>Цель Общих требований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A50C737-CBF4-5B35-F2EB-F27A0B202ADE}"/>
              </a:ext>
            </a:extLst>
          </p:cNvPr>
          <p:cNvSpPr/>
          <p:nvPr/>
        </p:nvSpPr>
        <p:spPr>
          <a:xfrm>
            <a:off x="6096000" y="1256064"/>
            <a:ext cx="5850754" cy="108646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F3002187-5CD9-B4B9-7596-964A6A74CCD2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>
            <a:off x="3572197" y="1790908"/>
            <a:ext cx="2523803" cy="839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67347EB7-FB6C-F20E-AC0D-037AD954FE28}"/>
              </a:ext>
            </a:extLst>
          </p:cNvPr>
          <p:cNvCxnSpPr>
            <a:cxnSpLocks/>
          </p:cNvCxnSpPr>
          <p:nvPr/>
        </p:nvCxnSpPr>
        <p:spPr>
          <a:xfrm flipV="1">
            <a:off x="3575507" y="3640314"/>
            <a:ext cx="2520491" cy="1275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D0715520-F7CE-271B-4605-854DBA248E3E}"/>
              </a:ext>
            </a:extLst>
          </p:cNvPr>
          <p:cNvSpPr/>
          <p:nvPr/>
        </p:nvSpPr>
        <p:spPr>
          <a:xfrm>
            <a:off x="6095998" y="2977292"/>
            <a:ext cx="5850755" cy="126188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43B81E-A198-F9C6-7C9F-0487E6AEA07A}"/>
              </a:ext>
            </a:extLst>
          </p:cNvPr>
          <p:cNvSpPr txBox="1"/>
          <p:nvPr/>
        </p:nvSpPr>
        <p:spPr>
          <a:xfrm>
            <a:off x="6095999" y="3160878"/>
            <a:ext cx="5850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Установление единства системы требований к организации проведения инвентаризации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016B880-276F-2BCF-E6B2-F36A31EF43AD}"/>
              </a:ext>
            </a:extLst>
          </p:cNvPr>
          <p:cNvSpPr/>
          <p:nvPr/>
        </p:nvSpPr>
        <p:spPr>
          <a:xfrm>
            <a:off x="0" y="4662730"/>
            <a:ext cx="12192000" cy="5874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A396F82-8AD6-5EF1-7159-4C2A59F7C232}"/>
              </a:ext>
            </a:extLst>
          </p:cNvPr>
          <p:cNvSpPr txBox="1"/>
          <p:nvPr/>
        </p:nvSpPr>
        <p:spPr>
          <a:xfrm>
            <a:off x="0" y="46627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НО!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EF9323F6-EA70-0B2B-128B-0463BD681C5F}"/>
              </a:ext>
            </a:extLst>
          </p:cNvPr>
          <p:cNvSpPr/>
          <p:nvPr/>
        </p:nvSpPr>
        <p:spPr>
          <a:xfrm>
            <a:off x="245244" y="5391013"/>
            <a:ext cx="3326953" cy="122078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DDAA228-4BB0-37F8-5D45-C485C1D87C56}"/>
              </a:ext>
            </a:extLst>
          </p:cNvPr>
          <p:cNvSpPr txBox="1"/>
          <p:nvPr/>
        </p:nvSpPr>
        <p:spPr>
          <a:xfrm>
            <a:off x="245244" y="5592623"/>
            <a:ext cx="3326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ahnschrift Condensed" panose="020B0502040204020203" pitchFamily="34" charset="0"/>
              </a:rPr>
              <a:t>С особенностями 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4C00163A-1B30-2C6C-22C6-F14008578CBB}"/>
              </a:ext>
            </a:extLst>
          </p:cNvPr>
          <p:cNvCxnSpPr>
            <a:cxnSpLocks/>
            <a:stCxn id="31" idx="3"/>
            <a:endCxn id="38" idx="1"/>
          </p:cNvCxnSpPr>
          <p:nvPr/>
        </p:nvCxnSpPr>
        <p:spPr>
          <a:xfrm flipV="1">
            <a:off x="3572197" y="5651967"/>
            <a:ext cx="3961664" cy="34943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232C4314-86B8-B2BE-5EF5-07A84945DDB4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3572195" y="6001404"/>
            <a:ext cx="3961666" cy="41183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xmlns="" id="{40E59E95-6024-6B12-0794-1799BA37D13C}"/>
              </a:ext>
            </a:extLst>
          </p:cNvPr>
          <p:cNvSpPr/>
          <p:nvPr/>
        </p:nvSpPr>
        <p:spPr>
          <a:xfrm>
            <a:off x="7533861" y="5315571"/>
            <a:ext cx="4412892" cy="67279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xmlns="" id="{29FF59E3-10DD-1F34-A4D4-80937895F289}"/>
              </a:ext>
            </a:extLst>
          </p:cNvPr>
          <p:cNvSpPr/>
          <p:nvPr/>
        </p:nvSpPr>
        <p:spPr>
          <a:xfrm>
            <a:off x="7533861" y="6076847"/>
            <a:ext cx="4412892" cy="67279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338B0B-AAE3-F354-AE8C-8B85AD026EB1}"/>
              </a:ext>
            </a:extLst>
          </p:cNvPr>
          <p:cNvSpPr txBox="1"/>
          <p:nvPr/>
        </p:nvSpPr>
        <p:spPr>
          <a:xfrm>
            <a:off x="7533861" y="5315571"/>
            <a:ext cx="4412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Полномочия переданы централизованной бухгалтерии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9E50316-4E09-4054-5A53-C5E5665C7703}"/>
              </a:ext>
            </a:extLst>
          </p:cNvPr>
          <p:cNvSpPr txBox="1"/>
          <p:nvPr/>
        </p:nvSpPr>
        <p:spPr>
          <a:xfrm>
            <a:off x="7533861" y="6076847"/>
            <a:ext cx="4412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Инвентаризируются драгоценные металлы и драгоценные камни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C9F1033-7A2B-18F7-FE7B-65F5C7AE20C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5" name="Блок-схема: узел 44">
            <a:extLst>
              <a:ext uri="{FF2B5EF4-FFF2-40B4-BE49-F238E27FC236}">
                <a16:creationId xmlns:a16="http://schemas.microsoft.com/office/drawing/2014/main" xmlns="" id="{57987133-ECFF-49CE-345F-0690C8C3D688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ru-RU" dirty="0"/>
          </a:p>
        </p:txBody>
      </p:sp>
      <p:sp>
        <p:nvSpPr>
          <p:cNvPr id="46" name="Блок-схема: узел 45">
            <a:extLst>
              <a:ext uri="{FF2B5EF4-FFF2-40B4-BE49-F238E27FC236}">
                <a16:creationId xmlns:a16="http://schemas.microsoft.com/office/drawing/2014/main" xmlns="" id="{B388BA29-DC80-9125-0DA7-EF9970EEC554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0E9A7B-EC11-5CF0-23E1-8A291321FCD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1005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DC3F89-CF35-6A44-02B0-9CF9C72A6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440" y="2666622"/>
            <a:ext cx="3527960" cy="410713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Руководитель</a:t>
            </a:r>
          </a:p>
          <a:p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Председатель комиссии</a:t>
            </a:r>
          </a:p>
          <a:p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Комиссия</a:t>
            </a:r>
          </a:p>
          <a:p>
            <a:r>
              <a:rPr lang="ru-RU" sz="36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Материально-ответственные лица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-18325" y="993913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440" y="1243528"/>
            <a:ext cx="3572198" cy="1073426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Субъекты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891440" y="1270898"/>
            <a:ext cx="3572198" cy="104605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037E309-9A19-9413-27DB-86116625B5AF}"/>
              </a:ext>
            </a:extLst>
          </p:cNvPr>
          <p:cNvSpPr/>
          <p:nvPr/>
        </p:nvSpPr>
        <p:spPr>
          <a:xfrm>
            <a:off x="5716553" y="1243528"/>
            <a:ext cx="45719" cy="53081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3">
            <a:extLst>
              <a:ext uri="{FF2B5EF4-FFF2-40B4-BE49-F238E27FC236}">
                <a16:creationId xmlns:a16="http://schemas.microsoft.com/office/drawing/2014/main" xmlns="" id="{FD6B9411-9C18-0369-20B5-D6211516B8EA}"/>
              </a:ext>
            </a:extLst>
          </p:cNvPr>
          <p:cNvSpPr txBox="1">
            <a:spLocks/>
          </p:cNvSpPr>
          <p:nvPr/>
        </p:nvSpPr>
        <p:spPr>
          <a:xfrm>
            <a:off x="7722705" y="1243528"/>
            <a:ext cx="3577856" cy="1073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Bahnschrift Condensed" panose="020B0502040204020203" pitchFamily="34" charset="0"/>
              </a:rPr>
              <a:t>Объекты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289CE88-9742-A1E0-8E02-BD5209D91A79}"/>
              </a:ext>
            </a:extLst>
          </p:cNvPr>
          <p:cNvSpPr/>
          <p:nvPr/>
        </p:nvSpPr>
        <p:spPr>
          <a:xfrm>
            <a:off x="7722704" y="1243529"/>
            <a:ext cx="3577857" cy="106409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179DE189-B08C-CB3F-5CFA-1C28B6194285}"/>
              </a:ext>
            </a:extLst>
          </p:cNvPr>
          <p:cNvSpPr/>
          <p:nvPr/>
        </p:nvSpPr>
        <p:spPr>
          <a:xfrm>
            <a:off x="891440" y="2444582"/>
            <a:ext cx="3572197" cy="410713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3EBD2AD-6370-86D5-5F97-EC78A5CBD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2704" y="2425332"/>
            <a:ext cx="3592387" cy="41263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F123641-F99B-0A07-D6D4-95FD3DDB4449}"/>
              </a:ext>
            </a:extLst>
          </p:cNvPr>
          <p:cNvSpPr txBox="1"/>
          <p:nvPr/>
        </p:nvSpPr>
        <p:spPr>
          <a:xfrm>
            <a:off x="7722704" y="2666804"/>
            <a:ext cx="357785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300" dirty="0">
                <a:latin typeface="Bahnschrift Condensed" panose="020B0502040204020203" pitchFamily="34" charset="0"/>
              </a:rPr>
              <a:t>Активы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300" dirty="0">
                <a:latin typeface="Bahnschrift Condensed" panose="020B0502040204020203" pitchFamily="34" charset="0"/>
              </a:rPr>
              <a:t>Обязательства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300" dirty="0">
                <a:latin typeface="Bahnschrift Condensed" panose="020B0502040204020203" pitchFamily="34" charset="0"/>
              </a:rPr>
              <a:t>Имущество и обязательства на забалансовых счетах</a:t>
            </a: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92BF42BA-E392-F768-C5C1-17C85C06E54D}"/>
              </a:ext>
            </a:extLst>
          </p:cNvPr>
          <p:cNvSpPr/>
          <p:nvPr/>
        </p:nvSpPr>
        <p:spPr>
          <a:xfrm rot="5400000">
            <a:off x="9134785" y="5379193"/>
            <a:ext cx="753693" cy="337930"/>
          </a:xfrm>
          <a:prstGeom prst="mathEqual">
            <a:avLst>
              <a:gd name="adj1" fmla="val 23520"/>
              <a:gd name="adj2" fmla="val 28903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56CC7A8-0CA0-4B7A-B6A9-AFD82327F833}"/>
              </a:ext>
            </a:extLst>
          </p:cNvPr>
          <p:cNvSpPr txBox="1"/>
          <p:nvPr/>
        </p:nvSpPr>
        <p:spPr>
          <a:xfrm>
            <a:off x="7737236" y="5893625"/>
            <a:ext cx="3577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Всё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1D1D208-C8D6-0201-D8EA-91D704510FDE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Блок-схема: узел 16">
            <a:extLst>
              <a:ext uri="{FF2B5EF4-FFF2-40B4-BE49-F238E27FC236}">
                <a16:creationId xmlns:a16="http://schemas.microsoft.com/office/drawing/2014/main" xmlns="" id="{F7E444FB-91AE-061A-5D8D-20E73D935833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  <a:endParaRPr lang="ru-RU" dirty="0"/>
          </a:p>
        </p:txBody>
      </p:sp>
      <p:sp>
        <p:nvSpPr>
          <p:cNvPr id="18" name="Блок-схема: узел 17">
            <a:extLst>
              <a:ext uri="{FF2B5EF4-FFF2-40B4-BE49-F238E27FC236}">
                <a16:creationId xmlns:a16="http://schemas.microsoft.com/office/drawing/2014/main" xmlns="" id="{7DBCD8DE-DB74-6261-C4D2-76422A5277B8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869BB2A-7310-1DE1-6BBD-0C13CF73FA56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3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93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991" y="1172818"/>
            <a:ext cx="4333462" cy="1157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Порядок создания комиссии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756991" y="1172818"/>
            <a:ext cx="4333462" cy="1157647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D529D3B2-9293-BB66-09B3-6A36E4537871}"/>
              </a:ext>
            </a:extLst>
          </p:cNvPr>
          <p:cNvSpPr/>
          <p:nvPr/>
        </p:nvSpPr>
        <p:spPr>
          <a:xfrm>
            <a:off x="4343400" y="2561367"/>
            <a:ext cx="3160643" cy="85145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8C716B-8958-5064-1E79-C44C882EFABE}"/>
              </a:ext>
            </a:extLst>
          </p:cNvPr>
          <p:cNvSpPr txBox="1"/>
          <p:nvPr/>
        </p:nvSpPr>
        <p:spPr>
          <a:xfrm>
            <a:off x="4343399" y="2694706"/>
            <a:ext cx="3160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Руководитель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813DCD11-AE26-A34B-37FD-4C8DDCCDF22D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2023881" y="2972187"/>
            <a:ext cx="2303300" cy="130411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CE15E371-25A3-9FC0-4FEC-7ADB4831BD90}"/>
              </a:ext>
            </a:extLst>
          </p:cNvPr>
          <p:cNvCxnSpPr>
            <a:cxnSpLocks/>
          </p:cNvCxnSpPr>
          <p:nvPr/>
        </p:nvCxnSpPr>
        <p:spPr>
          <a:xfrm>
            <a:off x="7504042" y="2958512"/>
            <a:ext cx="1905001" cy="126998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E568FC3-1D5A-7457-5103-6496E70288A8}"/>
              </a:ext>
            </a:extLst>
          </p:cNvPr>
          <p:cNvSpPr txBox="1"/>
          <p:nvPr/>
        </p:nvSpPr>
        <p:spPr>
          <a:xfrm rot="19571598">
            <a:off x="2399590" y="3041668"/>
            <a:ext cx="1674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Решение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B5C7A2C-7153-BF5A-F323-5A0636077FC3}"/>
              </a:ext>
            </a:extLst>
          </p:cNvPr>
          <p:cNvSpPr txBox="1"/>
          <p:nvPr/>
        </p:nvSpPr>
        <p:spPr>
          <a:xfrm rot="2066344">
            <a:off x="7392173" y="3098251"/>
            <a:ext cx="2424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Решение</a:t>
            </a:r>
            <a:endParaRPr lang="ru-RU" sz="1800" dirty="0">
              <a:latin typeface="Bahnschrift Condensed" panose="020B0502040204020203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95F62D3D-0DB0-4CA2-3D98-3D33D469B1E2}"/>
              </a:ext>
            </a:extLst>
          </p:cNvPr>
          <p:cNvSpPr/>
          <p:nvPr/>
        </p:nvSpPr>
        <p:spPr>
          <a:xfrm>
            <a:off x="304810" y="4276302"/>
            <a:ext cx="3438141" cy="85145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17114F41-1CC2-50A1-1F53-43D14DC731AB}"/>
              </a:ext>
            </a:extLst>
          </p:cNvPr>
          <p:cNvSpPr/>
          <p:nvPr/>
        </p:nvSpPr>
        <p:spPr>
          <a:xfrm>
            <a:off x="7282071" y="4301571"/>
            <a:ext cx="2126972" cy="85145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6B277C83-9FDF-4857-CD4B-5980673008E9}"/>
              </a:ext>
            </a:extLst>
          </p:cNvPr>
          <p:cNvSpPr/>
          <p:nvPr/>
        </p:nvSpPr>
        <p:spPr>
          <a:xfrm>
            <a:off x="9498496" y="4301570"/>
            <a:ext cx="2388694" cy="851453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711AA1B-9E1C-25E3-EDDA-857CFC5D193A}"/>
              </a:ext>
            </a:extLst>
          </p:cNvPr>
          <p:cNvSpPr txBox="1"/>
          <p:nvPr/>
        </p:nvSpPr>
        <p:spPr>
          <a:xfrm>
            <a:off x="402948" y="4372976"/>
            <a:ext cx="3160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Постоянная комиссия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0F23C99-DBD1-5C1E-D9D9-4992A2206257}"/>
              </a:ext>
            </a:extLst>
          </p:cNvPr>
          <p:cNvSpPr txBox="1"/>
          <p:nvPr/>
        </p:nvSpPr>
        <p:spPr>
          <a:xfrm>
            <a:off x="7804706" y="4492303"/>
            <a:ext cx="641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Bahnschrift Condensed" panose="020B0502040204020203" pitchFamily="34" charset="0"/>
              </a:rPr>
              <a:t>Неск</a:t>
            </a:r>
            <a:r>
              <a:rPr lang="ru-RU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C275400-BD38-C0CC-1B1D-B41601659A51}"/>
              </a:ext>
            </a:extLst>
          </p:cNvPr>
          <p:cNvSpPr txBox="1"/>
          <p:nvPr/>
        </p:nvSpPr>
        <p:spPr>
          <a:xfrm>
            <a:off x="8345557" y="4492303"/>
            <a:ext cx="907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Bahnschrift Condensed" panose="020B0502040204020203" pitchFamily="34" charset="0"/>
              </a:rPr>
              <a:t>олько</a:t>
            </a:r>
            <a:endParaRPr lang="ru-RU" sz="2000" dirty="0">
              <a:latin typeface="Bahnschrift Condensed" panose="020B0502040204020203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7FF305A8-B1D6-E28C-BFFA-6222D4D114B9}"/>
              </a:ext>
            </a:extLst>
          </p:cNvPr>
          <p:cNvCxnSpPr>
            <a:stCxn id="21" idx="0"/>
            <a:endCxn id="21" idx="2"/>
          </p:cNvCxnSpPr>
          <p:nvPr/>
        </p:nvCxnSpPr>
        <p:spPr>
          <a:xfrm>
            <a:off x="8345557" y="4301571"/>
            <a:ext cx="0" cy="85145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78CAFBD1-C61B-BD9E-3CFE-D8B88062263C}"/>
              </a:ext>
            </a:extLst>
          </p:cNvPr>
          <p:cNvCxnSpPr>
            <a:cxnSpLocks/>
          </p:cNvCxnSpPr>
          <p:nvPr/>
        </p:nvCxnSpPr>
        <p:spPr>
          <a:xfrm>
            <a:off x="10662818" y="4301570"/>
            <a:ext cx="0" cy="85145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0EE295B-AAA7-73F0-1A32-BE79924FD9D2}"/>
              </a:ext>
            </a:extLst>
          </p:cNvPr>
          <p:cNvSpPr txBox="1"/>
          <p:nvPr/>
        </p:nvSpPr>
        <p:spPr>
          <a:xfrm>
            <a:off x="9527926" y="4399781"/>
            <a:ext cx="114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На весь срок</a:t>
            </a:r>
            <a:r>
              <a:rPr lang="ru-RU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98A5849D-2501-32BD-065E-D417208225F8}"/>
              </a:ext>
            </a:extLst>
          </p:cNvPr>
          <p:cNvSpPr txBox="1"/>
          <p:nvPr/>
        </p:nvSpPr>
        <p:spPr>
          <a:xfrm>
            <a:off x="10643775" y="4492303"/>
            <a:ext cx="114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Временная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C81D28E-0801-A1B0-1C9A-3E237445AA66}"/>
              </a:ext>
            </a:extLst>
          </p:cNvPr>
          <p:cNvCxnSpPr>
            <a:cxnSpLocks/>
          </p:cNvCxnSpPr>
          <p:nvPr/>
        </p:nvCxnSpPr>
        <p:spPr>
          <a:xfrm>
            <a:off x="1951541" y="5127754"/>
            <a:ext cx="0" cy="63694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F3D44094-09EF-23B1-4592-795707CE9680}"/>
              </a:ext>
            </a:extLst>
          </p:cNvPr>
          <p:cNvCxnSpPr/>
          <p:nvPr/>
        </p:nvCxnSpPr>
        <p:spPr>
          <a:xfrm flipH="1">
            <a:off x="8345556" y="5127754"/>
            <a:ext cx="2" cy="63694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85340087-699E-47B4-17AA-DCD28CAF52C6}"/>
              </a:ext>
            </a:extLst>
          </p:cNvPr>
          <p:cNvCxnSpPr>
            <a:cxnSpLocks/>
          </p:cNvCxnSpPr>
          <p:nvPr/>
        </p:nvCxnSpPr>
        <p:spPr>
          <a:xfrm>
            <a:off x="10662820" y="5140389"/>
            <a:ext cx="0" cy="64420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818C76AD-82CE-BF54-58C9-2B38A7D14C62}"/>
              </a:ext>
            </a:extLst>
          </p:cNvPr>
          <p:cNvCxnSpPr>
            <a:cxnSpLocks/>
          </p:cNvCxnSpPr>
          <p:nvPr/>
        </p:nvCxnSpPr>
        <p:spPr>
          <a:xfrm>
            <a:off x="1929927" y="5764696"/>
            <a:ext cx="8724613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xmlns="" id="{07D1F467-E034-D465-961E-E6181A1DF517}"/>
              </a:ext>
            </a:extLst>
          </p:cNvPr>
          <p:cNvCxnSpPr/>
          <p:nvPr/>
        </p:nvCxnSpPr>
        <p:spPr>
          <a:xfrm>
            <a:off x="5923720" y="5784591"/>
            <a:ext cx="0" cy="3975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A6F7F03-F5B1-C3EA-484C-F7BB89359355}"/>
              </a:ext>
            </a:extLst>
          </p:cNvPr>
          <p:cNvSpPr txBox="1"/>
          <p:nvPr/>
        </p:nvSpPr>
        <p:spPr>
          <a:xfrm>
            <a:off x="304811" y="6182139"/>
            <a:ext cx="1158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Обязанности/порядок работы/принятие решений – на основе Положения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59A71CD9-1067-B394-0F3A-C225D8359B72}"/>
              </a:ext>
            </a:extLst>
          </p:cNvPr>
          <p:cNvSpPr txBox="1"/>
          <p:nvPr/>
        </p:nvSpPr>
        <p:spPr>
          <a:xfrm>
            <a:off x="8456542" y="1411172"/>
            <a:ext cx="345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В период проведения инвентаризации не допускается изменение состава комиссии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D29A87E9-EE0D-7A8E-C95D-B337A58660CE}"/>
              </a:ext>
            </a:extLst>
          </p:cNvPr>
          <p:cNvSpPr/>
          <p:nvPr/>
        </p:nvSpPr>
        <p:spPr>
          <a:xfrm>
            <a:off x="8432841" y="1353201"/>
            <a:ext cx="3454344" cy="76344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8D5D71DC-C5B6-F8A8-C2C5-B24DDAA2FBAA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3" name="Блок-схема: узел 72">
            <a:extLst>
              <a:ext uri="{FF2B5EF4-FFF2-40B4-BE49-F238E27FC236}">
                <a16:creationId xmlns:a16="http://schemas.microsoft.com/office/drawing/2014/main" xmlns="" id="{69A67998-0E7F-84C8-892F-773830ECCF9D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  <a:endParaRPr lang="ru-RU" dirty="0"/>
          </a:p>
        </p:txBody>
      </p:sp>
      <p:sp>
        <p:nvSpPr>
          <p:cNvPr id="74" name="Блок-схема: узел 73">
            <a:extLst>
              <a:ext uri="{FF2B5EF4-FFF2-40B4-BE49-F238E27FC236}">
                <a16:creationId xmlns:a16="http://schemas.microsoft.com/office/drawing/2014/main" xmlns="" id="{B266386D-9D26-86D8-4B38-9056D11428A5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B929833A-9E5F-E7B5-72BA-05A85AC2F9A6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4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83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90" y="1371603"/>
            <a:ext cx="3489453" cy="4455270"/>
          </a:xfrm>
        </p:spPr>
        <p:txBody>
          <a:bodyPr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Руководитель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27990" y="1657184"/>
            <a:ext cx="3489453" cy="4196962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xmlns="" id="{6B7A45B1-0D5E-68DE-2A72-6747CD91F168}"/>
              </a:ext>
            </a:extLst>
          </p:cNvPr>
          <p:cNvSpPr/>
          <p:nvPr/>
        </p:nvSpPr>
        <p:spPr>
          <a:xfrm>
            <a:off x="6096000" y="1371603"/>
            <a:ext cx="5883965" cy="4482545"/>
          </a:xfrm>
          <a:prstGeom prst="triangl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8187B6C4-7EA6-7D0C-2632-89BF462A5747}"/>
              </a:ext>
            </a:extLst>
          </p:cNvPr>
          <p:cNvCxnSpPr>
            <a:cxnSpLocks/>
          </p:cNvCxnSpPr>
          <p:nvPr/>
        </p:nvCxnSpPr>
        <p:spPr>
          <a:xfrm>
            <a:off x="3817443" y="3950803"/>
            <a:ext cx="3537514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D934D8-37D1-B1B6-626B-ADB6E23D5922}"/>
              </a:ext>
            </a:extLst>
          </p:cNvPr>
          <p:cNvSpPr txBox="1"/>
          <p:nvPr/>
        </p:nvSpPr>
        <p:spPr>
          <a:xfrm>
            <a:off x="4005878" y="3289709"/>
            <a:ext cx="3160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Утверждает состав</a:t>
            </a:r>
          </a:p>
          <a:p>
            <a:pPr algn="ctr"/>
            <a:r>
              <a:rPr lang="ru-RU" dirty="0">
                <a:latin typeface="Bahnschrift Condensed" panose="020B0502040204020203" pitchFamily="34" charset="0"/>
              </a:rPr>
              <a:t>Но не менее 3 человек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6A3E9281-E81D-747D-BC36-9B02CA4E7218}"/>
              </a:ext>
            </a:extLst>
          </p:cNvPr>
          <p:cNvCxnSpPr>
            <a:cxnSpLocks/>
          </p:cNvCxnSpPr>
          <p:nvPr/>
        </p:nvCxnSpPr>
        <p:spPr>
          <a:xfrm>
            <a:off x="8120270" y="2753139"/>
            <a:ext cx="182880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FE475286-933C-0E4F-E5BD-93002E0ABD5A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7566991" y="3612876"/>
            <a:ext cx="2941983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8D015CA3-3791-98F0-F4E6-A986DB7CA3BA}"/>
              </a:ext>
            </a:extLst>
          </p:cNvPr>
          <p:cNvCxnSpPr>
            <a:cxnSpLocks/>
          </p:cNvCxnSpPr>
          <p:nvPr/>
        </p:nvCxnSpPr>
        <p:spPr>
          <a:xfrm>
            <a:off x="7066722" y="4383157"/>
            <a:ext cx="3945835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C589F8C-2DE3-CDD0-A692-7EAA3B157A1B}"/>
              </a:ext>
            </a:extLst>
          </p:cNvPr>
          <p:cNvSpPr txBox="1"/>
          <p:nvPr/>
        </p:nvSpPr>
        <p:spPr>
          <a:xfrm>
            <a:off x="8120270" y="2352297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Председатель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0A4D70C-8904-EA75-92DE-1ECF9D930C04}"/>
              </a:ext>
            </a:extLst>
          </p:cNvPr>
          <p:cNvSpPr txBox="1"/>
          <p:nvPr/>
        </p:nvSpPr>
        <p:spPr>
          <a:xfrm>
            <a:off x="7692888" y="3153982"/>
            <a:ext cx="2733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Заместитель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74D6F38-D0AF-E242-7B07-11D0994066F1}"/>
              </a:ext>
            </a:extLst>
          </p:cNvPr>
          <p:cNvSpPr txBox="1"/>
          <p:nvPr/>
        </p:nvSpPr>
        <p:spPr>
          <a:xfrm>
            <a:off x="7454348" y="3983047"/>
            <a:ext cx="3160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Секретарь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5FB0AED-CAB9-9007-9F9F-2A091E0E1378}"/>
              </a:ext>
            </a:extLst>
          </p:cNvPr>
          <p:cNvSpPr txBox="1"/>
          <p:nvPr/>
        </p:nvSpPr>
        <p:spPr>
          <a:xfrm>
            <a:off x="7235891" y="5426765"/>
            <a:ext cx="364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Члены комиссии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CA530247-1017-54A1-D930-7AB71135277D}"/>
              </a:ext>
            </a:extLst>
          </p:cNvPr>
          <p:cNvCxnSpPr>
            <a:cxnSpLocks/>
          </p:cNvCxnSpPr>
          <p:nvPr/>
        </p:nvCxnSpPr>
        <p:spPr>
          <a:xfrm>
            <a:off x="3817443" y="2107096"/>
            <a:ext cx="4740148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43EBA9D2-884C-A011-7333-FED9289DBAB3}"/>
              </a:ext>
            </a:extLst>
          </p:cNvPr>
          <p:cNvSpPr txBox="1"/>
          <p:nvPr/>
        </p:nvSpPr>
        <p:spPr>
          <a:xfrm>
            <a:off x="4092017" y="1622254"/>
            <a:ext cx="363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Материально-ответственное лицо</a:t>
            </a:r>
          </a:p>
        </p:txBody>
      </p:sp>
      <p:sp>
        <p:nvSpPr>
          <p:cNvPr id="43" name="Знак умножения 42">
            <a:extLst>
              <a:ext uri="{FF2B5EF4-FFF2-40B4-BE49-F238E27FC236}">
                <a16:creationId xmlns:a16="http://schemas.microsoft.com/office/drawing/2014/main" xmlns="" id="{6B47FB17-5C98-1631-7B63-1F2B319BE72C}"/>
              </a:ext>
            </a:extLst>
          </p:cNvPr>
          <p:cNvSpPr/>
          <p:nvPr/>
        </p:nvSpPr>
        <p:spPr>
          <a:xfrm>
            <a:off x="7261662" y="1591042"/>
            <a:ext cx="521086" cy="443937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49180BF-46EA-918D-14E9-C0C3B1C86B16}"/>
              </a:ext>
            </a:extLst>
          </p:cNvPr>
          <p:cNvSpPr txBox="1"/>
          <p:nvPr/>
        </p:nvSpPr>
        <p:spPr>
          <a:xfrm>
            <a:off x="4520953" y="2144783"/>
            <a:ext cx="277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Лицо, осуществляющее ведение бухгалтерского учета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3D82780E-9AD9-61D6-B0FA-E6875C2D6BC4}"/>
              </a:ext>
            </a:extLst>
          </p:cNvPr>
          <p:cNvCxnSpPr>
            <a:cxnSpLocks/>
          </p:cNvCxnSpPr>
          <p:nvPr/>
        </p:nvCxnSpPr>
        <p:spPr>
          <a:xfrm>
            <a:off x="7354957" y="2352297"/>
            <a:ext cx="170087" cy="225403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77BCB7F5-265F-C51E-4313-65D77F26869E}"/>
              </a:ext>
            </a:extLst>
          </p:cNvPr>
          <p:cNvCxnSpPr>
            <a:cxnSpLocks/>
          </p:cNvCxnSpPr>
          <p:nvPr/>
        </p:nvCxnSpPr>
        <p:spPr>
          <a:xfrm flipH="1">
            <a:off x="7495027" y="2276457"/>
            <a:ext cx="228085" cy="302433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xmlns="" id="{889B8EFA-CD7B-7C8C-AFB9-BAFFB3A7160E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8367501" y="5854146"/>
            <a:ext cx="667168" cy="29817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xmlns="" id="{BE6DAB83-C1A0-DD7B-0856-7D71081E5A4D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9034669" y="5857632"/>
            <a:ext cx="594693" cy="29226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Выноска: линия 64">
            <a:extLst>
              <a:ext uri="{FF2B5EF4-FFF2-40B4-BE49-F238E27FC236}">
                <a16:creationId xmlns:a16="http://schemas.microsoft.com/office/drawing/2014/main" xmlns="" id="{9B221A2B-8B99-54CA-16D0-F188E5974B10}"/>
              </a:ext>
            </a:extLst>
          </p:cNvPr>
          <p:cNvSpPr/>
          <p:nvPr/>
        </p:nvSpPr>
        <p:spPr>
          <a:xfrm>
            <a:off x="10098157" y="1436206"/>
            <a:ext cx="1828800" cy="443937"/>
          </a:xfrm>
          <a:prstGeom prst="borderCallout1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BEF0F89B-75F5-CBAC-422E-2EA0CE933530}"/>
              </a:ext>
            </a:extLst>
          </p:cNvPr>
          <p:cNvSpPr txBox="1"/>
          <p:nvPr/>
        </p:nvSpPr>
        <p:spPr>
          <a:xfrm>
            <a:off x="10098157" y="143620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Комиссия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CB8111B0-CE20-CAC0-19AF-1613096F9BB9}"/>
              </a:ext>
            </a:extLst>
          </p:cNvPr>
          <p:cNvSpPr/>
          <p:nvPr/>
        </p:nvSpPr>
        <p:spPr>
          <a:xfrm>
            <a:off x="7782748" y="6152319"/>
            <a:ext cx="1169505" cy="457198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8E615BB3-F416-641E-F0EC-E0399FEDD8D2}"/>
              </a:ext>
            </a:extLst>
          </p:cNvPr>
          <p:cNvSpPr/>
          <p:nvPr/>
        </p:nvSpPr>
        <p:spPr>
          <a:xfrm>
            <a:off x="9044609" y="6149897"/>
            <a:ext cx="1169505" cy="457198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5D356FDF-7ECB-67FD-E0F0-B9F1B15FBFB3}"/>
              </a:ext>
            </a:extLst>
          </p:cNvPr>
          <p:cNvSpPr txBox="1"/>
          <p:nvPr/>
        </p:nvSpPr>
        <p:spPr>
          <a:xfrm>
            <a:off x="7890012" y="6142500"/>
            <a:ext cx="116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Рабочие</a:t>
            </a:r>
            <a:endParaRPr lang="ru-RU" sz="2000" dirty="0">
              <a:latin typeface="Bahnschrift Condensed" panose="020B05020402040202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FC19D61E-5DD6-558E-734D-A84A0706906E}"/>
              </a:ext>
            </a:extLst>
          </p:cNvPr>
          <p:cNvSpPr txBox="1"/>
          <p:nvPr/>
        </p:nvSpPr>
        <p:spPr>
          <a:xfrm>
            <a:off x="8982071" y="6139955"/>
            <a:ext cx="116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Комиссии</a:t>
            </a: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F2F5BF10-0C0A-09F2-0F09-6B7942E469CF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2072716" y="5854146"/>
            <a:ext cx="1" cy="55162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xmlns="" id="{DB473A0F-CD4D-651E-244F-C8D4FA5640E0}"/>
              </a:ext>
            </a:extLst>
          </p:cNvPr>
          <p:cNvCxnSpPr>
            <a:endCxn id="67" idx="1"/>
          </p:cNvCxnSpPr>
          <p:nvPr/>
        </p:nvCxnSpPr>
        <p:spPr>
          <a:xfrm>
            <a:off x="2072716" y="6378496"/>
            <a:ext cx="5710032" cy="242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B6D86897-0B14-941A-546A-0D2E7DFC8EE9}"/>
              </a:ext>
            </a:extLst>
          </p:cNvPr>
          <p:cNvSpPr txBox="1"/>
          <p:nvPr/>
        </p:nvSpPr>
        <p:spPr>
          <a:xfrm>
            <a:off x="4143781" y="6363390"/>
            <a:ext cx="1729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ahnschrift Condensed" panose="020B0502040204020203" pitchFamily="34" charset="0"/>
              </a:rPr>
              <a:t>Решение</a:t>
            </a:r>
          </a:p>
        </p:txBody>
      </p: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xmlns="" id="{FA42B57D-9959-3404-091E-8D531A119C0B}"/>
              </a:ext>
            </a:extLst>
          </p:cNvPr>
          <p:cNvCxnSpPr>
            <a:cxnSpLocks/>
          </p:cNvCxnSpPr>
          <p:nvPr/>
        </p:nvCxnSpPr>
        <p:spPr>
          <a:xfrm>
            <a:off x="3817443" y="5057359"/>
            <a:ext cx="2811957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7601E604-81FF-C768-8160-25D747C44F11}"/>
              </a:ext>
            </a:extLst>
          </p:cNvPr>
          <p:cNvSpPr txBox="1"/>
          <p:nvPr/>
        </p:nvSpPr>
        <p:spPr>
          <a:xfrm>
            <a:off x="3770220" y="4426491"/>
            <a:ext cx="2722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Численность работников не больше 3, по согласованию – </a:t>
            </a:r>
            <a:r>
              <a:rPr lang="ru-RU" u="sng" dirty="0">
                <a:latin typeface="Bahnschrift Condensed" panose="020B0502040204020203" pitchFamily="34" charset="0"/>
              </a:rPr>
              <a:t>представитель(и) субъекта консолидированной отчетности</a:t>
            </a: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xmlns="" id="{8456B0FC-C7F8-7E20-18A3-CB756C913B0D}"/>
              </a:ext>
            </a:extLst>
          </p:cNvPr>
          <p:cNvCxnSpPr>
            <a:cxnSpLocks/>
          </p:cNvCxnSpPr>
          <p:nvPr/>
        </p:nvCxnSpPr>
        <p:spPr>
          <a:xfrm flipH="1">
            <a:off x="4943036" y="5578312"/>
            <a:ext cx="1" cy="22732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>
            <a:extLst>
              <a:ext uri="{FF2B5EF4-FFF2-40B4-BE49-F238E27FC236}">
                <a16:creationId xmlns:a16="http://schemas.microsoft.com/office/drawing/2014/main" xmlns="" id="{DA5D01CA-CD80-DB20-E96E-5D5AE6A20150}"/>
              </a:ext>
            </a:extLst>
          </p:cNvPr>
          <p:cNvSpPr/>
          <p:nvPr/>
        </p:nvSpPr>
        <p:spPr>
          <a:xfrm>
            <a:off x="3916429" y="5890286"/>
            <a:ext cx="2011014" cy="26594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8BAF77CF-10B7-D784-972E-78C0741761C7}"/>
              </a:ext>
            </a:extLst>
          </p:cNvPr>
          <p:cNvSpPr txBox="1"/>
          <p:nvPr/>
        </p:nvSpPr>
        <p:spPr>
          <a:xfrm>
            <a:off x="3916618" y="5807545"/>
            <a:ext cx="20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С правом голоса</a:t>
            </a:r>
          </a:p>
        </p:txBody>
      </p: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xmlns="" id="{D7AAD987-CC9C-98D0-6715-455D0B3482AA}"/>
              </a:ext>
            </a:extLst>
          </p:cNvPr>
          <p:cNvCxnSpPr>
            <a:cxnSpLocks/>
          </p:cNvCxnSpPr>
          <p:nvPr/>
        </p:nvCxnSpPr>
        <p:spPr>
          <a:xfrm flipH="1">
            <a:off x="10243932" y="6510130"/>
            <a:ext cx="1683025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C66453E3-9D17-98A5-6588-BDEADCC5F815}"/>
              </a:ext>
            </a:extLst>
          </p:cNvPr>
          <p:cNvSpPr txBox="1"/>
          <p:nvPr/>
        </p:nvSpPr>
        <p:spPr>
          <a:xfrm>
            <a:off x="10326347" y="5854146"/>
            <a:ext cx="1520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В каждой по </a:t>
            </a:r>
          </a:p>
          <a:p>
            <a:pPr algn="ctr"/>
            <a:r>
              <a:rPr lang="ru-RU" dirty="0">
                <a:latin typeface="Bahnschrift Condensed" panose="020B0502040204020203" pitchFamily="34" charset="0"/>
              </a:rPr>
              <a:t>ответственному лицу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2AF74F09-1B56-DDBE-F2B2-C4EBADBE1DF6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06" name="Блок-схема: узел 105">
            <a:extLst>
              <a:ext uri="{FF2B5EF4-FFF2-40B4-BE49-F238E27FC236}">
                <a16:creationId xmlns:a16="http://schemas.microsoft.com/office/drawing/2014/main" xmlns="" id="{8B001F82-E25D-7EA8-0826-F053B1BD7A82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  <a:endParaRPr lang="ru-RU" dirty="0"/>
          </a:p>
        </p:txBody>
      </p:sp>
      <p:sp>
        <p:nvSpPr>
          <p:cNvPr id="107" name="Блок-схема: узел 106">
            <a:extLst>
              <a:ext uri="{FF2B5EF4-FFF2-40B4-BE49-F238E27FC236}">
                <a16:creationId xmlns:a16="http://schemas.microsoft.com/office/drawing/2014/main" xmlns="" id="{CF3D4E0A-9CFE-21EF-75AF-F83CB610896A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2C1D7594-91F7-66CF-EEB7-FB48DCA5739B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5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54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483" y="1310394"/>
            <a:ext cx="3572198" cy="10734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Положение о комиссии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4051483" y="1310395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 стрелкой 1">
            <a:extLst>
              <a:ext uri="{FF2B5EF4-FFF2-40B4-BE49-F238E27FC236}">
                <a16:creationId xmlns:a16="http://schemas.microsoft.com/office/drawing/2014/main" xmlns="" id="{84EBF1FA-8855-2FD7-882D-EACC828E0B65}"/>
              </a:ext>
            </a:extLst>
          </p:cNvPr>
          <p:cNvCxnSpPr>
            <a:cxnSpLocks/>
          </p:cNvCxnSpPr>
          <p:nvPr/>
        </p:nvCxnSpPr>
        <p:spPr>
          <a:xfrm>
            <a:off x="2280976" y="1855888"/>
            <a:ext cx="1770507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4091945-4E56-ADAA-7323-CABF4EA80748}"/>
              </a:ext>
            </a:extLst>
          </p:cNvPr>
          <p:cNvSpPr/>
          <p:nvPr/>
        </p:nvSpPr>
        <p:spPr>
          <a:xfrm>
            <a:off x="245246" y="1319175"/>
            <a:ext cx="2035730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ADA934-6FB1-92FA-5424-B65E91940A16}"/>
              </a:ext>
            </a:extLst>
          </p:cNvPr>
          <p:cNvSpPr txBox="1"/>
          <p:nvPr/>
        </p:nvSpPr>
        <p:spPr>
          <a:xfrm>
            <a:off x="209134" y="1510284"/>
            <a:ext cx="2035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Bahnschrift Condensed" panose="020B0502040204020203" pitchFamily="34" charset="0"/>
              </a:rPr>
              <a:t>Руководитель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E58665A4-72EC-FD6C-C188-F18CF3C69B0B}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2491991" y="2339882"/>
            <a:ext cx="1595604" cy="9506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AFEA1628-FEBB-1336-E70F-2D379D07B608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7595575" y="2339882"/>
            <a:ext cx="1465428" cy="93322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41AE623-64C4-B914-22FA-3224404C3D3C}"/>
              </a:ext>
            </a:extLst>
          </p:cNvPr>
          <p:cNvSpPr txBox="1"/>
          <p:nvPr/>
        </p:nvSpPr>
        <p:spPr>
          <a:xfrm>
            <a:off x="245246" y="2707923"/>
            <a:ext cx="224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Распределение обязанностей между комиссиями и порядок их взаимодействия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71F80B1-16A0-5128-7060-0B769746ED92}"/>
              </a:ext>
            </a:extLst>
          </p:cNvPr>
          <p:cNvSpPr txBox="1"/>
          <p:nvPr/>
        </p:nvSpPr>
        <p:spPr>
          <a:xfrm>
            <a:off x="9061002" y="2920115"/>
            <a:ext cx="2246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Порядок работы и принятие решений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9EBAEE5-D9A6-FD75-2F8D-040FD34B1924}"/>
              </a:ext>
            </a:extLst>
          </p:cNvPr>
          <p:cNvSpPr/>
          <p:nvPr/>
        </p:nvSpPr>
        <p:spPr>
          <a:xfrm>
            <a:off x="245246" y="2672863"/>
            <a:ext cx="2246745" cy="123539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0601D84-7112-0318-9339-BE6BE565455D}"/>
              </a:ext>
            </a:extLst>
          </p:cNvPr>
          <p:cNvSpPr/>
          <p:nvPr/>
        </p:nvSpPr>
        <p:spPr>
          <a:xfrm>
            <a:off x="9061003" y="2637968"/>
            <a:ext cx="2246745" cy="1270279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xmlns="" id="{6C54E5FE-97F0-F95E-7B26-23484A2582F1}"/>
              </a:ext>
            </a:extLst>
          </p:cNvPr>
          <p:cNvCxnSpPr>
            <a:cxnSpLocks/>
            <a:stCxn id="16" idx="2"/>
            <a:endCxn id="33" idx="0"/>
          </p:cNvCxnSpPr>
          <p:nvPr/>
        </p:nvCxnSpPr>
        <p:spPr>
          <a:xfrm flipH="1">
            <a:off x="5837581" y="2383821"/>
            <a:ext cx="1" cy="193622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4445C1BC-1AAA-1B06-D983-F03053F6319D}"/>
              </a:ext>
            </a:extLst>
          </p:cNvPr>
          <p:cNvSpPr/>
          <p:nvPr/>
        </p:nvSpPr>
        <p:spPr>
          <a:xfrm>
            <a:off x="2883860" y="4320045"/>
            <a:ext cx="5907442" cy="2241525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B69CDDD4-BAA9-D75B-D31A-ABE36E095835}"/>
              </a:ext>
            </a:extLst>
          </p:cNvPr>
          <p:cNvCxnSpPr/>
          <p:nvPr/>
        </p:nvCxnSpPr>
        <p:spPr>
          <a:xfrm>
            <a:off x="4702628" y="4320045"/>
            <a:ext cx="0" cy="22415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E2F9A2D5-F45E-EF1D-A0BF-FC445761588C}"/>
              </a:ext>
            </a:extLst>
          </p:cNvPr>
          <p:cNvCxnSpPr/>
          <p:nvPr/>
        </p:nvCxnSpPr>
        <p:spPr>
          <a:xfrm>
            <a:off x="7025472" y="4320045"/>
            <a:ext cx="0" cy="22415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C752A98-CABF-5A42-E510-BED9E629F207}"/>
              </a:ext>
            </a:extLst>
          </p:cNvPr>
          <p:cNvSpPr txBox="1"/>
          <p:nvPr/>
        </p:nvSpPr>
        <p:spPr>
          <a:xfrm>
            <a:off x="2936799" y="4973031"/>
            <a:ext cx="1765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Состав объектов инвентаризации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86BC48A-3F95-0F68-9D9B-97C6E44BE6F7}"/>
              </a:ext>
            </a:extLst>
          </p:cNvPr>
          <p:cNvSpPr txBox="1"/>
          <p:nvPr/>
        </p:nvSpPr>
        <p:spPr>
          <a:xfrm>
            <a:off x="4676161" y="4415706"/>
            <a:ext cx="232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Полномочия</a:t>
            </a:r>
            <a:r>
              <a:rPr lang="ru-RU" sz="2400" dirty="0">
                <a:latin typeface="Bahnschrift Condensed" panose="020B0502040204020203" pitchFamily="34" charset="0"/>
              </a:rPr>
              <a:t> </a:t>
            </a:r>
            <a:r>
              <a:rPr lang="ru-RU" sz="2000" dirty="0">
                <a:latin typeface="Bahnschrift Condensed" panose="020B0502040204020203" pitchFamily="34" charset="0"/>
              </a:rPr>
              <a:t>комиссии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E5A8C56A-5500-6D1B-7E39-D485099AF9C6}"/>
              </a:ext>
            </a:extLst>
          </p:cNvPr>
          <p:cNvSpPr/>
          <p:nvPr/>
        </p:nvSpPr>
        <p:spPr>
          <a:xfrm>
            <a:off x="4720227" y="4952030"/>
            <a:ext cx="1194704" cy="73911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73BA16E0-9439-67D2-FAC3-5794F058B78D}"/>
              </a:ext>
            </a:extLst>
          </p:cNvPr>
          <p:cNvSpPr/>
          <p:nvPr/>
        </p:nvSpPr>
        <p:spPr>
          <a:xfrm>
            <a:off x="5822503" y="4952031"/>
            <a:ext cx="1192703" cy="73911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xmlns="" id="{E88655BB-7BCC-872D-4562-9B311D9C9D6A}"/>
              </a:ext>
            </a:extLst>
          </p:cNvPr>
          <p:cNvSpPr/>
          <p:nvPr/>
        </p:nvSpPr>
        <p:spPr>
          <a:xfrm>
            <a:off x="4755538" y="5691146"/>
            <a:ext cx="2224357" cy="80908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1762C32-4FAA-2D66-BCBD-EFCAA00B3886}"/>
              </a:ext>
            </a:extLst>
          </p:cNvPr>
          <p:cNvSpPr txBox="1"/>
          <p:nvPr/>
        </p:nvSpPr>
        <p:spPr>
          <a:xfrm>
            <a:off x="4881187" y="5133031"/>
            <a:ext cx="94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Методы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9AE1750-6DCC-40A4-1D35-E10653575E46}"/>
              </a:ext>
            </a:extLst>
          </p:cNvPr>
          <p:cNvSpPr txBox="1"/>
          <p:nvPr/>
        </p:nvSpPr>
        <p:spPr>
          <a:xfrm>
            <a:off x="5898196" y="5112710"/>
            <a:ext cx="1104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Результаты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7744238-0C7A-F997-30D0-B76DA4B4EEAF}"/>
              </a:ext>
            </a:extLst>
          </p:cNvPr>
          <p:cNvSpPr txBox="1"/>
          <p:nvPr/>
        </p:nvSpPr>
        <p:spPr>
          <a:xfrm>
            <a:off x="5093657" y="5638240"/>
            <a:ext cx="164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Рассмотрение материалов</a:t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>Итоги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F1F52E3-C5EF-C0F3-D7E8-E96059F80588}"/>
              </a:ext>
            </a:extLst>
          </p:cNvPr>
          <p:cNvSpPr txBox="1"/>
          <p:nvPr/>
        </p:nvSpPr>
        <p:spPr>
          <a:xfrm>
            <a:off x="6999001" y="4331596"/>
            <a:ext cx="211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Порядок проведения заседаний 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xmlns="" id="{EBC0B765-495D-AD6C-6B54-BCB78DC4284D}"/>
              </a:ext>
            </a:extLst>
          </p:cNvPr>
          <p:cNvCxnSpPr>
            <a:cxnSpLocks/>
          </p:cNvCxnSpPr>
          <p:nvPr/>
        </p:nvCxnSpPr>
        <p:spPr>
          <a:xfrm>
            <a:off x="8550926" y="4707178"/>
            <a:ext cx="0" cy="117314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FBBA7104-27FD-3990-C7D1-5B0F5C56B9C8}"/>
              </a:ext>
            </a:extLst>
          </p:cNvPr>
          <p:cNvSpPr txBox="1"/>
          <p:nvPr/>
        </p:nvSpPr>
        <p:spPr>
          <a:xfrm>
            <a:off x="8113106" y="5788754"/>
            <a:ext cx="735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ahnschrift Condensed" panose="020B0502040204020203" pitchFamily="34" charset="0"/>
              </a:rPr>
              <a:t>Кворум</a:t>
            </a: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BC61E33A-2F02-E871-8D9B-9375E98623DC}"/>
              </a:ext>
            </a:extLst>
          </p:cNvPr>
          <p:cNvCxnSpPr>
            <a:cxnSpLocks/>
          </p:cNvCxnSpPr>
          <p:nvPr/>
        </p:nvCxnSpPr>
        <p:spPr>
          <a:xfrm>
            <a:off x="7184627" y="4913512"/>
            <a:ext cx="0" cy="118896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5A3DB4B-F48D-ADA5-944D-EBB954315463}"/>
              </a:ext>
            </a:extLst>
          </p:cNvPr>
          <p:cNvSpPr txBox="1"/>
          <p:nvPr/>
        </p:nvSpPr>
        <p:spPr>
          <a:xfrm>
            <a:off x="6983969" y="6102477"/>
            <a:ext cx="180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Bahnschrift Condensed" panose="020B0502040204020203" pitchFamily="34" charset="0"/>
              </a:rPr>
              <a:t>Равенство голосов, голос Председателя определяющий </a:t>
            </a: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xmlns="" id="{592FF89E-4038-DEBE-2F18-C1DC7773FC61}"/>
              </a:ext>
            </a:extLst>
          </p:cNvPr>
          <p:cNvCxnSpPr>
            <a:cxnSpLocks/>
          </p:cNvCxnSpPr>
          <p:nvPr/>
        </p:nvCxnSpPr>
        <p:spPr>
          <a:xfrm>
            <a:off x="7725315" y="4913512"/>
            <a:ext cx="0" cy="38386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36109E1-73BC-F2BF-726E-5315D55763F1}"/>
              </a:ext>
            </a:extLst>
          </p:cNvPr>
          <p:cNvSpPr txBox="1"/>
          <p:nvPr/>
        </p:nvSpPr>
        <p:spPr>
          <a:xfrm>
            <a:off x="7281230" y="5291650"/>
            <a:ext cx="121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Bahnschrift Condensed" panose="020B0502040204020203" pitchFamily="34" charset="0"/>
              </a:rPr>
              <a:t>Не менее 2/3 голосующих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26DFDFF-BAB1-6CC6-C9FA-31F35FC1E640}"/>
              </a:ext>
            </a:extLst>
          </p:cNvPr>
          <p:cNvSpPr txBox="1"/>
          <p:nvPr/>
        </p:nvSpPr>
        <p:spPr>
          <a:xfrm>
            <a:off x="11640801" y="47115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1" name="Блок-схема: узел 60">
            <a:extLst>
              <a:ext uri="{FF2B5EF4-FFF2-40B4-BE49-F238E27FC236}">
                <a16:creationId xmlns:a16="http://schemas.microsoft.com/office/drawing/2014/main" xmlns="" id="{9F66FFF8-7CAE-A6F4-02E5-11D7832F85B6}"/>
              </a:ext>
            </a:extLst>
          </p:cNvPr>
          <p:cNvSpPr/>
          <p:nvPr/>
        </p:nvSpPr>
        <p:spPr>
          <a:xfrm>
            <a:off x="11102009" y="388488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  <a:endParaRPr lang="ru-RU" dirty="0"/>
          </a:p>
        </p:txBody>
      </p:sp>
      <p:sp>
        <p:nvSpPr>
          <p:cNvPr id="62" name="Блок-схема: узел 61">
            <a:extLst>
              <a:ext uri="{FF2B5EF4-FFF2-40B4-BE49-F238E27FC236}">
                <a16:creationId xmlns:a16="http://schemas.microsoft.com/office/drawing/2014/main" xmlns="" id="{C5746EAE-F1F4-AF0E-653B-0B091F3C60EF}"/>
              </a:ext>
            </a:extLst>
          </p:cNvPr>
          <p:cNvSpPr/>
          <p:nvPr/>
        </p:nvSpPr>
        <p:spPr>
          <a:xfrm>
            <a:off x="11559209" y="397062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C8B422DF-3BE7-5BBB-9783-6B717CE413EE}"/>
              </a:ext>
            </a:extLst>
          </p:cNvPr>
          <p:cNvSpPr txBox="1"/>
          <p:nvPr/>
        </p:nvSpPr>
        <p:spPr>
          <a:xfrm>
            <a:off x="11640801" y="473038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6</a:t>
            </a:r>
            <a:endParaRPr lang="ru-RU" sz="12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4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16" y="1467068"/>
            <a:ext cx="3572198" cy="107342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Bahnschrift Condensed" panose="020B0502040204020203" pitchFamily="34" charset="0"/>
              </a:rPr>
              <a:t>Руководитель</a:t>
            </a:r>
            <a:br>
              <a:rPr lang="ru-RU" sz="3200" dirty="0">
                <a:latin typeface="Bahnschrift Condensed" panose="020B0502040204020203" pitchFamily="34" charset="0"/>
              </a:rPr>
            </a:br>
            <a:r>
              <a:rPr lang="ru-RU" sz="3200" dirty="0">
                <a:latin typeface="Bahnschrift Condensed" panose="020B0502040204020203" pitchFamily="34" charset="0"/>
              </a:rPr>
              <a:t>(уполномоченное лицо)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309216" y="1467068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801" y="482421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7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046F46E7-BFC7-8ED2-520E-1FB42D122E5F}"/>
              </a:ext>
            </a:extLst>
          </p:cNvPr>
          <p:cNvCxnSpPr>
            <a:cxnSpLocks/>
          </p:cNvCxnSpPr>
          <p:nvPr/>
        </p:nvCxnSpPr>
        <p:spPr>
          <a:xfrm>
            <a:off x="2095314" y="2540494"/>
            <a:ext cx="0" cy="88850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826AA8E-D8B5-72A8-A0A7-0449C2F2AC19}"/>
              </a:ext>
            </a:extLst>
          </p:cNvPr>
          <p:cNvSpPr/>
          <p:nvPr/>
        </p:nvSpPr>
        <p:spPr>
          <a:xfrm>
            <a:off x="969248" y="3429000"/>
            <a:ext cx="2252132" cy="990599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Решение о проведении инвентаризации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8FCCA6A7-E317-373F-81B8-661F1CC6B02C}"/>
              </a:ext>
            </a:extLst>
          </p:cNvPr>
          <p:cNvCxnSpPr>
            <a:cxnSpLocks/>
          </p:cNvCxnSpPr>
          <p:nvPr/>
        </p:nvCxnSpPr>
        <p:spPr>
          <a:xfrm flipH="1">
            <a:off x="702733" y="4416107"/>
            <a:ext cx="266515" cy="8885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5F544369-5D42-D26C-5E5C-D69C2C30750D}"/>
              </a:ext>
            </a:extLst>
          </p:cNvPr>
          <p:cNvCxnSpPr>
            <a:cxnSpLocks/>
          </p:cNvCxnSpPr>
          <p:nvPr/>
        </p:nvCxnSpPr>
        <p:spPr>
          <a:xfrm>
            <a:off x="1588684" y="4416107"/>
            <a:ext cx="0" cy="8885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80EEB984-3D21-5E3E-C4D3-FBE32ADEA81F}"/>
              </a:ext>
            </a:extLst>
          </p:cNvPr>
          <p:cNvCxnSpPr>
            <a:cxnSpLocks/>
          </p:cNvCxnSpPr>
          <p:nvPr/>
        </p:nvCxnSpPr>
        <p:spPr>
          <a:xfrm>
            <a:off x="3221380" y="4416107"/>
            <a:ext cx="266235" cy="8885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CF538EC4-12E2-D83D-0869-2339656E06D4}"/>
              </a:ext>
            </a:extLst>
          </p:cNvPr>
          <p:cNvCxnSpPr>
            <a:cxnSpLocks/>
          </p:cNvCxnSpPr>
          <p:nvPr/>
        </p:nvCxnSpPr>
        <p:spPr>
          <a:xfrm>
            <a:off x="2533773" y="4416107"/>
            <a:ext cx="0" cy="88850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906175C-0E4C-CFB7-6B2B-868BCB7DC96D}"/>
              </a:ext>
            </a:extLst>
          </p:cNvPr>
          <p:cNvSpPr/>
          <p:nvPr/>
        </p:nvSpPr>
        <p:spPr>
          <a:xfrm>
            <a:off x="231313" y="5310395"/>
            <a:ext cx="882379" cy="4689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Наименование и Состав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D0D433EE-846B-7BA6-3407-61A7514D6A2E}"/>
              </a:ext>
            </a:extLst>
          </p:cNvPr>
          <p:cNvSpPr/>
          <p:nvPr/>
        </p:nvSpPr>
        <p:spPr>
          <a:xfrm>
            <a:off x="1161949" y="5310394"/>
            <a:ext cx="882379" cy="4689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Дата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99B1BF0-01C9-A89A-E380-FF4050378701}"/>
              </a:ext>
            </a:extLst>
          </p:cNvPr>
          <p:cNvSpPr/>
          <p:nvPr/>
        </p:nvSpPr>
        <p:spPr>
          <a:xfrm>
            <a:off x="2092585" y="5310394"/>
            <a:ext cx="882379" cy="4689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Объекты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79538CE9-1881-546B-E3F9-81D2E46D806A}"/>
              </a:ext>
            </a:extLst>
          </p:cNvPr>
          <p:cNvSpPr/>
          <p:nvPr/>
        </p:nvSpPr>
        <p:spPr>
          <a:xfrm>
            <a:off x="3023221" y="5310394"/>
            <a:ext cx="882379" cy="46892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Иное (61н)</a:t>
            </a:r>
          </a:p>
        </p:txBody>
      </p:sp>
      <p:sp>
        <p:nvSpPr>
          <p:cNvPr id="28" name="Выноска: стрелка вверх 27">
            <a:extLst>
              <a:ext uri="{FF2B5EF4-FFF2-40B4-BE49-F238E27FC236}">
                <a16:creationId xmlns:a16="http://schemas.microsoft.com/office/drawing/2014/main" xmlns="" id="{B9ED3C3B-377D-A6CB-AA7D-838C75421B76}"/>
              </a:ext>
            </a:extLst>
          </p:cNvPr>
          <p:cNvSpPr/>
          <p:nvPr/>
        </p:nvSpPr>
        <p:spPr>
          <a:xfrm>
            <a:off x="216860" y="5852438"/>
            <a:ext cx="882379" cy="603739"/>
          </a:xfrm>
          <a:prstGeom prst="upArrowCallou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B1DCC65-AF86-D438-AD51-690AECD4F11F}"/>
              </a:ext>
            </a:extLst>
          </p:cNvPr>
          <p:cNvSpPr txBox="1"/>
          <p:nvPr/>
        </p:nvSpPr>
        <p:spPr>
          <a:xfrm>
            <a:off x="230793" y="6090607"/>
            <a:ext cx="868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Condensed" panose="020B0502040204020203" pitchFamily="34" charset="0"/>
              </a:rPr>
              <a:t>Количество?</a:t>
            </a:r>
          </a:p>
        </p:txBody>
      </p:sp>
      <p:sp>
        <p:nvSpPr>
          <p:cNvPr id="30" name="Выноска: стрелка вверх 29">
            <a:extLst>
              <a:ext uri="{FF2B5EF4-FFF2-40B4-BE49-F238E27FC236}">
                <a16:creationId xmlns:a16="http://schemas.microsoft.com/office/drawing/2014/main" xmlns="" id="{59131BE6-90B4-5C99-44E0-A322A986DF46}"/>
              </a:ext>
            </a:extLst>
          </p:cNvPr>
          <p:cNvSpPr/>
          <p:nvPr/>
        </p:nvSpPr>
        <p:spPr>
          <a:xfrm>
            <a:off x="1154722" y="5852439"/>
            <a:ext cx="882379" cy="603739"/>
          </a:xfrm>
          <a:prstGeom prst="upArrowCallou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: стрелка вверх 30">
            <a:extLst>
              <a:ext uri="{FF2B5EF4-FFF2-40B4-BE49-F238E27FC236}">
                <a16:creationId xmlns:a16="http://schemas.microsoft.com/office/drawing/2014/main" xmlns="" id="{9C4002F5-B288-C2B9-0760-838AE4852ECE}"/>
              </a:ext>
            </a:extLst>
          </p:cNvPr>
          <p:cNvSpPr/>
          <p:nvPr/>
        </p:nvSpPr>
        <p:spPr>
          <a:xfrm>
            <a:off x="2092584" y="5852438"/>
            <a:ext cx="882379" cy="603739"/>
          </a:xfrm>
          <a:prstGeom prst="upArrowCallou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4935E6F-8542-DC03-251F-CFEF0060F544}"/>
              </a:ext>
            </a:extLst>
          </p:cNvPr>
          <p:cNvSpPr txBox="1"/>
          <p:nvPr/>
        </p:nvSpPr>
        <p:spPr>
          <a:xfrm>
            <a:off x="1147495" y="6042560"/>
            <a:ext cx="88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Condensed" panose="020B0502040204020203" pitchFamily="34" charset="0"/>
              </a:rPr>
              <a:t>Одна/ несколько?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3695179-8595-57C8-1950-2DBFA4EF5AD7}"/>
              </a:ext>
            </a:extLst>
          </p:cNvPr>
          <p:cNvSpPr txBox="1"/>
          <p:nvPr/>
        </p:nvSpPr>
        <p:spPr>
          <a:xfrm>
            <a:off x="2092584" y="6098661"/>
            <a:ext cx="882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Condensed" panose="020B0502040204020203" pitchFamily="34" charset="0"/>
              </a:rPr>
              <a:t>Группы?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DD166D0D-2B70-E015-4CDF-846A1F41AC40}"/>
              </a:ext>
            </a:extLst>
          </p:cNvPr>
          <p:cNvSpPr/>
          <p:nvPr/>
        </p:nvSpPr>
        <p:spPr>
          <a:xfrm>
            <a:off x="1776954" y="6550576"/>
            <a:ext cx="1645299" cy="239072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Не ранее даты начала</a:t>
            </a:r>
          </a:p>
        </p:txBody>
      </p:sp>
      <p:cxnSp>
        <p:nvCxnSpPr>
          <p:cNvPr id="43" name="Соединитель: уступ 42">
            <a:extLst>
              <a:ext uri="{FF2B5EF4-FFF2-40B4-BE49-F238E27FC236}">
                <a16:creationId xmlns:a16="http://schemas.microsoft.com/office/drawing/2014/main" xmlns="" id="{91D7CC93-A45D-2DD3-AFB4-66732E37297B}"/>
              </a:ext>
            </a:extLst>
          </p:cNvPr>
          <p:cNvCxnSpPr>
            <a:cxnSpLocks/>
            <a:stCxn id="33" idx="2"/>
            <a:endCxn id="41" idx="1"/>
          </p:cNvCxnSpPr>
          <p:nvPr/>
        </p:nvCxnSpPr>
        <p:spPr>
          <a:xfrm rot="16200000" flipH="1">
            <a:off x="1599876" y="6493033"/>
            <a:ext cx="165887" cy="188269"/>
          </a:xfrm>
          <a:prstGeom prst="bentConnector2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CB5F307B-C206-50EF-1E6F-C4EB616856E5}"/>
              </a:ext>
            </a:extLst>
          </p:cNvPr>
          <p:cNvCxnSpPr>
            <a:cxnSpLocks/>
          </p:cNvCxnSpPr>
          <p:nvPr/>
        </p:nvCxnSpPr>
        <p:spPr>
          <a:xfrm>
            <a:off x="3221380" y="3954525"/>
            <a:ext cx="4964677" cy="1088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xmlns="" id="{52CA5A0E-A8F7-2C15-F5F2-3F837F7B8B0D}"/>
              </a:ext>
            </a:extLst>
          </p:cNvPr>
          <p:cNvSpPr/>
          <p:nvPr/>
        </p:nvSpPr>
        <p:spPr>
          <a:xfrm>
            <a:off x="8215429" y="2715975"/>
            <a:ext cx="3572197" cy="247709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A2CB17B-46B0-2817-9784-F2C0C3B7C589}"/>
              </a:ext>
            </a:extLst>
          </p:cNvPr>
          <p:cNvSpPr txBox="1"/>
          <p:nvPr/>
        </p:nvSpPr>
        <p:spPr>
          <a:xfrm>
            <a:off x="8215429" y="2688138"/>
            <a:ext cx="35721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Bahnschrift Condensed" panose="020B0502040204020203" pitchFamily="34" charset="0"/>
              </a:rPr>
              <a:t>члены комиссии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>
                <a:latin typeface="Bahnschrift Condensed" panose="020B0502040204020203" pitchFamily="34" charset="0"/>
              </a:rPr>
              <a:t>лицо, осуществляющее ведение бухгалтерского учета (главного бухгалтера, централизованной бухгалтерии)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Bahnschrift Condensed" panose="020B0502040204020203" pitchFamily="34" charset="0"/>
              </a:rPr>
              <a:t>ответственных лиц, указанных в решении о проведении инвентаризации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AE54831-8C41-44D4-07C7-5D07C079D6A3}"/>
              </a:ext>
            </a:extLst>
          </p:cNvPr>
          <p:cNvSpPr txBox="1"/>
          <p:nvPr/>
        </p:nvSpPr>
        <p:spPr>
          <a:xfrm>
            <a:off x="4218812" y="3510516"/>
            <a:ext cx="2417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Секретарь уведомляет</a:t>
            </a: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xmlns="" id="{376B184F-610F-1D7C-B1C8-C16CE7EBF8D2}"/>
              </a:ext>
            </a:extLst>
          </p:cNvPr>
          <p:cNvCxnSpPr>
            <a:cxnSpLocks/>
          </p:cNvCxnSpPr>
          <p:nvPr/>
        </p:nvCxnSpPr>
        <p:spPr>
          <a:xfrm flipV="1">
            <a:off x="10981509" y="2003781"/>
            <a:ext cx="0" cy="110725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EE27272E-32C2-D14B-D6A6-8284A96CA59D}"/>
              </a:ext>
            </a:extLst>
          </p:cNvPr>
          <p:cNvSpPr/>
          <p:nvPr/>
        </p:nvSpPr>
        <p:spPr>
          <a:xfrm>
            <a:off x="9910353" y="1347778"/>
            <a:ext cx="1877271" cy="642086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Bahnschrift Condensed" panose="020B0502040204020203" pitchFamily="34" charset="0"/>
              </a:rPr>
              <a:t>Формирует опись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xmlns="" id="{9A4EEC79-1604-249D-52C3-36F44D683F03}"/>
              </a:ext>
            </a:extLst>
          </p:cNvPr>
          <p:cNvCxnSpPr>
            <a:cxnSpLocks/>
          </p:cNvCxnSpPr>
          <p:nvPr/>
        </p:nvCxnSpPr>
        <p:spPr>
          <a:xfrm>
            <a:off x="2980877" y="6273392"/>
            <a:ext cx="74724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1D47867B-3000-F5E1-3C3B-D2B1CF4FC249}"/>
              </a:ext>
            </a:extLst>
          </p:cNvPr>
          <p:cNvSpPr/>
          <p:nvPr/>
        </p:nvSpPr>
        <p:spPr>
          <a:xfrm>
            <a:off x="3728116" y="6002698"/>
            <a:ext cx="1549277" cy="468923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Bahnschrift Condensed" panose="020B0502040204020203" pitchFamily="34" charset="0"/>
              </a:rPr>
              <a:t>Обязательная инвентаризация = особый перечень</a:t>
            </a:r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xmlns="" id="{544B9490-CE53-6DD4-712F-CADBAE480EB8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10001526" y="5193074"/>
            <a:ext cx="9612" cy="70561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C3CECCEB-6B8A-E562-C309-7E0D2E734A7A}"/>
              </a:ext>
            </a:extLst>
          </p:cNvPr>
          <p:cNvSpPr/>
          <p:nvPr/>
        </p:nvSpPr>
        <p:spPr>
          <a:xfrm>
            <a:off x="8215427" y="5898687"/>
            <a:ext cx="3572197" cy="468919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Проведение инвентаризации</a:t>
            </a:r>
          </a:p>
        </p:txBody>
      </p:sp>
      <p:sp>
        <p:nvSpPr>
          <p:cNvPr id="70" name="Выноска: линия 69">
            <a:extLst>
              <a:ext uri="{FF2B5EF4-FFF2-40B4-BE49-F238E27FC236}">
                <a16:creationId xmlns:a16="http://schemas.microsoft.com/office/drawing/2014/main" xmlns="" id="{D3CA8B51-428E-727E-F633-9954D4CC8969}"/>
              </a:ext>
            </a:extLst>
          </p:cNvPr>
          <p:cNvSpPr/>
          <p:nvPr/>
        </p:nvSpPr>
        <p:spPr>
          <a:xfrm>
            <a:off x="10583340" y="5270519"/>
            <a:ext cx="1518210" cy="394761"/>
          </a:xfrm>
          <a:prstGeom prst="borderCallout1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E182D87-7F67-796E-B6E6-72E11094F8F0}"/>
              </a:ext>
            </a:extLst>
          </p:cNvPr>
          <p:cNvSpPr txBox="1"/>
          <p:nvPr/>
        </p:nvSpPr>
        <p:spPr>
          <a:xfrm>
            <a:off x="10603316" y="5232813"/>
            <a:ext cx="1498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Bahnschrift Condensed" panose="020B0502040204020203" pitchFamily="34" charset="0"/>
              </a:rPr>
              <a:t>Еще можно вносить изменения</a:t>
            </a:r>
          </a:p>
        </p:txBody>
      </p:sp>
      <p:sp>
        <p:nvSpPr>
          <p:cNvPr id="74" name="Блок-схема: узел 73">
            <a:extLst>
              <a:ext uri="{FF2B5EF4-FFF2-40B4-BE49-F238E27FC236}">
                <a16:creationId xmlns:a16="http://schemas.microsoft.com/office/drawing/2014/main" xmlns="" id="{ABBABBD6-7EC5-432A-E612-B161CDB7E285}"/>
              </a:ext>
            </a:extLst>
          </p:cNvPr>
          <p:cNvSpPr/>
          <p:nvPr/>
        </p:nvSpPr>
        <p:spPr>
          <a:xfrm>
            <a:off x="11102009" y="399197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BA924561-2174-EC9C-0142-844ED3FE13A7}"/>
              </a:ext>
            </a:extLst>
          </p:cNvPr>
          <p:cNvSpPr txBox="1"/>
          <p:nvPr/>
        </p:nvSpPr>
        <p:spPr>
          <a:xfrm>
            <a:off x="11102009" y="43625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III</a:t>
            </a:r>
            <a:endParaRPr lang="ru-RU" sz="1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6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Блок-схема: узел 52">
            <a:extLst>
              <a:ext uri="{FF2B5EF4-FFF2-40B4-BE49-F238E27FC236}">
                <a16:creationId xmlns:a16="http://schemas.microsoft.com/office/drawing/2014/main" xmlns="" id="{0F3661BC-F41A-955B-D122-21F138FC9353}"/>
              </a:ext>
            </a:extLst>
          </p:cNvPr>
          <p:cNvSpPr/>
          <p:nvPr/>
        </p:nvSpPr>
        <p:spPr>
          <a:xfrm>
            <a:off x="11102009" y="403539"/>
            <a:ext cx="457200" cy="457200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4EC6CBEB-9C81-35CF-4A95-212E804C8396}"/>
              </a:ext>
            </a:extLst>
          </p:cNvPr>
          <p:cNvCxnSpPr>
            <a:cxnSpLocks/>
          </p:cNvCxnSpPr>
          <p:nvPr/>
        </p:nvCxnSpPr>
        <p:spPr>
          <a:xfrm>
            <a:off x="0" y="1003852"/>
            <a:ext cx="12192000" cy="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005E29CB-3150-4E2A-B87E-72446A42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46" y="1419388"/>
            <a:ext cx="3626814" cy="8512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Bahnschrift Condensed" panose="020B0502040204020203" pitchFamily="34" charset="0"/>
              </a:rPr>
              <a:t>Предварительные этапы 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065B7569-0658-AF3C-7AC1-6D486438AE11}"/>
              </a:ext>
            </a:extLst>
          </p:cNvPr>
          <p:cNvSpPr/>
          <p:nvPr/>
        </p:nvSpPr>
        <p:spPr>
          <a:xfrm>
            <a:off x="245246" y="1308305"/>
            <a:ext cx="3572197" cy="10734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>
            <a:extLst>
              <a:ext uri="{FF2B5EF4-FFF2-40B4-BE49-F238E27FC236}">
                <a16:creationId xmlns:a16="http://schemas.microsoft.com/office/drawing/2014/main" xmlns="" id="{07CAB5D9-696E-3233-4F58-4DA17170F35B}"/>
              </a:ext>
            </a:extLst>
          </p:cNvPr>
          <p:cNvSpPr/>
          <p:nvPr/>
        </p:nvSpPr>
        <p:spPr>
          <a:xfrm>
            <a:off x="11559209" y="39919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C702EAA-ACDF-21F1-1011-F03F06EB540C}"/>
              </a:ext>
            </a:extLst>
          </p:cNvPr>
          <p:cNvSpPr txBox="1"/>
          <p:nvPr/>
        </p:nvSpPr>
        <p:spPr>
          <a:xfrm>
            <a:off x="11640799" y="494874"/>
            <a:ext cx="29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8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xmlns="" id="{ED570B82-4FA0-EB78-3D90-C145E06528D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817443" y="1845018"/>
            <a:ext cx="2725781" cy="528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35A86742-A6D1-5277-1167-A7ACAACD4680}"/>
              </a:ext>
            </a:extLst>
          </p:cNvPr>
          <p:cNvSpPr/>
          <p:nvPr/>
        </p:nvSpPr>
        <p:spPr>
          <a:xfrm>
            <a:off x="6543224" y="1313590"/>
            <a:ext cx="5097575" cy="1073424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B597D7-E01F-343D-9B01-1497DD46D638}"/>
              </a:ext>
            </a:extLst>
          </p:cNvPr>
          <p:cNvSpPr txBox="1"/>
          <p:nvPr/>
        </p:nvSpPr>
        <p:spPr>
          <a:xfrm>
            <a:off x="6502427" y="1419388"/>
            <a:ext cx="5179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ahnschrift Condensed" panose="020B0502040204020203" pitchFamily="34" charset="0"/>
              </a:rPr>
              <a:t>Проведение инвентаризации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4942AA0F-27CE-020A-A972-959E244A8CDB}"/>
              </a:ext>
            </a:extLst>
          </p:cNvPr>
          <p:cNvCxnSpPr>
            <a:cxnSpLocks/>
            <a:stCxn id="17" idx="0"/>
            <a:endCxn id="16" idx="2"/>
          </p:cNvCxnSpPr>
          <p:nvPr/>
        </p:nvCxnSpPr>
        <p:spPr>
          <a:xfrm flipV="1">
            <a:off x="2031344" y="2381731"/>
            <a:ext cx="1" cy="29653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C3255A4-6D2B-71B1-F0AA-D5839317E974}"/>
              </a:ext>
            </a:extLst>
          </p:cNvPr>
          <p:cNvSpPr/>
          <p:nvPr/>
        </p:nvSpPr>
        <p:spPr>
          <a:xfrm>
            <a:off x="403017" y="5347063"/>
            <a:ext cx="3256653" cy="129529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Материально-ответственное лицо</a:t>
            </a:r>
          </a:p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(ответственный за объекты инвентаризации)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xmlns="" id="{7966CE38-CA34-4E77-901C-A5E0CD1DE5ED}"/>
              </a:ext>
            </a:extLst>
          </p:cNvPr>
          <p:cNvCxnSpPr>
            <a:cxnSpLocks/>
          </p:cNvCxnSpPr>
          <p:nvPr/>
        </p:nvCxnSpPr>
        <p:spPr>
          <a:xfrm>
            <a:off x="2031343" y="3732655"/>
            <a:ext cx="1687217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BA6C83A1-5852-FAAA-8630-A39DB171535F}"/>
              </a:ext>
            </a:extLst>
          </p:cNvPr>
          <p:cNvSpPr/>
          <p:nvPr/>
        </p:nvSpPr>
        <p:spPr>
          <a:xfrm>
            <a:off x="3718560" y="3317593"/>
            <a:ext cx="2377438" cy="830124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Первичная документация</a:t>
            </a: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22CC8645-A30D-2939-6505-E815DB4CC073}"/>
              </a:ext>
            </a:extLst>
          </p:cNvPr>
          <p:cNvCxnSpPr>
            <a:cxnSpLocks/>
          </p:cNvCxnSpPr>
          <p:nvPr/>
        </p:nvCxnSpPr>
        <p:spPr>
          <a:xfrm>
            <a:off x="4907279" y="4147717"/>
            <a:ext cx="0" cy="78428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0A5131D9-4B32-54DB-A35E-0C5F799CA309}"/>
              </a:ext>
            </a:extLst>
          </p:cNvPr>
          <p:cNvSpPr/>
          <p:nvPr/>
        </p:nvSpPr>
        <p:spPr>
          <a:xfrm>
            <a:off x="3718560" y="4932001"/>
            <a:ext cx="2933698" cy="91686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Расписка</a:t>
            </a:r>
          </a:p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Прилагается к документам инвентаризации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F9FEE9B2-741C-C41E-566D-A4A4F8298DB7}"/>
              </a:ext>
            </a:extLst>
          </p:cNvPr>
          <p:cNvCxnSpPr>
            <a:cxnSpLocks/>
          </p:cNvCxnSpPr>
          <p:nvPr/>
        </p:nvCxnSpPr>
        <p:spPr>
          <a:xfrm flipV="1">
            <a:off x="6105073" y="3317593"/>
            <a:ext cx="1126307" cy="647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D740260-14AE-870A-91C6-FC21F43F49BD}"/>
              </a:ext>
            </a:extLst>
          </p:cNvPr>
          <p:cNvSpPr/>
          <p:nvPr/>
        </p:nvSpPr>
        <p:spPr>
          <a:xfrm>
            <a:off x="7240455" y="2752704"/>
            <a:ext cx="3496119" cy="5713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Бумажные -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Визируются Председателем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xmlns="" id="{5FFDFD46-2074-A6DA-8B73-0E9105B8B055}"/>
              </a:ext>
            </a:extLst>
          </p:cNvPr>
          <p:cNvCxnSpPr>
            <a:cxnSpLocks/>
          </p:cNvCxnSpPr>
          <p:nvPr/>
        </p:nvCxnSpPr>
        <p:spPr>
          <a:xfrm flipV="1">
            <a:off x="6105073" y="4135308"/>
            <a:ext cx="1126307" cy="647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1044197E-AB38-0427-E657-7940D1970F6E}"/>
              </a:ext>
            </a:extLst>
          </p:cNvPr>
          <p:cNvSpPr/>
          <p:nvPr/>
        </p:nvSpPr>
        <p:spPr>
          <a:xfrm>
            <a:off x="7240455" y="4135307"/>
            <a:ext cx="3496119" cy="98120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Bahnschrift Condensed" panose="020B0502040204020203" pitchFamily="34" charset="0"/>
              </a:rPr>
              <a:t>Электронные – 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Секретарь обеспечивает создание реестра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49D99C5-FD91-AE57-1722-1BD701DF7A5F}"/>
              </a:ext>
            </a:extLst>
          </p:cNvPr>
          <p:cNvSpPr txBox="1"/>
          <p:nvPr/>
        </p:nvSpPr>
        <p:spPr>
          <a:xfrm>
            <a:off x="11102009" y="44708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III</a:t>
            </a:r>
            <a:endParaRPr lang="ru-RU" sz="1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230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965</Words>
  <Application>Microsoft Office PowerPoint</Application>
  <PresentationFormat>Произвольный</PresentationFormat>
  <Paragraphs>235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Общие требования к организации инвентаризации активов и обязательств, осуществляемой в целях обеспечения достоверности данных бухгалтерского учета, бухгалтерской (финансовой) отчетности</vt:lpstr>
      <vt:lpstr>Структура </vt:lpstr>
      <vt:lpstr>Цель Инвентаризации </vt:lpstr>
      <vt:lpstr>Субъекты</vt:lpstr>
      <vt:lpstr>Порядок создания комиссии </vt:lpstr>
      <vt:lpstr>Руководитель</vt:lpstr>
      <vt:lpstr>Положение о комиссии </vt:lpstr>
      <vt:lpstr>Руководитель (уполномоченное лицо)</vt:lpstr>
      <vt:lpstr>Предварительные этапы </vt:lpstr>
      <vt:lpstr>Инвентаризация </vt:lpstr>
      <vt:lpstr>Ответственные лица </vt:lpstr>
      <vt:lpstr>Оформление итогов проведения инвентаризации</vt:lpstr>
      <vt:lpstr>Расхождения в данных </vt:lpstr>
      <vt:lpstr>Комиссия</vt:lpstr>
      <vt:lpstr>Документы инвентаризации </vt:lpstr>
      <vt:lpstr>Обязательное проведение инвентаризации </vt:lpstr>
      <vt:lpstr>Составление годовой отчетности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организации инвентаризации активов и обязательств, осуществляемой в целях обеспечения достоверности данных бухгалтерского учета, бухгалтерской (финансовой) отчетности</dc:title>
  <dc:creator>Константин Давыдов</dc:creator>
  <cp:lastModifiedBy>КФ - Блохина Ю.В.</cp:lastModifiedBy>
  <cp:revision>22</cp:revision>
  <dcterms:created xsi:type="dcterms:W3CDTF">2023-10-25T10:27:09Z</dcterms:created>
  <dcterms:modified xsi:type="dcterms:W3CDTF">2023-12-18T13:18:19Z</dcterms:modified>
</cp:coreProperties>
</file>