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531" r:id="rId2"/>
    <p:sldId id="533" r:id="rId3"/>
    <p:sldId id="534" r:id="rId4"/>
    <p:sldId id="535" r:id="rId5"/>
    <p:sldId id="536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30" r:id="rId31"/>
  </p:sldIdLst>
  <p:sldSz cx="9906000" cy="6858000" type="A4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94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BC204B"/>
    <a:srgbClr val="F68D2E"/>
    <a:srgbClr val="EAAA00"/>
    <a:srgbClr val="43B02A"/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72" y="78"/>
      </p:cViewPr>
      <p:guideLst>
        <p:guide orient="horz" pos="1094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8CE79-04F9-4D70-8B97-D488FBA18FE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1298-D032-4B0F-8DEE-16471F1B7C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0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4088" y="685800"/>
            <a:ext cx="4951412" cy="3429000"/>
          </a:xfrm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AB1D-BFF3-4DB2-ABBB-038A31C7D8AC}" type="slidenum">
              <a:rPr lang="ru-RU" altLang="ru-RU" smtClean="0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9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kpmg.com/app" TargetMode="External"/><Relationship Id="rId4" Type="http://schemas.openxmlformats.org/officeDocument/2006/relationships/hyperlink" Target="http://kpmg.ru/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 - 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slide 1</a:t>
            </a:r>
            <a:br>
              <a:rPr lang="en-US" dirty="0" smtClean="0"/>
            </a:br>
            <a:r>
              <a:rPr lang="en-US" dirty="0" smtClean="0"/>
              <a:t>singular </a:t>
            </a:r>
            <a:br>
              <a:rPr lang="en-US" dirty="0" smtClean="0"/>
            </a:b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36108" y="5036400"/>
            <a:ext cx="668709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2243134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99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48" y="1422400"/>
            <a:ext cx="1746000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51100" y="1422400"/>
            <a:ext cx="696595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9882970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pos="15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1747838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46338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15990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529516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1747838" cy="460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15990" y="1422400"/>
            <a:ext cx="3402000" cy="4604400"/>
          </a:xfrm>
          <a:ln>
            <a:solidFill>
              <a:schemeClr val="accent1"/>
            </a:solidFill>
          </a:ln>
        </p:spPr>
        <p:txBody>
          <a:bodyPr lIns="54000" tIns="54000" rIns="54000" bIns="54000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506662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pos="1409">
          <p15:clr>
            <a:srgbClr val="FBAE40"/>
          </p15:clr>
        </p15:guide>
        <p15:guide id="2" pos="154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8670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89281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17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437315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3900" y="1422400"/>
            <a:ext cx="403650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59145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4373150" cy="460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43900" y="1422400"/>
            <a:ext cx="4373150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46885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3830800"/>
            <a:ext cx="89281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88950" y="1422400"/>
            <a:ext cx="89281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77866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53100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8895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49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573050" y="1422400"/>
            <a:ext cx="28440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530999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573050" y="3830800"/>
            <a:ext cx="2844000" cy="21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44133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8950" y="1422400"/>
            <a:ext cx="8928100" cy="460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54668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Righ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907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  <a:latin typeface="KPMG Cyrillic Extralight" panose="020B0303030202040204" pitchFamily="34" charset="-52"/>
              </a:defRPr>
            </a:lvl1pPr>
          </a:lstStyle>
          <a:p>
            <a:r>
              <a:rPr lang="en-GB" dirty="0" smtClean="0"/>
              <a:t>Title Slide 2 – </a:t>
            </a:r>
            <a:br>
              <a:rPr lang="en-GB" dirty="0" smtClean="0"/>
            </a:br>
            <a:r>
              <a:rPr lang="en-GB" dirty="0" smtClean="0"/>
              <a:t>Right dark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8195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9501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783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02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1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5975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14300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0025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1426659"/>
            <a:ext cx="16200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315975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143000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970025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797050" y="1426659"/>
            <a:ext cx="1620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797050" y="2336184"/>
            <a:ext cx="1620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87759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68983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49016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329050" y="2336184"/>
            <a:ext cx="2088000" cy="369061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1426659"/>
            <a:ext cx="2088000" cy="604800"/>
          </a:xfrm>
          <a:prstGeom prst="homePlate">
            <a:avLst>
              <a:gd name="adj" fmla="val 31970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768983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049016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7329050" y="1426659"/>
            <a:ext cx="2088000" cy="604800"/>
          </a:xfrm>
          <a:prstGeom prst="chevron">
            <a:avLst>
              <a:gd name="adj" fmla="val 31101"/>
            </a:avLst>
          </a:prstGeom>
          <a:solidFill>
            <a:schemeClr val="tx2"/>
          </a:solidFill>
        </p:spPr>
        <p:txBody>
          <a:bodyPr lIns="54000" tIns="54000" rIns="54000" bIns="54000" anchor="ctr"/>
          <a:lstStyle>
            <a:lvl1pPr algn="l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8386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WITH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963100" y="4532800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63100" y="1775459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57201" y="3191932"/>
            <a:ext cx="1191600" cy="1191600"/>
          </a:xfrm>
          <a:prstGeom prst="ellipse">
            <a:avLst/>
          </a:prstGeom>
          <a:solidFill>
            <a:schemeClr val="accent1"/>
          </a:solidFill>
        </p:spPr>
        <p:txBody>
          <a:bodyPr lIns="54000" tIns="54000" rIns="54000" bIns="54000" anchor="ctr"/>
          <a:lstStyle>
            <a:lvl1pPr algn="ctr">
              <a:defRPr sz="9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963100" y="1428430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963100" y="4182242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8950" y="4532800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88950" y="4182242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75459"/>
            <a:ext cx="3453950" cy="14940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8430"/>
            <a:ext cx="34539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ight Arrow 2"/>
          <p:cNvSpPr/>
          <p:nvPr userDrawn="1"/>
        </p:nvSpPr>
        <p:spPr>
          <a:xfrm rot="2655894">
            <a:off x="4100849" y="2812312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 userDrawn="1"/>
        </p:nvSpPr>
        <p:spPr>
          <a:xfrm rot="18944106" flipH="1">
            <a:off x="5391752" y="2812312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 userDrawn="1"/>
        </p:nvSpPr>
        <p:spPr>
          <a:xfrm rot="18944106" flipV="1">
            <a:off x="4100849" y="4385153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 userDrawn="1"/>
        </p:nvSpPr>
        <p:spPr>
          <a:xfrm rot="2655894" flipH="1" flipV="1">
            <a:off x="5391752" y="4385153"/>
            <a:ext cx="413400" cy="378000"/>
          </a:xfrm>
          <a:prstGeom prst="rightArrow">
            <a:avLst>
              <a:gd name="adj1" fmla="val 6511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2548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69571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81375"/>
            <a:ext cx="4373150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6659"/>
            <a:ext cx="4373150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043900" y="1781375"/>
            <a:ext cx="4373150" cy="4245425"/>
          </a:xfrm>
          <a:ln w="6350">
            <a:noFill/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043900" y="1426659"/>
            <a:ext cx="4373150" cy="360000"/>
          </a:xfrm>
          <a:solidFill>
            <a:schemeClr val="tx2"/>
          </a:solidFill>
          <a:ln w="6350">
            <a:noFill/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3855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54324" y="4241200"/>
            <a:ext cx="4362725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54324" y="1775459"/>
            <a:ext cx="4362725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54324" y="1428430"/>
            <a:ext cx="4362725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54324" y="3890142"/>
            <a:ext cx="4362725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8950" y="4241200"/>
            <a:ext cx="436175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88950" y="3890142"/>
            <a:ext cx="43617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775459"/>
            <a:ext cx="4361750" cy="17856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88950" y="1428430"/>
            <a:ext cx="4361750" cy="360000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lIns="54000" tIns="54000" rIns="54000" bIns="54000" anchor="ctr"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8996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64824" y="3829182"/>
            <a:ext cx="4352225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54324" y="1422400"/>
            <a:ext cx="4352225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99450" y="3829182"/>
            <a:ext cx="4361750" cy="2203200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88950" y="1422400"/>
            <a:ext cx="4361750" cy="2204719"/>
          </a:xfrm>
          <a:ln w="6350">
            <a:solidFill>
              <a:schemeClr val="tx2"/>
            </a:solidFill>
          </a:ln>
        </p:spPr>
        <p:txBody>
          <a:bodyPr lIns="54000" tIns="54000" rIns="54000" bIns="54000"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2810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03863"/>
            <a:ext cx="859145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6286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one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two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A3A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three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3</a:t>
            </a:r>
            <a:br>
              <a:rPr lang="en-GB" dirty="0" smtClean="0"/>
            </a:br>
            <a:r>
              <a:rPr lang="en-GB" dirty="0" smtClean="0"/>
              <a:t>no image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36108" y="5036400"/>
            <a:ext cx="6687092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723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00A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5200" y="1346400"/>
            <a:ext cx="6708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Section divider four title style</a:t>
            </a:r>
            <a:endParaRPr lang="en-US" dirty="0"/>
          </a:p>
        </p:txBody>
      </p:sp>
      <p:sp>
        <p:nvSpPr>
          <p:cNvPr id="4" name="object 3"/>
          <p:cNvSpPr/>
          <p:nvPr userDrawn="1"/>
        </p:nvSpPr>
        <p:spPr>
          <a:xfrm>
            <a:off x="1" y="0"/>
            <a:ext cx="172004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 noEditPoints="1"/>
          </p:cNvSpPr>
          <p:nvPr userDrawn="1"/>
        </p:nvSpPr>
        <p:spPr bwMode="auto">
          <a:xfrm>
            <a:off x="2236108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gray">
          <a:xfrm>
            <a:off x="1704313" y="6233914"/>
            <a:ext cx="3204000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488950" y="6233914"/>
            <a:ext cx="545578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1035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1704313" y="6233914"/>
            <a:ext cx="3168000" cy="2265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488950" y="6233914"/>
            <a:ext cx="545578" cy="223557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451575"/>
            <a:ext cx="8591450" cy="72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8950" y="1422400"/>
            <a:ext cx="8591450" cy="4604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90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2 COLUMN AND COVER LETTER RUN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5"/>
            <a:ext cx="4370388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7876" y="1177925"/>
            <a:ext cx="4369173" cy="4843462"/>
          </a:xfrm>
          <a:ln w="6350">
            <a:noFill/>
          </a:ln>
        </p:spPr>
        <p:txBody>
          <a:bodyPr lIns="0" t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51705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88950" y="6320118"/>
            <a:ext cx="4602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  <a:endParaRPr lang="ru-RU" sz="600" kern="1200" noProof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916271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59580" y="820739"/>
            <a:ext cx="3739884" cy="754061"/>
          </a:xfrm>
        </p:spPr>
        <p:txBody>
          <a:bodyPr/>
          <a:lstStyle>
            <a:lvl1pPr>
              <a:lnSpc>
                <a:spcPct val="70000"/>
              </a:lnSpc>
              <a:defRPr sz="4400" b="0">
                <a:solidFill>
                  <a:srgbClr val="00338D"/>
                </a:solidFill>
                <a:latin typeface="KPMG Cyrillic Extralight" panose="020B0303030202040204" pitchFamily="34" charset="0"/>
                <a:cs typeface="Kokila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59580" y="2070735"/>
            <a:ext cx="3740400" cy="3267075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  <a:lvl2pPr>
              <a:defRPr>
                <a:solidFill>
                  <a:srgbClr val="00338D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338D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338D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338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Freeform 19"/>
          <p:cNvSpPr>
            <a:spLocks noEditPoints="1"/>
          </p:cNvSpPr>
          <p:nvPr userDrawn="1"/>
        </p:nvSpPr>
        <p:spPr bwMode="auto">
          <a:xfrm>
            <a:off x="4659580" y="6320118"/>
            <a:ext cx="424800" cy="172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85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3" y="0"/>
            <a:ext cx="828672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>
            <a:noAutofit/>
          </a:bodyPr>
          <a:lstStyle/>
          <a:p>
            <a:endParaRPr sz="14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9"/>
          <p:cNvSpPr>
            <a:spLocks noEditPoints="1"/>
          </p:cNvSpPr>
          <p:nvPr userDrawn="1"/>
        </p:nvSpPr>
        <p:spPr bwMode="auto">
          <a:xfrm>
            <a:off x="1715999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5999" y="52403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15999" y="6029325"/>
            <a:ext cx="7375525" cy="119064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15999" y="4313239"/>
            <a:ext cx="7375525" cy="554037"/>
          </a:xfrm>
        </p:spPr>
        <p:txBody>
          <a:bodyPr/>
          <a:lstStyle>
            <a:lvl1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38" y="3061555"/>
            <a:ext cx="1325883" cy="381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6"/>
          <a:stretch/>
        </p:blipFill>
        <p:spPr>
          <a:xfrm>
            <a:off x="1715999" y="3061555"/>
            <a:ext cx="1240265" cy="384049"/>
          </a:xfrm>
          <a:prstGeom prst="rect">
            <a:avLst/>
          </a:prstGeom>
        </p:spPr>
      </p:pic>
      <p:sp>
        <p:nvSpPr>
          <p:cNvPr id="20" name="Rectangle 19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712634" y="3554085"/>
            <a:ext cx="189831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GB" sz="1100" b="1" i="0" kern="0" dirty="0" smtClean="0">
                <a:solidFill>
                  <a:srgbClr val="00338D"/>
                </a:solidFill>
                <a:latin typeface="+mn-lt"/>
                <a:cs typeface="Univers for KPMG"/>
              </a:rPr>
              <a:t>kpmg.ru</a:t>
            </a:r>
          </a:p>
        </p:txBody>
      </p:sp>
      <p:sp>
        <p:nvSpPr>
          <p:cNvPr id="21" name="Rectangle 2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4784636" y="3554085"/>
            <a:ext cx="12382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marL="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291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583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874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1165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1456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1748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2039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330" algn="l" defTabSz="41029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100" b="1" i="0" kern="0" dirty="0" smtClean="0">
                <a:solidFill>
                  <a:schemeClr val="tx2"/>
                </a:solidFill>
                <a:latin typeface="+mn-lt"/>
                <a:ea typeface="Univers for KPMG" pitchFamily="18" charset="0"/>
                <a:cs typeface="Univers for KPMG"/>
              </a:rPr>
              <a:t>kpmg.com/app</a:t>
            </a:r>
            <a:endParaRPr lang="en-GB" sz="1100" b="1" i="0" kern="0" dirty="0">
              <a:solidFill>
                <a:schemeClr val="tx2"/>
              </a:solidFill>
              <a:latin typeface="+mn-lt"/>
              <a:cs typeface="Univers for KPMG"/>
            </a:endParaRPr>
          </a:p>
        </p:txBody>
      </p:sp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4" pos="31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076D7DA-45DD-4D34-A48B-1C3796D2044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318D0E1-6172-4638-BCC1-0B70ED483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076D7DA-45DD-4D34-A48B-1C3796D20448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318D0E1-6172-4638-BCC1-0B70ED483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 - Left dark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9906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036911" y="1339200"/>
            <a:ext cx="5440464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4</a:t>
            </a:r>
            <a:br>
              <a:rPr lang="en-GB" dirty="0" smtClean="0"/>
            </a:br>
            <a:r>
              <a:rPr lang="en-GB" dirty="0" smtClean="0"/>
              <a:t>dark left vertical image</a:t>
            </a:r>
            <a:endParaRPr lang="en-US" dirty="0"/>
          </a:p>
        </p:txBody>
      </p:sp>
      <p:sp>
        <p:nvSpPr>
          <p:cNvPr id="9" name="Freeform 19"/>
          <p:cNvSpPr>
            <a:spLocks noEditPoints="1"/>
          </p:cNvSpPr>
          <p:nvPr userDrawn="1"/>
        </p:nvSpPr>
        <p:spPr bwMode="auto">
          <a:xfrm>
            <a:off x="4065711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5711" y="5036400"/>
            <a:ext cx="5411664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7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Righ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90700" y="1339200"/>
            <a:ext cx="6192000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5 – </a:t>
            </a:r>
            <a:br>
              <a:rPr lang="en-GB" dirty="0" smtClean="0"/>
            </a:br>
            <a:r>
              <a:rPr lang="en-GB" dirty="0" smtClean="0"/>
              <a:t>Left light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819500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9501" y="5036400"/>
            <a:ext cx="6163200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09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eft light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036911" y="1339200"/>
            <a:ext cx="5440464" cy="3510000"/>
          </a:xfrm>
        </p:spPr>
        <p:txBody>
          <a:bodyPr anchor="t" anchorCtr="0"/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Title slide 6</a:t>
            </a:r>
            <a:br>
              <a:rPr lang="en-GB" dirty="0" smtClean="0"/>
            </a:br>
            <a:r>
              <a:rPr lang="en-GB" dirty="0" smtClean="0"/>
              <a:t>light right vertical image</a:t>
            </a:r>
            <a:endParaRPr lang="en-US" dirty="0"/>
          </a:p>
        </p:txBody>
      </p:sp>
      <p:sp>
        <p:nvSpPr>
          <p:cNvPr id="11" name="Freeform 19"/>
          <p:cNvSpPr>
            <a:spLocks noEditPoints="1"/>
          </p:cNvSpPr>
          <p:nvPr userDrawn="1"/>
        </p:nvSpPr>
        <p:spPr bwMode="auto">
          <a:xfrm>
            <a:off x="4065711" y="784800"/>
            <a:ext cx="777600" cy="31680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65711" y="5036400"/>
            <a:ext cx="5411664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92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046663" y="445724"/>
            <a:ext cx="4378758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4"/>
            <a:ext cx="4370388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61064" y="1177924"/>
            <a:ext cx="4355985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047877" y="1177924"/>
            <a:ext cx="91081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66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046663" y="445724"/>
            <a:ext cx="4378758" cy="365356"/>
          </a:xfrm>
        </p:spPr>
        <p:txBody>
          <a:bodyPr lIns="144000"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4"/>
            <a:ext cx="4370388" cy="4843463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61064" y="1177924"/>
            <a:ext cx="4355985" cy="4843463"/>
          </a:xfrm>
          <a:ln w="6350">
            <a:solidFill>
              <a:schemeClr val="tx2"/>
            </a:solidFill>
          </a:ln>
        </p:spPr>
        <p:txBody>
          <a:bodyPr lIns="144000" tIns="7200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046663" y="1177924"/>
            <a:ext cx="91081" cy="4843463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23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10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important notic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0" y="1177925"/>
            <a:ext cx="4370388" cy="4843462"/>
          </a:xfrm>
        </p:spPr>
        <p:txBody>
          <a:bodyPr/>
          <a:lstStyle>
            <a:lvl1pPr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46662" y="1177925"/>
            <a:ext cx="4370387" cy="4843462"/>
          </a:xfrm>
          <a:ln w="6350">
            <a:noFill/>
          </a:ln>
        </p:spPr>
        <p:txBody>
          <a:bodyPr lIns="0" tIns="0"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75900" y="6320118"/>
            <a:ext cx="3168000" cy="226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АО «КПМГ», компания, зарегистрированная в соответствии с законодательством Российской Федерации, член сети независимых фирм КПМГ, входящих </a:t>
            </a:r>
            <a:b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в ассоциацию 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Cooperative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(“KPMG </a:t>
            </a:r>
            <a:r>
              <a:rPr lang="ru-RU" sz="600" kern="1200" noProof="0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International</a:t>
            </a:r>
            <a:r>
              <a:rPr lang="ru-RU" sz="6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”), зарегистрированную по законодательству Швейцарии.</a:t>
            </a:r>
          </a:p>
        </p:txBody>
      </p:sp>
      <p:sp>
        <p:nvSpPr>
          <p:cNvPr id="17" name="Shape 8"/>
          <p:cNvSpPr txBox="1">
            <a:spLocks/>
          </p:cNvSpPr>
          <p:nvPr userDrawn="1"/>
        </p:nvSpPr>
        <p:spPr>
          <a:xfrm>
            <a:off x="8928000" y="6320118"/>
            <a:ext cx="500778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88950" y="445724"/>
            <a:ext cx="4370388" cy="365356"/>
          </a:xfrm>
        </p:spPr>
        <p:txBody>
          <a:bodyPr/>
          <a:lstStyle>
            <a:lvl1pPr>
              <a:spcAft>
                <a:spcPts val="300"/>
              </a:spcAft>
              <a:defRPr sz="800"/>
            </a:lvl1pPr>
            <a:lvl2pPr>
              <a:spcAft>
                <a:spcPts val="300"/>
              </a:spcAft>
              <a:defRPr sz="800"/>
            </a:lvl2pPr>
            <a:lvl3pPr>
              <a:spcAft>
                <a:spcPts val="300"/>
              </a:spcAft>
              <a:defRPr sz="800"/>
            </a:lvl3pPr>
            <a:lvl4pPr>
              <a:spcAft>
                <a:spcPts val="300"/>
              </a:spcAft>
              <a:defRPr sz="800"/>
            </a:lvl4pPr>
            <a:lvl5pPr>
              <a:spcAft>
                <a:spcPts val="300"/>
              </a:spcAft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reeform 19"/>
          <p:cNvSpPr>
            <a:spLocks noEditPoints="1"/>
          </p:cNvSpPr>
          <p:nvPr userDrawn="1"/>
        </p:nvSpPr>
        <p:spPr bwMode="auto">
          <a:xfrm>
            <a:off x="809508" y="6301079"/>
            <a:ext cx="460200" cy="187489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5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950" y="451575"/>
            <a:ext cx="8918244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1" y="1422400"/>
            <a:ext cx="8918242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9027000" y="6320118"/>
            <a:ext cx="390050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900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0" r:id="rId2"/>
    <p:sldLayoutId id="2147483680" r:id="rId3"/>
    <p:sldLayoutId id="2147483703" r:id="rId4"/>
    <p:sldLayoutId id="2147483661" r:id="rId5"/>
    <p:sldLayoutId id="2147483709" r:id="rId6"/>
    <p:sldLayoutId id="2147483707" r:id="rId7"/>
    <p:sldLayoutId id="2147483729" r:id="rId8"/>
    <p:sldLayoutId id="2147483708" r:id="rId9"/>
    <p:sldLayoutId id="2147483723" r:id="rId10"/>
    <p:sldLayoutId id="2147483726" r:id="rId11"/>
    <p:sldLayoutId id="2147483730" r:id="rId12"/>
    <p:sldLayoutId id="2147483666" r:id="rId13"/>
    <p:sldLayoutId id="2147483705" r:id="rId14"/>
    <p:sldLayoutId id="2147483689" r:id="rId15"/>
    <p:sldLayoutId id="2147483690" r:id="rId16"/>
    <p:sldLayoutId id="2147483692" r:id="rId17"/>
    <p:sldLayoutId id="2147483693" r:id="rId18"/>
    <p:sldLayoutId id="2147483694" r:id="rId19"/>
    <p:sldLayoutId id="2147483695" r:id="rId20"/>
    <p:sldLayoutId id="2147483701" r:id="rId21"/>
    <p:sldLayoutId id="2147483697" r:id="rId22"/>
    <p:sldLayoutId id="2147483698" r:id="rId23"/>
    <p:sldLayoutId id="2147483699" r:id="rId24"/>
    <p:sldLayoutId id="2147483711" r:id="rId25"/>
    <p:sldLayoutId id="2147483712" r:id="rId26"/>
    <p:sldLayoutId id="2147483682" r:id="rId27"/>
    <p:sldLayoutId id="2147483683" r:id="rId28"/>
    <p:sldLayoutId id="2147483684" r:id="rId29"/>
    <p:sldLayoutId id="2147483685" r:id="rId30"/>
    <p:sldLayoutId id="2147483720" r:id="rId31"/>
    <p:sldLayoutId id="2147483721" r:id="rId32"/>
    <p:sldLayoutId id="2147483719" r:id="rId33"/>
    <p:sldLayoutId id="2147483728" r:id="rId34"/>
    <p:sldLayoutId id="2147483667" r:id="rId35"/>
    <p:sldLayoutId id="2147483731" r:id="rId36"/>
    <p:sldLayoutId id="2147483732" r:id="rId37"/>
    <p:sldLayoutId id="2147483733" r:id="rId3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800" kern="1200">
          <a:solidFill>
            <a:schemeClr val="tx2"/>
          </a:solidFill>
          <a:latin typeface="KPMG Cyrillic Extralight" panose="020B0303030202040204" pitchFamily="34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980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793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5932" userDrawn="1">
          <p15:clr>
            <a:srgbClr val="F26B43"/>
          </p15:clr>
        </p15:guide>
        <p15:guide id="4" orient="horz" pos="742" userDrawn="1">
          <p15:clr>
            <a:srgbClr val="F26B43"/>
          </p15:clr>
        </p15:guide>
        <p15:guide id="6" orient="horz" pos="279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3061" userDrawn="1">
          <p15:clr>
            <a:srgbClr val="F26B43"/>
          </p15:clr>
        </p15:guide>
        <p15:guide id="9" pos="31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garantF1://70308460.100000" TargetMode="Externa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438" y="839153"/>
            <a:ext cx="2185147" cy="35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7030" y="672354"/>
            <a:ext cx="3350559" cy="672353"/>
          </a:xfrm>
          <a:custGeom>
            <a:avLst/>
            <a:gdLst/>
            <a:ahLst/>
            <a:cxnLst/>
            <a:rect l="l" t="t" r="r" b="b"/>
            <a:pathLst>
              <a:path w="3505200" h="762000">
                <a:moveTo>
                  <a:pt x="0" y="762000"/>
                </a:moveTo>
                <a:lnTo>
                  <a:pt x="3505200" y="762000"/>
                </a:lnTo>
                <a:lnTo>
                  <a:pt x="3505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4821" y="1997896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04194" y="2106511"/>
            <a:ext cx="0" cy="198512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4"/>
                </a:lnTo>
              </a:path>
            </a:pathLst>
          </a:custGeom>
          <a:ln w="76200">
            <a:solidFill>
              <a:srgbClr val="096234"/>
            </a:solidFill>
          </a:ln>
        </p:spPr>
        <p:txBody>
          <a:bodyPr wrap="square" lIns="0" tIns="0" rIns="0" bIns="0" rtlCol="0"/>
          <a:lstStyle/>
          <a:p>
            <a:pPr defTabSz="806867">
              <a:defRPr/>
            </a:pPr>
            <a:endParaRPr sz="158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3487" y="1421295"/>
            <a:ext cx="7424530" cy="4916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cs typeface="Arial" panose="020B0604020202020204" pitchFamily="34" charset="0"/>
              </a:rPr>
              <a:t>Федеральный стандарт бухгалтерского учета для организаций государственного сектора</a:t>
            </a:r>
            <a:br>
              <a:rPr lang="ru-RU" sz="3200" b="1" dirty="0" smtClean="0">
                <a:cs typeface="Arial" panose="020B0604020202020204" pitchFamily="34" charset="0"/>
              </a:rPr>
            </a:br>
            <a:r>
              <a:rPr lang="ru-RU" sz="3200" b="1" dirty="0" smtClean="0">
                <a:cs typeface="Arial" panose="020B0604020202020204" pitchFamily="34" charset="0"/>
              </a:rPr>
              <a:t>«ДОХОДЫ»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24" b="1" dirty="0">
                <a:solidFill>
                  <a:srgbClr val="000000"/>
                </a:solidFill>
              </a:rPr>
              <a:t/>
            </a:r>
            <a:br>
              <a:rPr lang="ru-RU" sz="2824" b="1" dirty="0">
                <a:solidFill>
                  <a:srgbClr val="000000"/>
                </a:solidFill>
              </a:rPr>
            </a:br>
            <a:endParaRPr sz="2824" b="1" dirty="0"/>
          </a:p>
        </p:txBody>
      </p:sp>
    </p:spTree>
    <p:extLst>
      <p:ext uri="{BB962C8B-B14F-4D97-AF65-F5344CB8AC3E}">
        <p14:creationId xmlns:p14="http://schemas.microsoft.com/office/powerpoint/2010/main" val="24356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1002168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70371" y="1842656"/>
            <a:ext cx="9335628" cy="483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6F11AE-865F-480B-95F6-CA57F50770D0}"/>
              </a:ext>
            </a:extLst>
          </p:cNvPr>
          <p:cNvSpPr txBox="1"/>
          <p:nvPr/>
        </p:nvSpPr>
        <p:spPr>
          <a:xfrm>
            <a:off x="2274711" y="2020774"/>
            <a:ext cx="5723466" cy="1292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обмене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ценностями</a:t>
            </a:r>
          </a:p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(работами, услугами) </a:t>
            </a:r>
          </a:p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денежных расчетов.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0011E7-E96B-449A-A925-84BB39FC3FAE}"/>
              </a:ext>
            </a:extLst>
          </p:cNvPr>
          <p:cNvSpPr txBox="1"/>
          <p:nvPr/>
        </p:nvSpPr>
        <p:spPr>
          <a:xfrm>
            <a:off x="730929" y="5409556"/>
            <a:ext cx="2771688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формируется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568C1D-5340-4E2F-86D0-AEDF781A5C4C}"/>
              </a:ext>
            </a:extLst>
          </p:cNvPr>
          <p:cNvSpPr txBox="1"/>
          <p:nvPr/>
        </p:nvSpPr>
        <p:spPr>
          <a:xfrm>
            <a:off x="5796845" y="5412003"/>
            <a:ext cx="3852330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отсутствует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B5F426-3B92-4FD4-A1C4-8FCF8AA4152D}"/>
              </a:ext>
            </a:extLst>
          </p:cNvPr>
          <p:cNvSpPr txBox="1"/>
          <p:nvPr/>
        </p:nvSpPr>
        <p:spPr>
          <a:xfrm>
            <a:off x="5796845" y="3874359"/>
            <a:ext cx="3852330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аналогичная по характеру и стоимости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E5C099A-5516-49D9-8965-7595F52A7F4D}"/>
              </a:ext>
            </a:extLst>
          </p:cNvPr>
          <p:cNvSpPr txBox="1"/>
          <p:nvPr/>
        </p:nvSpPr>
        <p:spPr>
          <a:xfrm>
            <a:off x="730929" y="3861365"/>
            <a:ext cx="2771688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отличия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3924F54-64F4-44F1-B038-35A776093CAF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1614311" y="2667105"/>
            <a:ext cx="66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38739E48-12A0-4A6A-859B-74DB1C470B75}"/>
              </a:ext>
            </a:extLst>
          </p:cNvPr>
          <p:cNvCxnSpPr/>
          <p:nvPr/>
        </p:nvCxnSpPr>
        <p:spPr>
          <a:xfrm>
            <a:off x="1614311" y="2667105"/>
            <a:ext cx="0" cy="1194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25A7068F-EB87-4760-81AE-DEA504ACDCE0}"/>
              </a:ext>
            </a:extLst>
          </p:cNvPr>
          <p:cNvCxnSpPr/>
          <p:nvPr/>
        </p:nvCxnSpPr>
        <p:spPr>
          <a:xfrm>
            <a:off x="1614311" y="4753918"/>
            <a:ext cx="0" cy="655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8DB22BAB-04CA-44AA-BF94-77C6FB4DE149}"/>
              </a:ext>
            </a:extLst>
          </p:cNvPr>
          <p:cNvCxnSpPr>
            <a:stCxn id="2" idx="3"/>
          </p:cNvCxnSpPr>
          <p:nvPr/>
        </p:nvCxnSpPr>
        <p:spPr>
          <a:xfrm>
            <a:off x="7998177" y="2667105"/>
            <a:ext cx="733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3C87B788-E095-459D-A566-532F8BC6815B}"/>
              </a:ext>
            </a:extLst>
          </p:cNvPr>
          <p:cNvCxnSpPr/>
          <p:nvPr/>
        </p:nvCxnSpPr>
        <p:spPr>
          <a:xfrm>
            <a:off x="8731956" y="2667105"/>
            <a:ext cx="0" cy="1194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9FC256F5-8D66-4E8F-ADE2-1B90CB8608AB}"/>
              </a:ext>
            </a:extLst>
          </p:cNvPr>
          <p:cNvCxnSpPr/>
          <p:nvPr/>
        </p:nvCxnSpPr>
        <p:spPr>
          <a:xfrm>
            <a:off x="8731956" y="4766912"/>
            <a:ext cx="0" cy="642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683382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24339" y="1424916"/>
            <a:ext cx="9048418" cy="50174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 Сумма признанного дохода, по которому выявлена дебиторская задолженность, не исполненная должником (плательщиком) в срок и не соответствующая критериям признания актива (далее -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сомнительная задолженность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корректируется с формированием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 по сомнительной задолженности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сомнительной задолженности - на забалансовых счетах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Безнадежная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взысканию задолженность списывается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балансового (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забалансового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с одновременным  уменьшением доходов текущего отчетного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 (уменьшением резерва по сомнительным долгам)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735362"/>
            <a:ext cx="8857324" cy="1379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налогов, сборов, в том числе государственных пошлин, таможенных платежей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(п.13-18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24339" y="2266950"/>
            <a:ext cx="9048418" cy="44247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ru-RU" sz="20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доходы от отдельных видов налогов, сборов,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государственных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пошлин, таможенных платежей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администраторы доходов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факту получения информации о налоговом или таможенном событии</a:t>
            </a:r>
          </a:p>
          <a:p>
            <a:pPr algn="just"/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денежных средств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от налогов, сборов, в том числе государственных пошлин, таможенных платежей, до предоставления информации о наступлении налогового или таможенного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расчеты по доходам (расчетов по авансовым поступлениям по доходам)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 – на основе данных, полученных из налоговых (таможенных) деклараций (расчетов)</a:t>
            </a:r>
          </a:p>
        </p:txBody>
      </p:sp>
    </p:spTree>
    <p:extLst>
      <p:ext uri="{BB962C8B-B14F-4D97-AF65-F5344CB8AC3E}">
        <p14:creationId xmlns:p14="http://schemas.microsoft.com/office/powerpoint/2010/main" val="23796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75973" y="869947"/>
            <a:ext cx="9424039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 на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социальное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(п.19-24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75973" y="1957893"/>
            <a:ext cx="9048418" cy="4376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по отдельным видам указанных поступлений исходя из экономического содержания необменных операций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бюджетной классификации Российской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just">
              <a:spcBef>
                <a:spcPts val="1200"/>
              </a:spcBef>
            </a:pPr>
            <a:r>
              <a:rPr lang="ru-RU" sz="20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</a:t>
            </a: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администраторы доходов фондов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факту получения информации о налоговом событии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денежных средств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от страховых взносов до наступления налогового события – расчеты по доходам (расчетов по авансовым поступлениям по доходам)</a:t>
            </a:r>
          </a:p>
          <a:p>
            <a:pPr algn="just">
              <a:spcBef>
                <a:spcPts val="1200"/>
              </a:spcBef>
            </a:pPr>
            <a:r>
              <a:rPr lang="ru-RU" sz="2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основе данных, полученных из расчетов по страховым взносам</a:t>
            </a:r>
          </a:p>
        </p:txBody>
      </p:sp>
    </p:spTree>
    <p:extLst>
      <p:ext uri="{BB962C8B-B14F-4D97-AF65-F5344CB8AC3E}">
        <p14:creationId xmlns:p14="http://schemas.microsoft.com/office/powerpoint/2010/main" val="41594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83382"/>
            <a:ext cx="9424039" cy="1214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поступлений </a:t>
            </a:r>
            <a:endParaRPr lang="ru-RU" sz="3300" b="1" dirty="0" smtClean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(п.25-31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24339" y="1898072"/>
            <a:ext cx="9048418" cy="399011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ru-RU" sz="25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межбюджетных трансфертов из других бюджетов бюджетной системы РФ, наднациональных организаций и правительств иностранных государств, международных финансовых организаций</a:t>
            </a:r>
          </a:p>
          <a:p>
            <a:pPr algn="just">
              <a:spcBef>
                <a:spcPts val="1200"/>
              </a:spcBef>
            </a:pPr>
            <a:r>
              <a:rPr lang="ru-RU" sz="25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администраторы доходов</a:t>
            </a:r>
          </a:p>
          <a:p>
            <a:pPr algn="just">
              <a:spcBef>
                <a:spcPts val="1200"/>
              </a:spcBef>
            </a:pPr>
            <a:r>
              <a:rPr lang="ru-RU" sz="25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зависимости от наличия условия при передачи актива</a:t>
            </a:r>
          </a:p>
        </p:txBody>
      </p:sp>
    </p:spTree>
    <p:extLst>
      <p:ext uri="{BB962C8B-B14F-4D97-AF65-F5344CB8AC3E}">
        <p14:creationId xmlns:p14="http://schemas.microsoft.com/office/powerpoint/2010/main" val="1666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83382"/>
            <a:ext cx="9424039" cy="1214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</a:t>
            </a:r>
            <a:r>
              <a:rPr lang="ru-RU" sz="33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</a:t>
            </a:r>
            <a:br>
              <a:rPr lang="ru-RU" sz="33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(п.25-31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24339" y="1921271"/>
            <a:ext cx="9048418" cy="45356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1088" indent="-1081088" algn="just">
              <a:lnSpc>
                <a:spcPct val="125000"/>
              </a:lnSpc>
              <a:spcBef>
                <a:spcPts val="1200"/>
              </a:spcBef>
            </a:pP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при передаче активов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устанавливаемые передающей стороной при передаче активов, о целевом использовании активов (достижении результатов), при невыполнении которых передаваемые активы должны быть возвращены полностью или частично передающей </a:t>
            </a:r>
            <a:r>
              <a:rPr lang="ru-RU" sz="2400" dirty="0"/>
              <a:t>стороне.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14922" y="561143"/>
            <a:ext cx="9424039" cy="1214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поступлений </a:t>
            </a:r>
            <a:endParaRPr lang="ru-RU" sz="3200" b="1" dirty="0" smtClean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(п.25-31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24339" y="1579959"/>
            <a:ext cx="9048418" cy="45356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1088" indent="-1081088" algn="just">
              <a:lnSpc>
                <a:spcPct val="125000"/>
              </a:lnSpc>
              <a:spcBef>
                <a:spcPts val="1200"/>
              </a:spcBef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349" y="1676251"/>
            <a:ext cx="34911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150, 160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675" y="2046591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условие при передаче активов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8950" y="2046591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при передаче активов</a:t>
            </a:r>
          </a:p>
        </p:txBody>
      </p:sp>
      <p:cxnSp>
        <p:nvCxnSpPr>
          <p:cNvPr id="6" name="Прямая соединительная линия 5"/>
          <p:cNvCxnSpPr>
            <a:stCxn id="2" idx="1"/>
          </p:cNvCxnSpPr>
          <p:nvPr/>
        </p:nvCxnSpPr>
        <p:spPr>
          <a:xfrm flipH="1" flipV="1">
            <a:off x="1743075" y="1853165"/>
            <a:ext cx="1438274" cy="146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43075" y="1853164"/>
            <a:ext cx="0" cy="185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679811" y="1861392"/>
            <a:ext cx="1438275" cy="77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118086" y="1869145"/>
            <a:ext cx="0" cy="177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63424" y="4551259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75261" y="4557016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3424" y="5867066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75262" y="5870106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1787" y="3121054"/>
            <a:ext cx="3955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права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получение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(соглашение)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118086" y="2969921"/>
            <a:ext cx="0" cy="151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>
            <a:off x="6554010" y="4358367"/>
            <a:ext cx="1" cy="19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2"/>
          </p:cNvCxnSpPr>
          <p:nvPr/>
        </p:nvCxnSpPr>
        <p:spPr>
          <a:xfrm flipH="1">
            <a:off x="6554010" y="5474590"/>
            <a:ext cx="1" cy="395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9" idx="0"/>
          </p:cNvCxnSpPr>
          <p:nvPr/>
        </p:nvCxnSpPr>
        <p:spPr>
          <a:xfrm>
            <a:off x="8765848" y="4358366"/>
            <a:ext cx="1" cy="198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9" idx="2"/>
          </p:cNvCxnSpPr>
          <p:nvPr/>
        </p:nvCxnSpPr>
        <p:spPr>
          <a:xfrm>
            <a:off x="8765849" y="5480346"/>
            <a:ext cx="1" cy="389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192" y="3117287"/>
            <a:ext cx="3955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права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получение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(соглашение)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>
            <a:stCxn id="3" idx="2"/>
          </p:cNvCxnSpPr>
          <p:nvPr/>
        </p:nvCxnSpPr>
        <p:spPr>
          <a:xfrm flipH="1">
            <a:off x="1719261" y="2969922"/>
            <a:ext cx="1" cy="1473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9532" y="3966035"/>
            <a:ext cx="396786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719261" y="3767384"/>
            <a:ext cx="0" cy="153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9532" y="4793798"/>
            <a:ext cx="39552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выполнения условий при передаче активов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(отчет о выполнении условий предоставления трансферта)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922" y="6115630"/>
            <a:ext cx="396786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отчетного периода)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956592" y="4612365"/>
            <a:ext cx="0" cy="153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070098" y="5962593"/>
            <a:ext cx="0" cy="153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31787" y="3978425"/>
            <a:ext cx="3955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доходы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7861448" y="3767384"/>
            <a:ext cx="13813" cy="2436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83382"/>
            <a:ext cx="9424039" cy="11661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пеней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неустоек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возмещения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(п.32-35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600757" y="2068750"/>
            <a:ext cx="9048418" cy="45236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отдельные виды доходов от принудительных изъятий, штрафов и иных санкций 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администраторы доходов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дату возникновения требования к плательщику,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предъявлении плательщику документа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устанавливающего право требования по уплате неустоек 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сумме, указанной в соответствующих документах</a:t>
            </a:r>
          </a:p>
        </p:txBody>
      </p:sp>
    </p:spTree>
    <p:extLst>
      <p:ext uri="{BB962C8B-B14F-4D97-AF65-F5344CB8AC3E}">
        <p14:creationId xmlns:p14="http://schemas.microsoft.com/office/powerpoint/2010/main" val="35011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83382"/>
            <a:ext cx="9424039" cy="11661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необменных операций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(п.36-43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600757" y="2068750"/>
            <a:ext cx="9048418" cy="45236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отдельные виды поступлений от необменных операций с учетом их целевого назначения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субъекты учета, получающие активы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зависимости от вида дохода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иных доходов от необменных операций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безвозмездном получении активов (материальных ценностей) – по справедливой стоимости безвозмездно полученных активов</a:t>
            </a:r>
          </a:p>
        </p:txBody>
      </p:sp>
    </p:spTree>
    <p:extLst>
      <p:ext uri="{BB962C8B-B14F-4D97-AF65-F5344CB8AC3E}">
        <p14:creationId xmlns:p14="http://schemas.microsoft.com/office/powerpoint/2010/main" val="178776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83382"/>
            <a:ext cx="9424039" cy="9739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необменных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endParaRPr lang="ru-RU" sz="28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условий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передаче активов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(п.36-43 СГС)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9625" y="1657350"/>
            <a:ext cx="35242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(включая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 гранты),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условий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передаче активов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625" y="3328707"/>
            <a:ext cx="35242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права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получение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7831" y="1657351"/>
            <a:ext cx="35242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Безвозмездное получение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нефинансовых активов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условий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передаче активов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7831" y="3466596"/>
            <a:ext cx="35242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права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получение 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5497831" y="4721842"/>
            <a:ext cx="35242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>
            <a:off x="2571750" y="2857679"/>
            <a:ext cx="0" cy="442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84450" y="3950585"/>
            <a:ext cx="0" cy="165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391400" y="2857679"/>
            <a:ext cx="0" cy="608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72351" y="4112925"/>
            <a:ext cx="0" cy="608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87" y="4689377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7624" y="4695134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7" y="5817778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37623" y="5844302"/>
            <a:ext cx="178117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cxnSp>
        <p:nvCxnSpPr>
          <p:cNvPr id="21" name="Прямая со стрелкой 20"/>
          <p:cNvCxnSpPr>
            <a:endCxn id="17" idx="0"/>
          </p:cNvCxnSpPr>
          <p:nvPr/>
        </p:nvCxnSpPr>
        <p:spPr>
          <a:xfrm>
            <a:off x="1416373" y="4496485"/>
            <a:ext cx="1" cy="19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2"/>
          </p:cNvCxnSpPr>
          <p:nvPr/>
        </p:nvCxnSpPr>
        <p:spPr>
          <a:xfrm>
            <a:off x="1416374" y="5612708"/>
            <a:ext cx="0" cy="2006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>
            <a:off x="3628211" y="4496484"/>
            <a:ext cx="1" cy="198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8" idx="2"/>
          </p:cNvCxnSpPr>
          <p:nvPr/>
        </p:nvCxnSpPr>
        <p:spPr>
          <a:xfrm flipH="1">
            <a:off x="3628211" y="5618464"/>
            <a:ext cx="1" cy="194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4150" y="4116543"/>
            <a:ext cx="3955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доходы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6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218081" y="179387"/>
            <a:ext cx="431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589D85C-5CF2-44D3-A32D-69718AFB9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1"/>
          <a:stretch/>
        </p:blipFill>
        <p:spPr>
          <a:xfrm>
            <a:off x="0" y="1613878"/>
            <a:ext cx="9906000" cy="4866435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74901" y="976162"/>
            <a:ext cx="8420100" cy="4683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77A3E"/>
                </a:solidFill>
              </a:rPr>
              <a:t>Официальный сайт Министерства финансов Российской Федерации</a:t>
            </a:r>
            <a:endParaRPr lang="en-GB" sz="2800" b="1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730951"/>
            <a:ext cx="9424039" cy="11661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необменных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</a:p>
          <a:p>
            <a:r>
              <a:rPr lang="ru-RU" sz="2800" b="1" u="sng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условиях </a:t>
            </a:r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передачи активов</a:t>
            </a:r>
            <a:r>
              <a:rPr lang="en-US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(п.36-43 СГС)</a:t>
            </a:r>
          </a:p>
        </p:txBody>
      </p:sp>
      <p:grpSp>
        <p:nvGrpSpPr>
          <p:cNvPr id="3" name="Группа 16"/>
          <p:cNvGrpSpPr/>
          <p:nvPr/>
        </p:nvGrpSpPr>
        <p:grpSpPr>
          <a:xfrm>
            <a:off x="481252" y="1923994"/>
            <a:ext cx="8739853" cy="4563724"/>
            <a:chOff x="684922" y="2204989"/>
            <a:chExt cx="7662815" cy="4156614"/>
          </a:xfrm>
        </p:grpSpPr>
        <p:sp>
          <p:nvSpPr>
            <p:cNvPr id="2" name="TextBox 1"/>
            <p:cNvSpPr txBox="1"/>
            <p:nvPr/>
          </p:nvSpPr>
          <p:spPr>
            <a:xfrm>
              <a:off x="864961" y="2965603"/>
              <a:ext cx="3253154" cy="8409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поступления денежные средства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(включая субсидии и гранты)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348" y="3991712"/>
              <a:ext cx="7580727" cy="33638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факту возникновения права на их получение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7010" y="4648109"/>
              <a:ext cx="7580727" cy="33638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будущих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периодов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4583" y="3217892"/>
              <a:ext cx="3253154" cy="5886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Безвозмездное получение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нефинансовых активов </a:t>
              </a:r>
            </a:p>
          </p:txBody>
        </p:sp>
        <p:sp>
          <p:nvSpPr>
            <p:cNvPr id="11" name="TextBox 10"/>
            <p:cNvSpPr txBox="1">
              <a:spLocks/>
            </p:cNvSpPr>
            <p:nvPr/>
          </p:nvSpPr>
          <p:spPr>
            <a:xfrm>
              <a:off x="747347" y="5160973"/>
              <a:ext cx="7600389" cy="5743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мере реализации условий при передаче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активов в части отчетного периода (отчет о выполнении условий (достижении целей)</a:t>
              </a:r>
            </a:p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>
              <a:off x="2345136" y="3807701"/>
              <a:ext cx="0" cy="18401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4466492" y="4361044"/>
              <a:ext cx="0" cy="2870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6804737" y="3784621"/>
              <a:ext cx="0" cy="2070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endCxn id="11" idx="0"/>
            </p:cNvCxnSpPr>
            <p:nvPr/>
          </p:nvCxnSpPr>
          <p:spPr>
            <a:xfrm>
              <a:off x="4475286" y="5017441"/>
              <a:ext cx="72256" cy="1435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47347" y="6025218"/>
              <a:ext cx="7580727" cy="33638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отчетного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периода 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4475286" y="5735329"/>
              <a:ext cx="0" cy="2870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84922" y="2204989"/>
              <a:ext cx="7580727" cy="33638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наличие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условия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передаче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активов (целевого назначения)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Прямая со стрелкой 22"/>
            <p:cNvCxnSpPr>
              <a:endCxn id="9" idx="0"/>
            </p:cNvCxnSpPr>
            <p:nvPr/>
          </p:nvCxnSpPr>
          <p:spPr>
            <a:xfrm flipH="1">
              <a:off x="6721160" y="2574321"/>
              <a:ext cx="10050" cy="6435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/>
          <p:cNvCxnSpPr>
            <a:endCxn id="2" idx="0"/>
          </p:cNvCxnSpPr>
          <p:nvPr/>
        </p:nvCxnSpPr>
        <p:spPr>
          <a:xfrm flipH="1">
            <a:off x="2541794" y="2329500"/>
            <a:ext cx="11463" cy="4296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3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2"/>
            <a:ext cx="9424039" cy="6970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(п.44-47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15033" y="2162907"/>
            <a:ext cx="9048418" cy="35608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виде платы за передачу</a:t>
            </a:r>
          </a:p>
          <a:p>
            <a:pPr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возмездное пользование</a:t>
            </a:r>
          </a:p>
          <a:p>
            <a:pPr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имущества</a:t>
            </a:r>
          </a:p>
          <a:p>
            <a:pPr>
              <a:spcBef>
                <a:spcPts val="0"/>
              </a:spcBef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«Аренда»</a:t>
            </a:r>
          </a:p>
          <a:p>
            <a:pPr>
              <a:spcBef>
                <a:spcPts val="0"/>
              </a:spcBef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(порядок признания и оценка доходов)</a:t>
            </a:r>
          </a:p>
        </p:txBody>
      </p:sp>
    </p:spTree>
    <p:extLst>
      <p:ext uri="{BB962C8B-B14F-4D97-AF65-F5344CB8AC3E}">
        <p14:creationId xmlns:p14="http://schemas.microsoft.com/office/powerpoint/2010/main" val="408389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2"/>
            <a:ext cx="9424039" cy="6970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(п.44-47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412946" y="1626576"/>
            <a:ext cx="9159679" cy="49569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виде процентов по остаткам денежных средств на счетах;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передачи государственного и муниципального имущества в доверительное управление;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предоставления бюджетных кредитов, займов;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доходы от использования активов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доходы текущего отчетного периода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условия контракта (договора, соглашения)</a:t>
            </a:r>
          </a:p>
        </p:txBody>
      </p:sp>
    </p:spTree>
    <p:extLst>
      <p:ext uri="{BB962C8B-B14F-4D97-AF65-F5344CB8AC3E}">
        <p14:creationId xmlns:p14="http://schemas.microsoft.com/office/powerpoint/2010/main" val="285107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2"/>
            <a:ext cx="9424039" cy="6970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(п.44-47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346271" y="1826995"/>
            <a:ext cx="9159679" cy="42027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виде части прибыли ГУП и МУП, от иных форм участия в капитале предприятий, а также дивидендов по акциям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доходы текущего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периода,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дату утверждения решения собственников (учредителей) о распределении указанных доходов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указывается в решении собственника (учредителя)</a:t>
            </a:r>
          </a:p>
        </p:txBody>
      </p:sp>
    </p:spTree>
    <p:extLst>
      <p:ext uri="{BB962C8B-B14F-4D97-AF65-F5344CB8AC3E}">
        <p14:creationId xmlns:p14="http://schemas.microsoft.com/office/powerpoint/2010/main" val="3537520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1"/>
            <a:ext cx="9424039" cy="7233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(п.48-54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600757" y="2068750"/>
            <a:ext cx="9048418" cy="342644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доходы по отдельным видам продукции, услуг (работ), в том числе выполняемых в рамках государственного (муниципального) задания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субъектами учета,  осуществляющими деятельность</a:t>
            </a:r>
          </a:p>
          <a:p>
            <a:pPr algn="just">
              <a:spcBef>
                <a:spcPts val="1200"/>
              </a:spcBef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зависимости от вида дохода</a:t>
            </a:r>
          </a:p>
        </p:txBody>
      </p:sp>
    </p:spTree>
    <p:extLst>
      <p:ext uri="{BB962C8B-B14F-4D97-AF65-F5344CB8AC3E}">
        <p14:creationId xmlns:p14="http://schemas.microsoft.com/office/powerpoint/2010/main" val="314277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1"/>
            <a:ext cx="9424039" cy="7233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(п.48-54 СГС)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7500" y="1749670"/>
            <a:ext cx="57245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товаров,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готовой продукции, биологической продукции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1" y="239600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396001"/>
            <a:ext cx="19240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признания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199" y="3187308"/>
            <a:ext cx="40671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переданы существенные риски и выгоды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199" y="4027070"/>
            <a:ext cx="40671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сохраняется фактический контроль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199" y="4904150"/>
            <a:ext cx="40671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экономических выгод (полезного потенциала)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198" y="5777122"/>
            <a:ext cx="406717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дохода может быть надежно оценена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647825" y="1907931"/>
            <a:ext cx="1209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4" idx="0"/>
          </p:cNvCxnSpPr>
          <p:nvPr/>
        </p:nvCxnSpPr>
        <p:spPr>
          <a:xfrm>
            <a:off x="1647825" y="1907932"/>
            <a:ext cx="0" cy="488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62000" y="3042332"/>
            <a:ext cx="9525" cy="30579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2" idx="1"/>
          </p:cNvCxnSpPr>
          <p:nvPr/>
        </p:nvCxnSpPr>
        <p:spPr>
          <a:xfrm>
            <a:off x="771525" y="6100287"/>
            <a:ext cx="447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71526" y="5236297"/>
            <a:ext cx="447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71526" y="4320633"/>
            <a:ext cx="447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71526" y="3519456"/>
            <a:ext cx="447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57951" y="3932504"/>
            <a:ext cx="301942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доходов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сумме, равной величине ожидаемого поступления экономических выгод и (или) полезного потенциала</a:t>
            </a:r>
          </a:p>
        </p:txBody>
      </p:sp>
      <p:cxnSp>
        <p:nvCxnSpPr>
          <p:cNvPr id="20" name="Прямая со стрелкой 19"/>
          <p:cNvCxnSpPr>
            <a:stCxn id="9" idx="3"/>
            <a:endCxn id="25" idx="1"/>
          </p:cNvCxnSpPr>
          <p:nvPr/>
        </p:nvCxnSpPr>
        <p:spPr>
          <a:xfrm>
            <a:off x="5286374" y="3510474"/>
            <a:ext cx="1171577" cy="1160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3"/>
            <a:endCxn id="25" idx="1"/>
          </p:cNvCxnSpPr>
          <p:nvPr/>
        </p:nvCxnSpPr>
        <p:spPr>
          <a:xfrm>
            <a:off x="5286374" y="4211736"/>
            <a:ext cx="1171577" cy="459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3"/>
            <a:endCxn id="25" idx="1"/>
          </p:cNvCxnSpPr>
          <p:nvPr/>
        </p:nvCxnSpPr>
        <p:spPr>
          <a:xfrm flipV="1">
            <a:off x="5286374" y="4671168"/>
            <a:ext cx="1171577" cy="556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2" idx="3"/>
            <a:endCxn id="25" idx="1"/>
          </p:cNvCxnSpPr>
          <p:nvPr/>
        </p:nvCxnSpPr>
        <p:spPr>
          <a:xfrm flipV="1">
            <a:off x="5286373" y="4671168"/>
            <a:ext cx="1171578" cy="1429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41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832851"/>
            <a:ext cx="9424039" cy="7233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(п.48-54 СГС)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1" y="239600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7"/>
          <p:cNvGrpSpPr/>
          <p:nvPr/>
        </p:nvGrpSpPr>
        <p:grpSpPr>
          <a:xfrm>
            <a:off x="609599" y="1688124"/>
            <a:ext cx="3505201" cy="4797870"/>
            <a:chOff x="562707" y="1688124"/>
            <a:chExt cx="3235570" cy="4797870"/>
          </a:xfrm>
        </p:grpSpPr>
        <p:sp>
          <p:nvSpPr>
            <p:cNvPr id="2" name="TextBox 1"/>
            <p:cNvSpPr txBox="1"/>
            <p:nvPr/>
          </p:nvSpPr>
          <p:spPr>
            <a:xfrm>
              <a:off x="562708" y="1688124"/>
              <a:ext cx="3235569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оказания услуг (выполнения работ)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708" y="2889644"/>
              <a:ext cx="3235569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дату возникновения права на их получение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708" y="4091164"/>
              <a:ext cx="3235569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текущего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отчетного периода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707" y="5285665"/>
              <a:ext cx="3235569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сумме, равной величине ожидаемого поступления экономических выгод и (или) полезного потенциала</a:t>
              </a: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H="1">
              <a:off x="2031023" y="2334455"/>
              <a:ext cx="8792" cy="555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>
              <a:off x="2022231" y="3535975"/>
              <a:ext cx="8792" cy="555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2013439" y="4737495"/>
              <a:ext cx="8792" cy="555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/>
          <p:nvPr/>
        </p:nvGrpSpPr>
        <p:grpSpPr>
          <a:xfrm>
            <a:off x="5181599" y="1688124"/>
            <a:ext cx="3924302" cy="4684136"/>
            <a:chOff x="4783014" y="1688124"/>
            <a:chExt cx="3622433" cy="4684136"/>
          </a:xfrm>
        </p:grpSpPr>
        <p:sp>
          <p:nvSpPr>
            <p:cNvPr id="31" name="TextBox 30"/>
            <p:cNvSpPr txBox="1"/>
            <p:nvPr/>
          </p:nvSpPr>
          <p:spPr>
            <a:xfrm>
              <a:off x="4783015" y="1688124"/>
              <a:ext cx="3622431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 на выполнение государственного (муниципального) задания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83015" y="2889644"/>
              <a:ext cx="3622431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дату возникновения права на их получение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83014" y="3850771"/>
              <a:ext cx="3622431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будущих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периодов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83015" y="4534614"/>
              <a:ext cx="3622431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мере исполнения государственного (муниципального)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задания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(отчет о выполнении ГЗ)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Прямая со стрелкой 36"/>
            <p:cNvCxnSpPr>
              <a:stCxn id="31" idx="2"/>
              <a:endCxn id="32" idx="0"/>
            </p:cNvCxnSpPr>
            <p:nvPr/>
          </p:nvCxnSpPr>
          <p:spPr>
            <a:xfrm>
              <a:off x="6594231" y="2611454"/>
              <a:ext cx="0" cy="2781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H="1">
              <a:off x="6594231" y="3535975"/>
              <a:ext cx="1" cy="297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6594231" y="4202397"/>
              <a:ext cx="1" cy="3325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83016" y="6002928"/>
              <a:ext cx="3622431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текущего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отчетного периода</a:t>
              </a:r>
            </a:p>
          </p:txBody>
        </p:sp>
        <p:cxnSp>
          <p:nvCxnSpPr>
            <p:cNvPr id="42" name="Прямая со стрелкой 41"/>
            <p:cNvCxnSpPr>
              <a:stCxn id="34" idx="2"/>
            </p:cNvCxnSpPr>
            <p:nvPr/>
          </p:nvCxnSpPr>
          <p:spPr>
            <a:xfrm>
              <a:off x="6594231" y="5457944"/>
              <a:ext cx="3" cy="54498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308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5137" y="630767"/>
            <a:ext cx="9424039" cy="7233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(п.55-58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600757" y="1248511"/>
            <a:ext cx="9048418" cy="54776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учетной политики, устанавливающие особенности признания доходов субъектом учета;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разрезе групп, подгрупп в зависимости от экономического содержания с обособлением сумм предоставленных льгот (скидок);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подарков, пожертвований и других безвозмездно полученных ценностей, признанные в текущем отчетном периоде, и характер указанных ценностей;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видах безвозмездно полученных услуг (работ);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дебиторской задолженности, признанной по необменным операциям;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изменений доходов будущих периодов по видам доходов;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обязательств по авансовым поступлениям</a:t>
            </a:r>
          </a:p>
        </p:txBody>
      </p:sp>
    </p:spTree>
    <p:extLst>
      <p:ext uri="{BB962C8B-B14F-4D97-AF65-F5344CB8AC3E}">
        <p14:creationId xmlns:p14="http://schemas.microsoft.com/office/powerpoint/2010/main" val="3769243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218080" y="179387"/>
            <a:ext cx="537825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49036" y="1633855"/>
            <a:ext cx="8807929" cy="49133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+mn-lt"/>
              </a:rPr>
              <a:t>Классификация доходов по группам (подгруппам) в зависимости от формы и характера</a:t>
            </a:r>
            <a:r>
              <a:rPr lang="en-US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поступлений от обменных и необменных операций.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+mn-lt"/>
              </a:rPr>
              <a:t>Доход признается за вычетом сумм предоставляемых скидок или льгот с отдельным раскрытием в финансовой отчетности информации о общей сумме доходов и всех вычитаемых из него суммах</a:t>
            </a:r>
            <a:r>
              <a:rPr lang="en-US" sz="2400" dirty="0">
                <a:latin typeface="+mn-lt"/>
              </a:rPr>
              <a:t>. </a:t>
            </a:r>
            <a:endParaRPr lang="ru-RU" sz="24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400" i="1" dirty="0">
              <a:latin typeface="+mn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+mn-lt"/>
              </a:rPr>
              <a:t>Порядок признания иных доходов от необменных операций различается в зависимости от того, получены они с условиями или без условий</a:t>
            </a:r>
            <a:r>
              <a:rPr lang="en-US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при передаче активов</a:t>
            </a:r>
            <a:r>
              <a:rPr lang="en-US" sz="2400" dirty="0">
                <a:latin typeface="+mn-lt"/>
              </a:rPr>
              <a:t>.</a:t>
            </a:r>
            <a:r>
              <a:rPr lang="ru-RU" sz="2400" dirty="0">
                <a:latin typeface="+mn-lt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4355ED8-B481-46FD-AAAD-1202283A6E1F}"/>
              </a:ext>
            </a:extLst>
          </p:cNvPr>
          <p:cNvSpPr txBox="1">
            <a:spLocks/>
          </p:cNvSpPr>
          <p:nvPr/>
        </p:nvSpPr>
        <p:spPr>
          <a:xfrm>
            <a:off x="549035" y="781330"/>
            <a:ext cx="8908391" cy="6465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«Доходы»: новое в СГС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76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218080" y="179387"/>
            <a:ext cx="537825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49036" y="1633855"/>
            <a:ext cx="8807929" cy="49133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Доход* </a:t>
            </a:r>
            <a:r>
              <a:rPr lang="ru-RU" sz="2400" dirty="0"/>
              <a:t>корректируется с использованием ставки дисконтирования, если поступление денежных средств или их эквивалентов предполагается в течение срока, превышающего 12 месяцев с даты признания дохода.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/>
              <a:t>Порядок признания доходов от безвозмездных поступлений от бюджетов</a:t>
            </a:r>
            <a:r>
              <a:rPr lang="en-US" sz="2400" dirty="0"/>
              <a:t> </a:t>
            </a:r>
            <a:r>
              <a:rPr lang="ru-RU" sz="2400" dirty="0"/>
              <a:t>различается в зависимости от того, получены они с условиями или без условий</a:t>
            </a:r>
            <a:r>
              <a:rPr lang="en-US" sz="2400" dirty="0"/>
              <a:t> </a:t>
            </a:r>
            <a:r>
              <a:rPr lang="ru-RU" sz="2400" dirty="0"/>
              <a:t>при передаче активов</a:t>
            </a:r>
            <a:r>
              <a:rPr lang="en-US" sz="2400" dirty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algn="just"/>
            <a:r>
              <a:rPr lang="ru-RU" sz="2400" dirty="0" smtClean="0"/>
              <a:t>* Не для </a:t>
            </a:r>
            <a:r>
              <a:rPr lang="ru-RU" sz="2400" smtClean="0"/>
              <a:t>всех видов доходов</a:t>
            </a:r>
            <a:endParaRPr lang="ru-RU" sz="2400"/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sz="24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4355ED8-B481-46FD-AAAD-1202283A6E1F}"/>
              </a:ext>
            </a:extLst>
          </p:cNvPr>
          <p:cNvSpPr txBox="1">
            <a:spLocks/>
          </p:cNvSpPr>
          <p:nvPr/>
        </p:nvSpPr>
        <p:spPr>
          <a:xfrm>
            <a:off x="549035" y="781330"/>
            <a:ext cx="8908391" cy="6465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«Доходы»: новое в СГС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78305" y="764660"/>
            <a:ext cx="8857324" cy="51221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«Доходы»</a:t>
            </a:r>
          </a:p>
          <a:p>
            <a:endParaRPr lang="ru-RU" alt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 приказом Минфина России № 32н от 27.02.2018г. </a:t>
            </a:r>
          </a:p>
          <a:p>
            <a:endParaRPr lang="ru-RU" alt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Минюсте 18.05.2018 рег. № 51122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применение</a:t>
            </a: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2787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/>
          </p:cNvSpPr>
          <p:nvPr/>
        </p:nvSpPr>
        <p:spPr bwMode="auto">
          <a:xfrm>
            <a:off x="3037582" y="2780929"/>
            <a:ext cx="6127886" cy="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Font typeface="Lucida Grande"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t>Спасибо за внимание!</a:t>
            </a:r>
            <a:endParaRPr lang="en-US" alt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900546"/>
            <a:ext cx="8857324" cy="56918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 algn="just"/>
            <a:r>
              <a:rPr lang="ru-RU" alt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(п.3 СГС «Концептуальные основы»)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(муниципальные) бюджетные и автономные учреждения, организации государственного сектора, осуществляющие бюджетные полномочия по ведению бюджетного учета;</a:t>
            </a:r>
          </a:p>
          <a:p>
            <a:pPr marL="25082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власти, органы местного самоуправления, органы управления государственными внебюджетными фондами, осуществляющие составление и исполнение бюджетов;</a:t>
            </a:r>
          </a:p>
          <a:p>
            <a:pPr marL="25082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власти, органы местного самоуправления, осуществляющие кассовое обслуживание исполнения бюджетов.</a:t>
            </a:r>
          </a:p>
          <a:p>
            <a:pPr marL="2508250" indent="-250825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8250" indent="-2508250" algn="just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(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п.3 </a:t>
            </a:r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«Доходы»)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учет доходов, раскрытие в бухгалтерской (финансовой) отчетности информации о доходах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806000"/>
            <a:ext cx="8857324" cy="5570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применяется к доходам, возникающим в результате</a:t>
            </a:r>
          </a:p>
          <a:p>
            <a:r>
              <a:rPr 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(п.4 СГС «Доходы»):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аренды (безвозмездного пользования) - СГС «Аренда»;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доходов от инвестиций в форме дивидендов, учитываемых по методу долевого участия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СГС «Метод долевого участия»;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запасов, за исключением товаров, готовой продукции и биологической продукции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СГС «Запасы»;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 продажи основных средств и нематериальных активов;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 изменения справедливой стоимости финансовых активов и финансовых обязательств или их выбытия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СГС «Финансовые инструменты»;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 первоначального признания биологических активов и биологической продукции и изменения справедливой стоимости биологических активов и биологической продукции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СГС «Биологические активы»;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ж) изменения справедливой стоимости других нефинансовых активов;</a:t>
            </a:r>
          </a:p>
          <a:p>
            <a:pPr algn="just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 изменений курсов иностранных валют по отношению к рублю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СГС «Влияние изменения курсов иностранных валют».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63782" y="364596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Учетные группы доходов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70372" y="1002169"/>
            <a:ext cx="8650733" cy="39901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2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Учетная группа доходов –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доходов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экономического содержания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сходными принципами признания в бухгалтерском учете и оценки, информация о которых раскрывается в бухгалтерской (финансовой) отчетности обособленно. </a:t>
            </a:r>
          </a:p>
          <a:p>
            <a:pPr algn="just">
              <a:lnSpc>
                <a:spcPct val="12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учетными группами доходов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  <a:p>
            <a:pPr marL="1527175" algn="l">
              <a:lnSpc>
                <a:spcPct val="12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 доходы от 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операций;</a:t>
            </a:r>
          </a:p>
          <a:p>
            <a:pPr marL="1527175" algn="l">
              <a:lnSpc>
                <a:spcPct val="12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 доходы от 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операций.</a:t>
            </a:r>
          </a:p>
          <a:p>
            <a:pPr algn="just">
              <a:lnSpc>
                <a:spcPct val="125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– 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ДОХОДОВ:</a:t>
            </a:r>
          </a:p>
          <a:p>
            <a:pPr>
              <a:lnSpc>
                <a:spcPct val="125000"/>
              </a:lnSpc>
            </a:pPr>
            <a:endParaRPr lang="ru-RU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     НЕНАЛОГОВЫЕ      БЕЗВОЗМЕЗДНЫЕ </a:t>
            </a:r>
          </a:p>
          <a:p>
            <a:pPr algn="just">
              <a:lnSpc>
                <a:spcPct val="125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422322" y="5568043"/>
            <a:ext cx="0" cy="620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715861" y="5568043"/>
            <a:ext cx="1123270" cy="620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18503" y="5568043"/>
            <a:ext cx="778328" cy="563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689507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необменных операций</a:t>
            </a:r>
            <a:endParaRPr lang="ru-RU" sz="3600" b="1" i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131044" y="1327079"/>
            <a:ext cx="9774957" cy="5375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налогов, сборов, в том числе государственных пошлин, таможенных платежей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КОСГУ </a:t>
            </a: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страховых взносов на обязательное социальное страхование 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штрафов, пеней, неустоек, возмещения ущерба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КОСГУ</a:t>
            </a: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поступлений от бюджетов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КОСГУ </a:t>
            </a: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160*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необменных операций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КОСГУ</a:t>
            </a: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180, 190*</a:t>
            </a:r>
          </a:p>
          <a:p>
            <a:pPr algn="just"/>
            <a:endParaRPr lang="ru-RU" sz="2400" b="1" dirty="0" smtClean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 приказа Минфина России от 29 ноября 2017 г. № 209н «Об утверждении Порядка применения классификации операций сектора государственного управления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(актуального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апрель 2018 г.)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1002168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обменных операций</a:t>
            </a:r>
            <a:endParaRPr lang="ru-RU" sz="3600" b="1" i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70372" y="1842656"/>
            <a:ext cx="8650733" cy="22721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собственности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КОСГУ </a:t>
            </a:r>
            <a:r>
              <a:rPr lang="ru-RU" sz="3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КОСГУ </a:t>
            </a:r>
            <a:r>
              <a:rPr lang="ru-RU" sz="3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отдельных сборов (пошлин) (СГФ, СНС, приказ МФ РФ 209н) - КОСГУ</a:t>
            </a:r>
            <a:r>
              <a:rPr lang="ru-RU" sz="3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endParaRPr lang="ru-RU" sz="3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9221105" y="265643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22081" y="179387"/>
            <a:ext cx="62709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24338" y="683382"/>
            <a:ext cx="8857324" cy="6375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en-US" sz="3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70372" y="1424916"/>
            <a:ext cx="8650733" cy="52536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признается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совершения фактов хозяйственной жизни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(обменных операций или необменных операций)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наступления событий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результате которых ожидается получение экономических выгод или полезного потенциала, связанных с этими операциями (событиями), при условии, что их сумма (денежная величина) может быть надежно определена. подразделами положениями настоящего Стандарта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полученные (начисленные) в отчетном периоде, но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относящиеся к будущим отчетным периодам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признаются для целей бухгалтерского учета, формирования и публичного раскрытия показателей бухгалтерской (финансовой) отчетности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 будущих периодов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определения величины дохода осуществляется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предоставляемых скидок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льгот</a:t>
            </a:r>
          </a:p>
        </p:txBody>
      </p:sp>
    </p:spTree>
    <p:extLst>
      <p:ext uri="{BB962C8B-B14F-4D97-AF65-F5344CB8AC3E}">
        <p14:creationId xmlns:p14="http://schemas.microsoft.com/office/powerpoint/2010/main" val="37886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1"/>
  <p:tag name="TYPE" val="Report"/>
  <p:tag name="KEYWORD" val="REPORT"/>
  <p:tag name="TEMPLATEVERSION" val="12/02/2016 01:32:30"/>
</p:tagLst>
</file>

<file path=ppt/theme/theme1.xml><?xml version="1.0" encoding="utf-8"?>
<a:theme xmlns:a="http://schemas.openxmlformats.org/drawingml/2006/main" name="KPMG_Report_4x3_050216_2016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="" xmlns:thm15="http://schemas.microsoft.com/office/thememl/2012/main" name="Report Standard JSC_r.potx" id="{4E546F04-5CDB-4C52-903D-719AEF69D484}" vid="{A2009518-AD80-4CD9-8A4A-E03A2BECDDE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1650</Words>
  <Application>Microsoft Office PowerPoint</Application>
  <PresentationFormat>Лист A4 (210x297 мм)</PresentationFormat>
  <Paragraphs>239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KPMG_Report_4x3_050216_2016</vt:lpstr>
      <vt:lpstr>Федеральный стандарт бухгалтерского учета для организаций государственного сектора «ДОХОДЫ»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федерального стандарта бухгалтерского учета для организаций государственного сектора  «Отчет о движении денежных средств»</dc:title>
  <dc:creator>kpmg</dc:creator>
  <cp:lastModifiedBy>Guest</cp:lastModifiedBy>
  <cp:revision>98</cp:revision>
  <dcterms:created xsi:type="dcterms:W3CDTF">2016-04-25T06:31:38Z</dcterms:created>
  <dcterms:modified xsi:type="dcterms:W3CDTF">2018-12-12T13:30:23Z</dcterms:modified>
  <cp:category>KPMG Confidential</cp:category>
</cp:coreProperties>
</file>