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8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9.xml" ContentType="application/vnd.openxmlformats-officedocument.drawingml.chartshapes+xml"/>
  <Override PartName="/ppt/charts/chart14.xml" ContentType="application/vnd.openxmlformats-officedocument.drawingml.chart+xml"/>
  <Override PartName="/ppt/drawings/drawing10.xml" ContentType="application/vnd.openxmlformats-officedocument.drawingml.chartshapes+xml"/>
  <Override PartName="/ppt/charts/chart15.xml" ContentType="application/vnd.openxmlformats-officedocument.drawingml.chart+xml"/>
  <Override PartName="/ppt/drawings/drawing11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2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2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2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2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322" r:id="rId3"/>
    <p:sldId id="332" r:id="rId4"/>
    <p:sldId id="331" r:id="rId5"/>
    <p:sldId id="259" r:id="rId6"/>
    <p:sldId id="298" r:id="rId7"/>
    <p:sldId id="289" r:id="rId8"/>
    <p:sldId id="320" r:id="rId9"/>
    <p:sldId id="328" r:id="rId10"/>
    <p:sldId id="333" r:id="rId11"/>
    <p:sldId id="317" r:id="rId12"/>
    <p:sldId id="319" r:id="rId13"/>
    <p:sldId id="321" r:id="rId14"/>
    <p:sldId id="324" r:id="rId15"/>
    <p:sldId id="299" r:id="rId16"/>
    <p:sldId id="288" r:id="rId17"/>
    <p:sldId id="290" r:id="rId18"/>
    <p:sldId id="310" r:id="rId19"/>
    <p:sldId id="306" r:id="rId20"/>
    <p:sldId id="307" r:id="rId21"/>
    <p:sldId id="292" r:id="rId22"/>
    <p:sldId id="291" r:id="rId23"/>
    <p:sldId id="297" r:id="rId24"/>
    <p:sldId id="316" r:id="rId25"/>
    <p:sldId id="314" r:id="rId26"/>
    <p:sldId id="300" r:id="rId27"/>
    <p:sldId id="293" r:id="rId28"/>
    <p:sldId id="294" r:id="rId29"/>
    <p:sldId id="295" r:id="rId30"/>
    <p:sldId id="296" r:id="rId31"/>
    <p:sldId id="301" r:id="rId32"/>
    <p:sldId id="302" r:id="rId33"/>
    <p:sldId id="303" r:id="rId34"/>
    <p:sldId id="329" r:id="rId35"/>
    <p:sldId id="330" r:id="rId36"/>
    <p:sldId id="311" r:id="rId37"/>
    <p:sldId id="309" r:id="rId38"/>
    <p:sldId id="312" r:id="rId39"/>
    <p:sldId id="313" r:id="rId40"/>
    <p:sldId id="315" r:id="rId41"/>
    <p:sldId id="271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9933"/>
    <a:srgbClr val="FF9900"/>
    <a:srgbClr val="FFCC00"/>
    <a:srgbClr val="CC0000"/>
    <a:srgbClr val="EB3542"/>
    <a:srgbClr val="FFCC66"/>
    <a:srgbClr val="9C1854"/>
    <a:srgbClr val="FF9966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8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UniPlanningAssign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view3D>
      <c:rotX val="0"/>
      <c:rotY val="0"/>
      <c:rAngAx val="0"/>
    </c:view3D>
    <c:floor>
      <c:thickness val="0"/>
    </c:floor>
    <c:sideWall>
      <c:thickness val="0"/>
      <c:spPr>
        <a:noFill/>
        <a:ln w="25385">
          <a:noFill/>
        </a:ln>
      </c:spPr>
    </c:sideWall>
    <c:backWall>
      <c:thickness val="0"/>
      <c:spPr>
        <a:noFill/>
        <a:ln w="25385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35556188887538431"/>
          <c:w val="0.96604938271604934"/>
          <c:h val="0.386247521972195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'Лист1'!$B$1</c:f>
              <c:strCache>
                <c:ptCount val="1"/>
                <c:pt idx="0">
                  <c:v>Численность занятых в экономике (среднесписочная)*тыс.чел.</c:v>
                </c:pt>
              </c:strCache>
            </c:strRef>
          </c:tx>
          <c:spPr>
            <a:gradFill>
              <a:gsLst>
                <a:gs pos="0">
                  <a:srgbClr val="002060"/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600000" scaled="0"/>
            </a:gradFill>
          </c:spPr>
          <c:invertIfNegative val="0"/>
          <c:dLbls>
            <c:dLbl>
              <c:idx val="0"/>
              <c:layout>
                <c:manualLayout>
                  <c:x val="1.9807279331117221E-2"/>
                  <c:y val="-1.2785084738937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204852887411345E-2"/>
                  <c:y val="-6.3925423694688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506066109264201E-3"/>
                  <c:y val="-4.4747796586281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6024264437056814E-3"/>
                  <c:y val="-3.1962711847344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8060312385749252E-2"/>
                  <c:y val="-2.5570169477875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'Лист1'!$A$2:$A$6</c:f>
              <c:strCache>
                <c:ptCount val="5"/>
                <c:pt idx="0">
                  <c:v>2021 отчет</c:v>
                </c:pt>
                <c:pt idx="1">
                  <c:v>2022 оценка</c:v>
                </c:pt>
                <c:pt idx="2">
                  <c:v>2023 прогноз</c:v>
                </c:pt>
                <c:pt idx="3">
                  <c:v>2024 прогноз</c:v>
                </c:pt>
                <c:pt idx="4">
                  <c:v>2025 прогноз</c:v>
                </c:pt>
              </c:strCache>
            </c:strRef>
          </c:cat>
          <c:val>
            <c:numRef>
              <c:f>'Лист1'!$B$2:$B$6</c:f>
              <c:numCache>
                <c:formatCode>General</c:formatCode>
                <c:ptCount val="5"/>
                <c:pt idx="0">
                  <c:v>24633</c:v>
                </c:pt>
                <c:pt idx="1">
                  <c:v>23832</c:v>
                </c:pt>
                <c:pt idx="2">
                  <c:v>23951</c:v>
                </c:pt>
                <c:pt idx="3">
                  <c:v>24071</c:v>
                </c:pt>
                <c:pt idx="4">
                  <c:v>24552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2312248"/>
        <c:axId val="322314208"/>
        <c:axId val="0"/>
      </c:bar3DChart>
      <c:catAx>
        <c:axId val="322312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accent4">
                <a:lumMod val="75000"/>
              </a:schemeClr>
            </a:solidFill>
            <a:prstDash val="solid"/>
          </a:ln>
          <a:effectLst>
            <a:glow rad="70000">
              <a:schemeClr val="accent6">
                <a:tint val="30000"/>
                <a:shade val="95000"/>
                <a:satMod val="300000"/>
                <a:alpha val="50000"/>
              </a:schemeClr>
            </a:glow>
          </a:effectLst>
        </c:spPr>
        <c:txPr>
          <a:bodyPr/>
          <a:lstStyle/>
          <a:p>
            <a:pPr>
              <a:defRPr b="1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322314208"/>
        <c:crosses val="autoZero"/>
        <c:auto val="1"/>
        <c:lblAlgn val="ctr"/>
        <c:lblOffset val="100"/>
        <c:noMultiLvlLbl val="0"/>
      </c:catAx>
      <c:valAx>
        <c:axId val="3223142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22312248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925348339239692E-4"/>
          <c:y val="2.2676818481390543E-3"/>
          <c:w val="0.61075696338055063"/>
          <c:h val="0.82609116724518983"/>
        </c:manualLayout>
      </c:layout>
      <c:lineChart>
        <c:grouping val="standard"/>
        <c:varyColors val="0"/>
        <c:ser>
          <c:idx val="0"/>
          <c:order val="0"/>
          <c:tx>
            <c:strRef>
              <c:f>'Лист1'!$B$1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dLbls>
            <c:dLbl>
              <c:idx val="6"/>
              <c:layout>
                <c:manualLayout>
                  <c:x val="-3.1074362300043408E-2"/>
                  <c:y val="-7.6480665687714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'Лист1'!$A$2:$A$8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'Лист1'!$B$2:$B$8</c:f>
              <c:numCache>
                <c:formatCode>General</c:formatCode>
                <c:ptCount val="7"/>
                <c:pt idx="0">
                  <c:v>294.3</c:v>
                </c:pt>
                <c:pt idx="1">
                  <c:v>167.4</c:v>
                </c:pt>
                <c:pt idx="2">
                  <c:v>178.3</c:v>
                </c:pt>
                <c:pt idx="3">
                  <c:v>161</c:v>
                </c:pt>
                <c:pt idx="4">
                  <c:v>153.1</c:v>
                </c:pt>
                <c:pt idx="5">
                  <c:v>141.9</c:v>
                </c:pt>
                <c:pt idx="6">
                  <c:v>143.19999999999999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'Лист1'!$C$1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dLbls>
            <c:dLbl>
              <c:idx val="0"/>
              <c:layout>
                <c:manualLayout>
                  <c:x val="-5.4042369217466503E-2"/>
                  <c:y val="-5.2006852667645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1063553826200233E-3"/>
                  <c:y val="-6.4243759177679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3510592304366627E-2"/>
                  <c:y val="-6.4243759177679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3510592304366627E-2"/>
                  <c:y val="-6.4243759177679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'Лист1'!$A$2:$A$8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'Лист1'!$C$2:$C$8</c:f>
              <c:numCache>
                <c:formatCode>General</c:formatCode>
                <c:ptCount val="7"/>
                <c:pt idx="0">
                  <c:v>32.700000000000003</c:v>
                </c:pt>
                <c:pt idx="1">
                  <c:v>209.5</c:v>
                </c:pt>
                <c:pt idx="2">
                  <c:v>61</c:v>
                </c:pt>
                <c:pt idx="3">
                  <c:v>46.3</c:v>
                </c:pt>
                <c:pt idx="4">
                  <c:v>25.4</c:v>
                </c:pt>
                <c:pt idx="5">
                  <c:v>24.3</c:v>
                </c:pt>
                <c:pt idx="6">
                  <c:v>19.100000000000001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'Лист1'!$D$1</c:f>
              <c:strCache>
                <c:ptCount val="1"/>
                <c:pt idx="0">
                  <c:v>Доходы от восстановительной стоимости зеленых насаждений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dLbls>
            <c:dLbl>
              <c:idx val="2"/>
              <c:layout>
                <c:manualLayout>
                  <c:x val="-6.485084306095977E-2"/>
                  <c:y val="-1.8355359765051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0531883295716463E-2"/>
                  <c:y val="2.4473572136082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0531776913099872E-2"/>
                  <c:y val="2.7532798763590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188283614353687E-2"/>
                  <c:y val="1.2236665626047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'Лист1'!$A$2:$A$8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'Лист1'!$D$2:$D$8</c:f>
              <c:numCache>
                <c:formatCode>General</c:formatCode>
                <c:ptCount val="7"/>
                <c:pt idx="0">
                  <c:v>1.7</c:v>
                </c:pt>
                <c:pt idx="1">
                  <c:v>83.4</c:v>
                </c:pt>
                <c:pt idx="2">
                  <c:v>27.1</c:v>
                </c:pt>
                <c:pt idx="3">
                  <c:v>239.4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'Лист1'!$E$1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pPr>
              <a:ln w="38100"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4.998919152615651E-2"/>
                  <c:y val="-1.2236906510034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7021290991349842E-2"/>
                  <c:y val="-3.0592266275085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3510592304366627E-2"/>
                  <c:y val="-1.2236906510034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'Лист1'!$A$2:$A$8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'Лист1'!$E$2:$E$8</c:f>
              <c:numCache>
                <c:formatCode>General</c:formatCode>
                <c:ptCount val="7"/>
                <c:pt idx="0">
                  <c:v>14.9</c:v>
                </c:pt>
                <c:pt idx="1">
                  <c:v>9.5</c:v>
                </c:pt>
                <c:pt idx="2">
                  <c:v>13.3</c:v>
                </c:pt>
                <c:pt idx="3">
                  <c:v>14</c:v>
                </c:pt>
                <c:pt idx="4">
                  <c:v>7.1</c:v>
                </c:pt>
                <c:pt idx="5">
                  <c:v>7.6</c:v>
                </c:pt>
                <c:pt idx="6">
                  <c:v>7.7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4641688"/>
        <c:axId val="444639336"/>
      </c:lineChart>
      <c:catAx>
        <c:axId val="444641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44639336"/>
        <c:crosses val="autoZero"/>
        <c:auto val="1"/>
        <c:lblAlgn val="ctr"/>
        <c:lblOffset val="100"/>
        <c:noMultiLvlLbl val="0"/>
      </c:catAx>
      <c:valAx>
        <c:axId val="4446393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44641688"/>
        <c:crosses val="autoZero"/>
        <c:crossBetween val="between"/>
      </c:valAx>
      <c:spPr>
        <a:ln w="38100"/>
      </c:spPr>
    </c:plotArea>
    <c:legend>
      <c:legendPos val="r"/>
      <c:layout>
        <c:manualLayout>
          <c:xMode val="edge"/>
          <c:yMode val="edge"/>
          <c:x val="0.61094940953392862"/>
          <c:y val="6.4243759177679868E-2"/>
          <c:w val="0.33438045742823186"/>
          <c:h val="0.7174257402846671"/>
        </c:manualLayout>
      </c:layout>
      <c:overlay val="0"/>
      <c:txPr>
        <a:bodyPr/>
        <a:lstStyle/>
        <a:p>
          <a:pPr>
            <a:defRPr sz="1600" baseline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33622805361416"/>
          <c:y val="3.1224528674630592E-2"/>
          <c:w val="0.93042406867057958"/>
          <c:h val="0.7978169000049055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sunset" dir="t"/>
            </a:scene3d>
            <a:sp3d>
              <a:bevelT/>
            </a:sp3d>
          </c:spPr>
          <c:explosion val="25"/>
          <c:dPt>
            <c:idx val="0"/>
            <c:bubble3D val="0"/>
            <c:explosion val="0"/>
            <c:spPr>
              <a:solidFill>
                <a:srgbClr val="FFC000"/>
              </a:solidFill>
              <a:scene3d>
                <a:camera prst="orthographicFront"/>
                <a:lightRig rig="sunset" dir="t"/>
              </a:scene3d>
              <a:sp3d>
                <a:bevelT/>
              </a:sp3d>
            </c:spPr>
          </c:dPt>
          <c:dPt>
            <c:idx val="1"/>
            <c:bubble3D val="0"/>
            <c:explosion val="8"/>
            <c:spPr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sunset" dir="t"/>
              </a:scene3d>
              <a:sp3d>
                <a:bevelT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Льготы по земельному налогу для физических лиц</c:v>
                </c:pt>
                <c:pt idx="1">
                  <c:v>Льготы по земельному налогу в размере 70%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0.10900000000000012</c:v>
                </c:pt>
                <c:pt idx="1">
                  <c:v>0.89100000000000024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4.1016981150187795E-4"/>
          <c:y val="0.77191750340041965"/>
          <c:w val="0.94807981469960889"/>
          <c:h val="0.20963966775494527"/>
        </c:manualLayout>
      </c:layout>
      <c:overlay val="0"/>
      <c:txPr>
        <a:bodyPr/>
        <a:lstStyle/>
        <a:p>
          <a:pPr>
            <a:defRPr sz="1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4343434343434343E-2"/>
          <c:y val="2.8629856850715792E-2"/>
          <c:w val="0.86815254911317963"/>
          <c:h val="0.802631434874321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Дороги</c:v>
                </c:pt>
                <c:pt idx="1">
                  <c:v>Коммунальное хозяйство</c:v>
                </c:pt>
                <c:pt idx="2">
                  <c:v>Прочее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31.853000000000005</c:v>
                </c:pt>
                <c:pt idx="1">
                  <c:v>2.0830000000000002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Дороги</c:v>
                </c:pt>
                <c:pt idx="1">
                  <c:v>Коммунальное хозяйство</c:v>
                </c:pt>
                <c:pt idx="2">
                  <c:v>Прочее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46.25</c:v>
                </c:pt>
                <c:pt idx="1">
                  <c:v>12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CC0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Дороги</c:v>
                </c:pt>
                <c:pt idx="1">
                  <c:v>Коммунальное хозяйство</c:v>
                </c:pt>
                <c:pt idx="2">
                  <c:v>Прочее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31.1</c:v>
                </c:pt>
                <c:pt idx="1">
                  <c:v>20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9787024"/>
        <c:axId val="319790160"/>
        <c:axId val="0"/>
      </c:bar3DChart>
      <c:catAx>
        <c:axId val="319787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9790160"/>
        <c:crosses val="autoZero"/>
        <c:auto val="1"/>
        <c:lblAlgn val="ctr"/>
        <c:lblOffset val="100"/>
        <c:noMultiLvlLbl val="0"/>
      </c:catAx>
      <c:valAx>
        <c:axId val="3197901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19787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469787622039133"/>
          <c:y val="2.8403773958803635E-3"/>
          <c:w val="8.1281768523734144E-2"/>
          <c:h val="0.33049411480216023"/>
        </c:manualLayout>
      </c:layout>
      <c:overlay val="0"/>
      <c:txPr>
        <a:bodyPr/>
        <a:lstStyle/>
        <a:p>
          <a:pPr>
            <a:defRPr sz="1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847253303638812"/>
          <c:y val="3.3649700873147913E-2"/>
          <c:w val="0.5328058548411696"/>
          <c:h val="0.86786199648268092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c:spPr>
          <c:invertIfNegative val="0"/>
          <c:cat>
            <c:strRef>
              <c:f>Лист1!$A$2:$A$12</c:f>
              <c:strCache>
                <c:ptCount val="10"/>
                <c:pt idx="0">
                  <c:v>Стимулирование экономической активности малого и среднего предпринимательства</c:v>
                </c:pt>
                <c:pt idx="1">
                  <c:v>Медико-социальная поддержка отдельных категорий граждан</c:v>
                </c:pt>
                <c:pt idx="2">
                  <c:v>Безопасность жизнедеятельности населения</c:v>
                </c:pt>
                <c:pt idx="3">
                  <c:v>Развитие информационного общества</c:v>
                </c:pt>
                <c:pt idx="4">
                  <c:v>Управление муниципальным имуществом</c:v>
                </c:pt>
                <c:pt idx="5">
                  <c:v>Жилище</c:v>
                </c:pt>
                <c:pt idx="6">
                  <c:v>Физическая культура, спорт и молодежная политика</c:v>
                </c:pt>
                <c:pt idx="7">
                  <c:v>Развитие культуры</c:v>
                </c:pt>
                <c:pt idx="8">
                  <c:v>Городское хозяйство</c:v>
                </c:pt>
                <c:pt idx="9">
                  <c:v>Современное образование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60</c:v>
                </c:pt>
                <c:pt idx="1">
                  <c:v>120</c:v>
                </c:pt>
                <c:pt idx="2">
                  <c:v>135</c:v>
                </c:pt>
                <c:pt idx="3">
                  <c:v>150</c:v>
                </c:pt>
                <c:pt idx="4">
                  <c:v>165</c:v>
                </c:pt>
                <c:pt idx="5">
                  <c:v>180</c:v>
                </c:pt>
                <c:pt idx="6">
                  <c:v>280</c:v>
                </c:pt>
                <c:pt idx="7">
                  <c:v>400</c:v>
                </c:pt>
                <c:pt idx="8">
                  <c:v>546.5</c:v>
                </c:pt>
                <c:pt idx="9">
                  <c:v>504.4</c:v>
                </c:pt>
              </c:numCache>
            </c:numRef>
          </c:val>
        </c:ser>
        <c:ser>
          <c:idx val="0"/>
          <c:order val="1"/>
          <c:tx>
            <c:strRef>
              <c:f>Лист1!$B$1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002060">
                <a:alpha val="70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Лист1!$A$2:$A$12</c:f>
              <c:strCache>
                <c:ptCount val="10"/>
                <c:pt idx="0">
                  <c:v>Стимулирование экономической активности малого и среднего предпринимательства</c:v>
                </c:pt>
                <c:pt idx="1">
                  <c:v>Медико-социальная поддержка отдельных категорий граждан</c:v>
                </c:pt>
                <c:pt idx="2">
                  <c:v>Безопасность жизнедеятельности населения</c:v>
                </c:pt>
                <c:pt idx="3">
                  <c:v>Развитие информационного общества</c:v>
                </c:pt>
                <c:pt idx="4">
                  <c:v>Управление муниципальным имуществом</c:v>
                </c:pt>
                <c:pt idx="5">
                  <c:v>Жилище</c:v>
                </c:pt>
                <c:pt idx="6">
                  <c:v>Физическая культура, спорт и молодежная политика</c:v>
                </c:pt>
                <c:pt idx="7">
                  <c:v>Развитие культуры</c:v>
                </c:pt>
                <c:pt idx="8">
                  <c:v>Городское хозяйство</c:v>
                </c:pt>
                <c:pt idx="9">
                  <c:v>Современное образование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10</c:v>
                </c:pt>
                <c:pt idx="1">
                  <c:v>10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15</c:v>
                </c:pt>
                <c:pt idx="7">
                  <c:v>30</c:v>
                </c:pt>
                <c:pt idx="8">
                  <c:v>35</c:v>
                </c:pt>
                <c:pt idx="9">
                  <c:v>400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0"/>
                <c:pt idx="0">
                  <c:v>Стимулирование экономической активности малого и среднего предпринимательства</c:v>
                </c:pt>
                <c:pt idx="1">
                  <c:v>Медико-социальная поддержка отдельных категорий граждан</c:v>
                </c:pt>
                <c:pt idx="2">
                  <c:v>Безопасность жизнедеятельности населения</c:v>
                </c:pt>
                <c:pt idx="3">
                  <c:v>Развитие информационного общества</c:v>
                </c:pt>
                <c:pt idx="4">
                  <c:v>Управление муниципальным имуществом</c:v>
                </c:pt>
                <c:pt idx="5">
                  <c:v>Жилище</c:v>
                </c:pt>
                <c:pt idx="6">
                  <c:v>Физическая культура, спорт и молодежная политика</c:v>
                </c:pt>
                <c:pt idx="7">
                  <c:v>Развитие культуры</c:v>
                </c:pt>
                <c:pt idx="8">
                  <c:v>Городское хозяйство</c:v>
                </c:pt>
                <c:pt idx="9">
                  <c:v>Современное образование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834.4</c:v>
                </c:pt>
                <c:pt idx="1">
                  <c:v>784.4</c:v>
                </c:pt>
                <c:pt idx="2">
                  <c:v>769.4</c:v>
                </c:pt>
                <c:pt idx="3">
                  <c:v>754.4</c:v>
                </c:pt>
                <c:pt idx="4">
                  <c:v>739.4</c:v>
                </c:pt>
                <c:pt idx="5">
                  <c:v>724.4</c:v>
                </c:pt>
                <c:pt idx="6">
                  <c:v>609.4</c:v>
                </c:pt>
                <c:pt idx="7">
                  <c:v>474.4</c:v>
                </c:pt>
                <c:pt idx="8">
                  <c:v>322.89999999999998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44645216"/>
        <c:axId val="444638552"/>
      </c:barChart>
      <c:catAx>
        <c:axId val="4446452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197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44638552"/>
        <c:crosses val="autoZero"/>
        <c:auto val="1"/>
        <c:lblAlgn val="ctr"/>
        <c:lblOffset val="100"/>
        <c:noMultiLvlLbl val="0"/>
      </c:catAx>
      <c:valAx>
        <c:axId val="44463855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444645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60227278783628158"/>
          <c:y val="0.85849196790030502"/>
          <c:w val="0.36712639129303526"/>
          <c:h val="5.36220348133095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>
      <a:softEdge rad="0"/>
    </a:effectLst>
  </c:spPr>
  <c:txPr>
    <a:bodyPr anchor="t" anchorCtr="0"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53327049680177"/>
          <c:y val="5.7241594800649914E-2"/>
          <c:w val="0.58554752331119397"/>
          <c:h val="0.7603242414870289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5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explosion val="4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strRef>
              <c:f>Лист1!$A$2:$A$4</c:f>
              <c:strCache>
                <c:ptCount val="3"/>
                <c:pt idx="0">
                  <c:v>Процессная часть</c:v>
                </c:pt>
                <c:pt idx="1">
                  <c:v>Проектная часть</c:v>
                </c:pt>
                <c:pt idx="2">
                  <c:v>Непрограммная часть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1266.8</c:v>
                </c:pt>
                <c:pt idx="1">
                  <c:v>186.3</c:v>
                </c:pt>
                <c:pt idx="2">
                  <c:v>377.1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8"/>
        <c:holeSize val="50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755213121038423E-2"/>
          <c:y val="6.2662765292631414E-2"/>
          <c:w val="0.93291872914364249"/>
          <c:h val="0.931250000000000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1266.8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250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3"/>
        <c:overlap val="100"/>
        <c:axId val="519295728"/>
        <c:axId val="519296904"/>
      </c:barChart>
      <c:catAx>
        <c:axId val="51929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519296904"/>
        <c:crosses val="autoZero"/>
        <c:auto val="1"/>
        <c:lblAlgn val="ctr"/>
        <c:lblOffset val="100"/>
        <c:noMultiLvlLbl val="0"/>
      </c:catAx>
      <c:valAx>
        <c:axId val="5192969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519295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975308641975773E-2"/>
          <c:y val="3.59477124183019E-2"/>
          <c:w val="0.98302469135802473"/>
          <c:h val="0.8560022644228294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МБ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797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Лист1!$B$2:$B$9</c:f>
              <c:numCache>
                <c:formatCode>#,##0.00</c:formatCode>
                <c:ptCount val="8"/>
                <c:pt idx="0">
                  <c:v>150.94</c:v>
                </c:pt>
                <c:pt idx="1">
                  <c:v>227</c:v>
                </c:pt>
                <c:pt idx="2">
                  <c:v>289.11</c:v>
                </c:pt>
                <c:pt idx="3">
                  <c:v>315.10000000000002</c:v>
                </c:pt>
                <c:pt idx="4">
                  <c:v>329.55</c:v>
                </c:pt>
                <c:pt idx="5">
                  <c:v>342.89</c:v>
                </c:pt>
                <c:pt idx="6">
                  <c:v>356.60559999999964</c:v>
                </c:pt>
                <c:pt idx="7">
                  <c:v>370.86982400000096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ОБ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0288208717549902E-2"/>
                  <c:y val="-5.0050754505271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9394882050142578E-3"/>
                  <c:y val="-7.3884447126829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288208717549848E-2"/>
                  <c:y val="-6.6734339340362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9394882050142578E-3"/>
                  <c:y val="-7.3884447126829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9655593822908766E-3"/>
                  <c:y val="-7.2845523328774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1471173482982863E-2"/>
                  <c:y val="-6.7834343192636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1471173482982863E-2"/>
                  <c:y val="-6.7834343192636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0037276797609658E-2"/>
                  <c:y val="-8.14012118311624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797" b="1" i="0" u="none" strike="noStrike" kern="1200" baseline="0">
                    <a:solidFill>
                      <a:srgbClr val="00206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Лист1!$C$2:$C$9</c:f>
              <c:numCache>
                <c:formatCode>#,##0.00</c:formatCode>
                <c:ptCount val="8"/>
                <c:pt idx="0">
                  <c:v>16.21</c:v>
                </c:pt>
                <c:pt idx="1">
                  <c:v>34.700000000000003</c:v>
                </c:pt>
                <c:pt idx="2">
                  <c:v>33.32</c:v>
                </c:pt>
                <c:pt idx="3">
                  <c:v>36.300000000000004</c:v>
                </c:pt>
                <c:pt idx="4">
                  <c:v>35.800000000000004</c:v>
                </c:pt>
                <c:pt idx="5">
                  <c:v>34.4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Лист1!$D$2:$D$9</c:f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Лист1!$E$2:$E$9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9294944"/>
        <c:axId val="519295336"/>
        <c:axId val="0"/>
      </c:bar3DChart>
      <c:catAx>
        <c:axId val="519294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97" b="1" i="0" u="none" strike="noStrike" kern="1200" baseline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519295336"/>
        <c:crosses val="autoZero"/>
        <c:auto val="1"/>
        <c:lblAlgn val="ctr"/>
        <c:lblOffset val="100"/>
        <c:noMultiLvlLbl val="0"/>
      </c:catAx>
      <c:valAx>
        <c:axId val="519295336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one"/>
        <c:crossAx val="519294944"/>
        <c:crosses val="autoZero"/>
        <c:crossBetween val="between"/>
      </c:valAx>
      <c:spPr>
        <a:noFill/>
        <a:ln w="25390">
          <a:noFill/>
        </a:ln>
        <a:effectLst/>
      </c:spPr>
    </c:plotArea>
    <c:legend>
      <c:legendPos val="r"/>
      <c:layout>
        <c:manualLayout>
          <c:xMode val="edge"/>
          <c:yMode val="edge"/>
          <c:x val="8.1894507162508547E-3"/>
          <c:y val="7.8695402544790599E-2"/>
          <c:w val="0.18315221919786867"/>
          <c:h val="0.122509684079712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97" b="0" i="0" u="none" strike="noStrike" kern="1200" baseline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797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400" dirty="0" smtClean="0">
                <a:solidFill>
                  <a:srgbClr val="002060"/>
                </a:solidFill>
              </a:rPr>
              <a:t>Общее </a:t>
            </a:r>
          </a:p>
          <a:p>
            <a:pPr>
              <a:defRPr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 smtClean="0">
                <a:solidFill>
                  <a:srgbClr val="002060"/>
                </a:solidFill>
              </a:rPr>
              <a:t>образование</a:t>
            </a:r>
            <a:endParaRPr lang="ru-RU" sz="140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2619475946920680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4852750878355817"/>
          <c:y val="0.13840513697152493"/>
          <c:w val="0.61847126049419243"/>
          <c:h val="0.66976617391518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19"/>
          <c:dPt>
            <c:idx val="0"/>
            <c:bubble3D val="0"/>
            <c:explosion val="25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0"/>
            <c:spPr>
              <a:solidFill>
                <a:srgbClr val="FF9900"/>
              </a:soli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baseline="0">
                        <a:solidFill>
                          <a:srgbClr val="FAFAFA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 dirty="0">
                        <a:solidFill>
                          <a:srgbClr val="002060"/>
                        </a:solidFill>
                      </a:rPr>
                      <a:t>115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FAFAFA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ОБ</c:v>
                </c:pt>
                <c:pt idx="1">
                  <c:v>МБ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530.5</c:v>
                </c:pt>
                <c:pt idx="1">
                  <c:v>115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400" dirty="0" smtClean="0">
                <a:solidFill>
                  <a:srgbClr val="002060"/>
                </a:solidFill>
              </a:rPr>
              <a:t>Дополнительное </a:t>
            </a:r>
          </a:p>
          <a:p>
            <a:pPr>
              <a:defRPr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 smtClean="0">
                <a:solidFill>
                  <a:srgbClr val="002060"/>
                </a:solidFill>
              </a:rPr>
              <a:t>образование</a:t>
            </a:r>
            <a:endParaRPr lang="ru-RU" sz="140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31396934924397291"/>
          <c:y val="7.17008052024620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1391889149349522"/>
          <c:y val="0.24083485868932741"/>
          <c:w val="0.71566353738473565"/>
          <c:h val="0.6800092646159039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explosion val="29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0"/>
            <c:spPr>
              <a:solidFill>
                <a:srgbClr val="FF9900"/>
              </a:soli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1"/>
              <c:layout>
                <c:manualLayout>
                  <c:x val="-8.8626897518634271E-5"/>
                  <c:y val="-0.3426112884812131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ОБ</c:v>
                </c:pt>
                <c:pt idx="1">
                  <c:v>МБ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147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200" dirty="0" smtClean="0">
                <a:solidFill>
                  <a:srgbClr val="002060"/>
                </a:solidFill>
              </a:rPr>
              <a:t>Укрепление материально-технической базы,</a:t>
            </a:r>
            <a:r>
              <a:rPr lang="ru-RU" sz="1200" baseline="0" dirty="0" smtClean="0">
                <a:solidFill>
                  <a:srgbClr val="002060"/>
                </a:solidFill>
              </a:rPr>
              <a:t> </a:t>
            </a:r>
            <a:r>
              <a:rPr lang="ru-RU" sz="1000" baseline="0" dirty="0" smtClean="0">
                <a:solidFill>
                  <a:srgbClr val="002060"/>
                </a:solidFill>
              </a:rPr>
              <a:t>обеспечение содержания зданий и сооружений, обустройство прилегающих территорий МО</a:t>
            </a:r>
            <a:endParaRPr lang="ru-RU" sz="100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200700822777857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4722379967342164"/>
          <c:y val="0.31253566389178938"/>
          <c:w val="0.71566353738473565"/>
          <c:h val="0.6800092646159039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2"/>
            <c:spPr>
              <a:solidFill>
                <a:srgbClr val="FF9900"/>
              </a:soli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AFAFA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ОБ</c:v>
                </c:pt>
                <c:pt idx="1">
                  <c:v>МБ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11.8</c:v>
                </c:pt>
                <c:pt idx="1">
                  <c:v>51.5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728293392268959"/>
          <c:y val="0.8023872577426161"/>
          <c:w val="0.16798781566350077"/>
          <c:h val="0.196225505081361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view3D>
      <c:rotX val="0"/>
      <c:rotY val="0"/>
      <c:rAngAx val="0"/>
    </c:view3D>
    <c:floor>
      <c:thickness val="0"/>
    </c:floor>
    <c:sideWall>
      <c:thickness val="0"/>
      <c:spPr>
        <a:noFill/>
        <a:ln w="25395">
          <a:noFill/>
        </a:ln>
      </c:spPr>
    </c:sideWall>
    <c:backWall>
      <c:thickness val="0"/>
      <c:spPr>
        <a:noFill/>
        <a:ln w="25395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35561873332507538"/>
          <c:w val="0.9650455508766137"/>
          <c:h val="0.492268188368462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'Лист1'!$B$1</c:f>
              <c:strCache>
                <c:ptCount val="1"/>
                <c:pt idx="0">
                  <c:v>Фонд заработной платы списочного состава*,млн.руб.</c:v>
                </c:pt>
              </c:strCache>
            </c:strRef>
          </c:tx>
          <c:spPr>
            <a:gradFill flip="none" rotWithShape="1">
              <a:gsLst>
                <a:gs pos="0">
                  <a:srgbClr val="FF0000"/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600000" scaled="0"/>
              <a:tileRect/>
            </a:gradFill>
          </c:spPr>
          <c:invertIfNegative val="0"/>
          <c:dLbls>
            <c:dLbl>
              <c:idx val="0"/>
              <c:layout>
                <c:manualLayout>
                  <c:x val="1.42995473686581E-2"/>
                  <c:y val="-6.2756828408253792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5330315791054745E-3"/>
                  <c:y val="-2.614867850343909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25068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3.1378414204126882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9441929825878766E-3"/>
                  <c:y val="-2.091894280275125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42995473686581E-2"/>
                  <c:y val="-1.568920710206344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31690,4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'Лист1'!$A$2:$A$6</c:f>
              <c:strCache>
                <c:ptCount val="5"/>
                <c:pt idx="0">
                  <c:v>2021 отчет</c:v>
                </c:pt>
                <c:pt idx="1">
                  <c:v>2022 оценка</c:v>
                </c:pt>
                <c:pt idx="2">
                  <c:v>2023 прогноз</c:v>
                </c:pt>
                <c:pt idx="3">
                  <c:v>2024 прогноз</c:v>
                </c:pt>
                <c:pt idx="4">
                  <c:v>2025 прогноз</c:v>
                </c:pt>
              </c:strCache>
            </c:strRef>
          </c:cat>
          <c:val>
            <c:numRef>
              <c:f>'Лист1'!$B$2:$B$6</c:f>
              <c:numCache>
                <c:formatCode>General</c:formatCode>
                <c:ptCount val="5"/>
                <c:pt idx="0">
                  <c:v>24215.3</c:v>
                </c:pt>
                <c:pt idx="1">
                  <c:v>25068</c:v>
                </c:pt>
                <c:pt idx="2">
                  <c:v>27499.599999999897</c:v>
                </c:pt>
                <c:pt idx="3">
                  <c:v>29589.599999999897</c:v>
                </c:pt>
                <c:pt idx="4">
                  <c:v>31690.400000000001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49127464"/>
        <c:axId val="449130208"/>
        <c:axId val="0"/>
      </c:bar3DChart>
      <c:catAx>
        <c:axId val="449127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accent4">
                <a:lumMod val="75000"/>
              </a:schemeClr>
            </a:solidFill>
            <a:prstDash val="solid"/>
          </a:ln>
          <a:effectLst>
            <a:glow rad="63500">
              <a:schemeClr val="accent6">
                <a:tint val="30000"/>
                <a:shade val="95000"/>
                <a:satMod val="300000"/>
                <a:alpha val="50000"/>
              </a:schemeClr>
            </a:glow>
          </a:effectLst>
        </c:spPr>
        <c:txPr>
          <a:bodyPr/>
          <a:lstStyle/>
          <a:p>
            <a:pPr>
              <a:defRPr b="1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449130208"/>
        <c:crosses val="autoZero"/>
        <c:auto val="1"/>
        <c:lblAlgn val="ctr"/>
        <c:lblOffset val="100"/>
        <c:noMultiLvlLbl val="0"/>
      </c:catAx>
      <c:valAx>
        <c:axId val="4491302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49127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dirty="0">
                <a:solidFill>
                  <a:srgbClr val="002060"/>
                </a:solidFill>
              </a:rPr>
              <a:t>Дошкольное</a:t>
            </a:r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образование</a:t>
            </a:r>
          </a:p>
        </c:rich>
      </c:tx>
      <c:layout>
        <c:manualLayout>
          <c:xMode val="edge"/>
          <c:yMode val="edge"/>
          <c:x val="0.2241135913815927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884829719056401"/>
          <c:y val="0.13840513697152493"/>
          <c:w val="0.71566353738473565"/>
          <c:h val="0.6800092646159039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explosion val="29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0"/>
            <c:spPr>
              <a:solidFill>
                <a:srgbClr val="FF9900"/>
              </a:soli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2060"/>
                        </a:solidFill>
                      </a:rPr>
                      <a:t>180,6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ОБ</c:v>
                </c:pt>
                <c:pt idx="1">
                  <c:v>МБ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498.6</c:v>
                </c:pt>
                <c:pt idx="1">
                  <c:v>180.6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200" dirty="0" smtClean="0">
                <a:solidFill>
                  <a:srgbClr val="002060"/>
                </a:solidFill>
              </a:rPr>
              <a:t>Управление</a:t>
            </a:r>
            <a:r>
              <a:rPr lang="ru-RU" sz="1200" baseline="0" dirty="0" smtClean="0">
                <a:solidFill>
                  <a:srgbClr val="002060"/>
                </a:solidFill>
              </a:rPr>
              <a:t> ресурсами и качеством системы образования</a:t>
            </a:r>
            <a:endParaRPr lang="ru-RU" sz="120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3425783351921394"/>
          <c:y val="5.121486085890152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4981434811338607E-2"/>
          <c:y val="0.17425541588098536"/>
          <c:w val="0.71566353738473565"/>
          <c:h val="0.6800092646159039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explosion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41"/>
            <c:spPr>
              <a:solidFill>
                <a:srgbClr val="FF9900"/>
              </a:soli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1"/>
              <c:layout>
                <c:manualLayout>
                  <c:x val="-5.6839631863231897E-2"/>
                  <c:y val="-0.3477327745671033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ОБ</c:v>
                </c:pt>
                <c:pt idx="1">
                  <c:v>МБ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0.4</c:v>
                </c:pt>
                <c:pt idx="1">
                  <c:v>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200" dirty="0" smtClean="0">
                <a:solidFill>
                  <a:srgbClr val="002060"/>
                </a:solidFill>
              </a:rPr>
              <a:t>Развитие системы отдыха, </a:t>
            </a:r>
            <a:r>
              <a:rPr lang="ru-RU" sz="1000" dirty="0" smtClean="0">
                <a:solidFill>
                  <a:srgbClr val="002060"/>
                </a:solidFill>
              </a:rPr>
              <a:t>оздоровления,</a:t>
            </a:r>
            <a:r>
              <a:rPr lang="ru-RU" sz="1000" baseline="0" dirty="0" smtClean="0">
                <a:solidFill>
                  <a:srgbClr val="002060"/>
                </a:solidFill>
              </a:rPr>
              <a:t> занятости детей, подростков, в </a:t>
            </a:r>
            <a:r>
              <a:rPr lang="ru-RU" sz="1000" baseline="0" dirty="0" err="1" smtClean="0">
                <a:solidFill>
                  <a:srgbClr val="002060"/>
                </a:solidFill>
              </a:rPr>
              <a:t>т.ч</a:t>
            </a:r>
            <a:r>
              <a:rPr lang="ru-RU" sz="1000" baseline="0" dirty="0" smtClean="0">
                <a:solidFill>
                  <a:srgbClr val="002060"/>
                </a:solidFill>
              </a:rPr>
              <a:t>. детей, находящихся в трудной жизненной ситуации</a:t>
            </a:r>
            <a:endParaRPr lang="ru-RU" sz="100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9.1694579794929898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4722379967342164"/>
          <c:y val="0.31765714997768058"/>
          <c:w val="0.71566353738473565"/>
          <c:h val="0.6800092646159039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explosion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19"/>
            <c:spPr>
              <a:solidFill>
                <a:srgbClr val="FF9900"/>
              </a:soli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356916901112119"/>
                  <c:y val="-0.159705276622754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2060"/>
                        </a:solidFill>
                      </a:rPr>
                      <a:t>0,8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ОБ</c:v>
                </c:pt>
                <c:pt idx="1">
                  <c:v>МБ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0.8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87599544281033448"/>
          <c:h val="0.56704333953985764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explosion val="24"/>
          <c:dPt>
            <c:idx val="3"/>
            <c:bubble3D val="0"/>
            <c:spPr>
              <a:solidFill>
                <a:srgbClr val="9C1854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Pt>
            <c:idx val="5"/>
            <c:bubble3D val="0"/>
            <c:explosion val="23"/>
            <c:spPr>
              <a:solidFill>
                <a:srgbClr val="FFCC66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Lbls>
            <c:dLbl>
              <c:idx val="0"/>
              <c:layout>
                <c:manualLayout>
                  <c:x val="-2.6944139808258948E-2"/>
                  <c:y val="2.38833005517796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7675939787221733E-3"/>
                  <c:y val="5.970825137944904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4856229719995857E-3"/>
                  <c:y val="1.0840573703207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920301552098578E-3"/>
                  <c:y val="-8.9680101054570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1469311978866853E-2"/>
                  <c:y val="-0.246391976113690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'Планирование расходов'!$B$13:$B$18</c:f>
              <c:strCache>
                <c:ptCount val="6"/>
                <c:pt idx="0">
                  <c:v>Субвенции по предоставлению гражданам единовременной денежной выплаты на проведение капитального ремонта индивидуальных жилых домов </c:v>
                </c:pt>
                <c:pt idx="1">
                  <c:v>Субсидии на частичное возмещение затрат по вывозу смесей механической и биологической очистки хозяйственно-бытовых и смешанных вод</c:v>
                </c:pt>
                <c:pt idx="2">
                  <c:v>Оплата доли муниципального имущества в части обязательств по капитальному ремонту многоквартирных домов</c:v>
                </c:pt>
                <c:pt idx="3">
                  <c:v>Доставка питьевой воды в бывшие деревни</c:v>
                </c:pt>
                <c:pt idx="4">
                  <c:v>Замена приборов учета энергетических ресурсов в бюджетных учреждениях</c:v>
                </c:pt>
                <c:pt idx="5">
                  <c:v>Плата концедента по концессионному согдасшению по водоснабжению и водопотреблению</c:v>
                </c:pt>
              </c:strCache>
            </c:strRef>
          </c:cat>
          <c:val>
            <c:numRef>
              <c:f>'Планирование расходов'!$C$13:$C$18</c:f>
              <c:numCache>
                <c:formatCode>#,##0.0</c:formatCode>
                <c:ptCount val="6"/>
                <c:pt idx="0">
                  <c:v>0.34</c:v>
                </c:pt>
                <c:pt idx="1">
                  <c:v>5</c:v>
                </c:pt>
                <c:pt idx="2">
                  <c:v>9.4</c:v>
                </c:pt>
                <c:pt idx="3">
                  <c:v>2</c:v>
                </c:pt>
                <c:pt idx="4">
                  <c:v>0.2</c:v>
                </c:pt>
                <c:pt idx="5">
                  <c:v>36.1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"/>
          <c:y val="0.52295514283624156"/>
          <c:w val="0.77887755015993265"/>
          <c:h val="0.47704485716375838"/>
        </c:manualLayout>
      </c:layout>
      <c:overlay val="0"/>
      <c:txPr>
        <a:bodyPr/>
        <a:lstStyle/>
        <a:p>
          <a:pPr>
            <a:defRPr sz="1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9904940240103E-2"/>
          <c:y val="5.4164350954073855E-2"/>
          <c:w val="0.74885474079947723"/>
          <c:h val="0.46654218461993657"/>
        </c:manualLayout>
      </c:layout>
      <c:areaChart>
        <c:grouping val="stacked"/>
        <c:varyColors val="0"/>
        <c:ser>
          <c:idx val="0"/>
          <c:order val="0"/>
          <c:tx>
            <c:strRef>
              <c:f>'Лист1'!$B$1</c:f>
              <c:strCache>
                <c:ptCount val="1"/>
                <c:pt idx="0">
                  <c:v>2019</c:v>
                </c:pt>
              </c:strCache>
            </c:strRef>
          </c:tx>
          <c:spPr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rgbClr val="5B9BD5">
                    <a:tint val="44500"/>
                    <a:satMod val="160000"/>
                  </a:srgbClr>
                </a:gs>
                <a:gs pos="100000">
                  <a:srgbClr val="5B9BD5">
                    <a:tint val="23500"/>
                    <a:satMod val="160000"/>
                  </a:srgbClr>
                </a:gs>
              </a:gsLst>
              <a:lin ang="5400000" scaled="0"/>
            </a:gradFill>
            <a:ln>
              <a:gradFill>
                <a:gsLst>
                  <a:gs pos="0">
                    <a:schemeClr val="tx1"/>
                  </a:gs>
                  <a:gs pos="50000">
                    <a:srgbClr val="5B9BD5">
                      <a:tint val="44500"/>
                      <a:satMod val="160000"/>
                    </a:srgbClr>
                  </a:gs>
                  <a:gs pos="100000">
                    <a:srgbClr val="5B9BD5">
                      <a:tint val="23500"/>
                      <a:satMod val="160000"/>
                    </a:srgbClr>
                  </a:gs>
                </a:gsLst>
                <a:lin ang="5400000" scaled="0"/>
              </a:gradFill>
            </a:ln>
            <a:scene3d>
              <a:camera prst="orthographicFront"/>
              <a:lightRig rig="harsh" dir="t"/>
            </a:scene3d>
            <a:sp3d prstMaterial="flat">
              <a:bevelT/>
              <a:bevelB/>
            </a:sp3d>
          </c:spPr>
          <c:dLbls>
            <c:dLbl>
              <c:idx val="0"/>
              <c:layout>
                <c:manualLayout>
                  <c:x val="3.4002026467231002E-3"/>
                  <c:y val="6.77054386925920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gradFill>
                  <a:gsLst>
                    <a:gs pos="0">
                      <a:schemeClr val="bg1"/>
                    </a:gs>
                    <a:gs pos="50000">
                      <a:srgbClr val="5B9BD5">
                        <a:tint val="44500"/>
                        <a:satMod val="160000"/>
                      </a:srgbClr>
                    </a:gs>
                    <a:gs pos="100000">
                      <a:srgbClr val="5B9BD5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'Лист1'!$A$2:$A$7</c:f>
              <c:strCache>
                <c:ptCount val="6"/>
                <c:pt idx="0">
                  <c:v>ОБРАЗОВАНИЕ</c:v>
                </c:pt>
                <c:pt idx="1">
                  <c:v>ОБЩЕГОСУДАРСТВЕННЫЕ ВОПРОСЫ</c:v>
                </c:pt>
                <c:pt idx="2">
                  <c:v>НАЦИОНАЛЬНАЯ ЭКОНОМИКА</c:v>
                </c:pt>
                <c:pt idx="3">
                  <c:v>КУЛЬТУРА, КИНЕМАТОГРАФИЯ</c:v>
                </c:pt>
                <c:pt idx="4">
                  <c:v>ЖКХ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'Лист1'!$B$2:$B$7</c:f>
              <c:numCache>
                <c:formatCode>General</c:formatCode>
                <c:ptCount val="6"/>
                <c:pt idx="0">
                  <c:v>1455.5</c:v>
                </c:pt>
                <c:pt idx="1">
                  <c:v>296.2</c:v>
                </c:pt>
                <c:pt idx="2">
                  <c:v>277.7</c:v>
                </c:pt>
                <c:pt idx="3">
                  <c:v>259.8</c:v>
                </c:pt>
                <c:pt idx="4">
                  <c:v>218.3</c:v>
                </c:pt>
                <c:pt idx="5">
                  <c:v>103</c:v>
                </c:pt>
              </c:numCache>
            </c:numRef>
          </c:val>
        </c:ser>
        <c:ser>
          <c:idx val="1"/>
          <c:order val="1"/>
          <c:tx>
            <c:strRef>
              <c:f>'Лист1'!$C$1</c:f>
              <c:strCache>
                <c:ptCount val="1"/>
                <c:pt idx="0">
                  <c:v>2023</c:v>
                </c:pt>
              </c:strCache>
            </c:strRef>
          </c:tx>
          <c:spPr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rgbClr val="5B9BD5">
                    <a:tint val="44500"/>
                    <a:satMod val="160000"/>
                  </a:srgbClr>
                </a:gs>
                <a:gs pos="100000">
                  <a:srgbClr val="5B9BD5">
                    <a:tint val="23500"/>
                    <a:satMod val="160000"/>
                  </a:srgbClr>
                </a:gs>
              </a:gsLst>
              <a:lin ang="5400000" scaled="0"/>
            </a:gradFill>
            <a:ln w="9525" cap="flat" cmpd="sng" algn="ctr">
              <a:solidFill>
                <a:srgbClr val="002060"/>
              </a:solidFill>
              <a:prstDash val="solid"/>
            </a:ln>
            <a:effectLst>
              <a:glow rad="63500">
                <a:schemeClr val="accent6">
                  <a:tint val="30000"/>
                  <a:shade val="95000"/>
                  <a:satMod val="300000"/>
                  <a:alpha val="5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  <a:bevelB prst="angle"/>
            </a:sp3d>
          </c:spPr>
          <c:dLbls>
            <c:dLbl>
              <c:idx val="0"/>
              <c:layout>
                <c:manualLayout>
                  <c:x val="9.0737514518002566E-3"/>
                  <c:y val="-0.137442129629629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8147502903600465E-3"/>
                  <c:y val="-0.112123842592592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9294142026464595E-3"/>
                  <c:y val="-0.151820649892244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442508710801423E-3"/>
                  <c:y val="-0.112123842592592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4442508710801423E-3"/>
                  <c:y val="-0.115740740740741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8147502903600465E-2"/>
                  <c:y val="-0.141059027777777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'Лист1'!$A$2:$A$7</c:f>
              <c:strCache>
                <c:ptCount val="6"/>
                <c:pt idx="0">
                  <c:v>ОБРАЗОВАНИЕ</c:v>
                </c:pt>
                <c:pt idx="1">
                  <c:v>ОБЩЕГОСУДАРСТВЕННЫЕ ВОПРОСЫ</c:v>
                </c:pt>
                <c:pt idx="2">
                  <c:v>НАЦИОНАЛЬНАЯ ЭКОНОМИКА</c:v>
                </c:pt>
                <c:pt idx="3">
                  <c:v>КУЛЬТУРА, КИНЕМАТОГРАФИЯ</c:v>
                </c:pt>
                <c:pt idx="4">
                  <c:v>ЖКХ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'Лист1'!$C$2:$C$7</c:f>
              <c:numCache>
                <c:formatCode>General</c:formatCode>
                <c:ptCount val="6"/>
                <c:pt idx="0">
                  <c:v>1683.2</c:v>
                </c:pt>
                <c:pt idx="1">
                  <c:v>338</c:v>
                </c:pt>
                <c:pt idx="2">
                  <c:v>269.5</c:v>
                </c:pt>
                <c:pt idx="3">
                  <c:v>181.4</c:v>
                </c:pt>
                <c:pt idx="4">
                  <c:v>352.4</c:v>
                </c:pt>
                <c:pt idx="5">
                  <c:v>208.1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9130992"/>
        <c:axId val="449129424"/>
      </c:areaChart>
      <c:catAx>
        <c:axId val="449130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00" b="1" baseline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49129424"/>
        <c:crosses val="autoZero"/>
        <c:auto val="1"/>
        <c:lblAlgn val="ctr"/>
        <c:lblOffset val="100"/>
        <c:noMultiLvlLbl val="0"/>
      </c:catAx>
      <c:valAx>
        <c:axId val="4491294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49130992"/>
        <c:crosses val="autoZero"/>
        <c:crossBetween val="midCat"/>
      </c:valAx>
    </c:plotArea>
    <c:legend>
      <c:legendPos val="r"/>
      <c:overlay val="0"/>
      <c:txPr>
        <a:bodyPr/>
        <a:lstStyle/>
        <a:p>
          <a:pPr>
            <a:defRPr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effectLst>
      <a:outerShdw dist="50800" sx="1000" sy="1000" algn="ctr" rotWithShape="0">
        <a:srgbClr val="000000"/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937664041994938"/>
          <c:y val="4.1627689621190282E-2"/>
          <c:w val="0.70062335958005262"/>
          <c:h val="0.54875920736581363"/>
        </c:manualLayout>
      </c:layout>
      <c:lineChart>
        <c:grouping val="standard"/>
        <c:varyColors val="0"/>
        <c:ser>
          <c:idx val="0"/>
          <c:order val="0"/>
          <c:tx>
            <c:strRef>
              <c:f>'Лист1'!$B$1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8100">
              <a:solidFill>
                <a:schemeClr val="accent2">
                  <a:lumMod val="75000"/>
                </a:schemeClr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0.13125000000000001"/>
                  <c:y val="-5.7692307692307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1666666666666683E-3"/>
                  <c:y val="-8.974358974358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'Лист1'!$A$2:$A$3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2023</c:v>
                </c:pt>
              </c:numCache>
            </c:numRef>
          </c:cat>
          <c:val>
            <c:numRef>
              <c:f>'Лист1'!$B$2:$B$3</c:f>
              <c:numCache>
                <c:formatCode>General</c:formatCode>
                <c:ptCount val="2"/>
                <c:pt idx="0">
                  <c:v>1552.2</c:v>
                </c:pt>
                <c:pt idx="1">
                  <c:v>1713.6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'Лист1'!$C$1</c:f>
              <c:strCache>
                <c:ptCount val="1"/>
                <c:pt idx="0">
                  <c:v>Ряд 2</c:v>
                </c:pt>
              </c:strCache>
            </c:strRef>
          </c:tx>
          <c:spPr>
            <a:ln w="38100">
              <a:solidFill>
                <a:srgbClr val="002060"/>
              </a:solidFill>
            </a:ln>
          </c:spPr>
          <c:marker>
            <c:spPr>
              <a:ln w="38100">
                <a:solidFill>
                  <a:srgbClr val="002060"/>
                </a:solidFill>
              </a:ln>
            </c:spPr>
          </c:marker>
          <c:dLbls>
            <c:dLbl>
              <c:idx val="0"/>
              <c:layout>
                <c:manualLayout>
                  <c:x val="-0.1270833333333334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'Лист1'!$A$2:$A$3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2023</c:v>
                </c:pt>
              </c:numCache>
            </c:numRef>
          </c:cat>
          <c:val>
            <c:numRef>
              <c:f>'Лист1'!$C$2:$C$3</c:f>
              <c:numCache>
                <c:formatCode>General</c:formatCode>
                <c:ptCount val="2"/>
                <c:pt idx="0">
                  <c:v>1079.0999999999999</c:v>
                </c:pt>
                <c:pt idx="1">
                  <c:v>1246.7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9127856"/>
        <c:axId val="449124720"/>
      </c:lineChart>
      <c:catAx>
        <c:axId val="449127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49124720"/>
        <c:crosses val="autoZero"/>
        <c:auto val="1"/>
        <c:lblAlgn val="ctr"/>
        <c:lblOffset val="100"/>
        <c:noMultiLvlLbl val="0"/>
      </c:catAx>
      <c:valAx>
        <c:axId val="4491247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49127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rgbClr val="00206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1720297315031567"/>
          <c:y val="7.82472613458529E-2"/>
        </c:manualLayout>
      </c:layout>
      <c:overlay val="0"/>
      <c:txPr>
        <a:bodyPr/>
        <a:lstStyle/>
        <a:p>
          <a:pPr>
            <a:defRPr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6221653669980488"/>
          <c:y val="0.11753050564982195"/>
          <c:w val="0.68095637116306418"/>
          <c:h val="0.883126393313083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dLbl>
              <c:idx val="3"/>
              <c:layout>
                <c:manualLayout>
                  <c:x val="5.6306306306306434E-3"/>
                  <c:y val="-6.8466353677621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065637065637081E-2"/>
                  <c:y val="-0.119816118935837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Прочие налоговые доходы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0.71700000000000064</c:v>
                </c:pt>
                <c:pt idx="1">
                  <c:v>0.18600000000000044</c:v>
                </c:pt>
                <c:pt idx="2">
                  <c:v>8.9000000000000065E-2</c:v>
                </c:pt>
                <c:pt idx="3">
                  <c:v>8.0000000000000227E-3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l"/>
      <c:legendEntry>
        <c:idx val="0"/>
        <c:txPr>
          <a:bodyPr/>
          <a:lstStyle/>
          <a:p>
            <a:pPr>
              <a:defRPr sz="1200" b="1" baseline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 baseline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 baseline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 baseline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5.6734145562885646E-3"/>
          <c:y val="0.17899234316661286"/>
          <c:w val="0.22933672564578067"/>
          <c:h val="0.62246428043325552"/>
        </c:manualLayout>
      </c:layout>
      <c:overlay val="0"/>
      <c:txPr>
        <a:bodyPr/>
        <a:lstStyle/>
        <a:p>
          <a:pPr>
            <a:defRPr sz="1200" b="1" baseline="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729534987371863E-2"/>
          <c:y val="7.9805919411942913E-2"/>
          <c:w val="0.63543245183974639"/>
          <c:h val="0.79550146769037433"/>
        </c:manualLayout>
      </c:layout>
      <c:lineChart>
        <c:grouping val="standard"/>
        <c:varyColors val="0"/>
        <c:ser>
          <c:idx val="0"/>
          <c:order val="0"/>
          <c:tx>
            <c:strRef>
              <c:f>'Лист1'!$B$1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dLbls>
            <c:dLbl>
              <c:idx val="0"/>
              <c:layout>
                <c:manualLayout>
                  <c:x val="-4.7169811320754707E-2"/>
                  <c:y val="7.4636552440290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3411949685534875E-2"/>
                  <c:y val="8.1126687435098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3584905660377402E-2"/>
                  <c:y val="6.8146417445482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3584905660377402E-2"/>
                  <c:y val="6.8146417445482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1619496855345911E-2"/>
                  <c:y val="6.1656282450674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3584905660377402E-2"/>
                  <c:y val="6.1656282450674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9481132075472035E-2"/>
                  <c:y val="6.4901349948078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'Лист1'!$A$2:$A$8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'Лист1'!$B$2:$B$8</c:f>
              <c:numCache>
                <c:formatCode>General</c:formatCode>
                <c:ptCount val="7"/>
                <c:pt idx="0">
                  <c:v>905.3</c:v>
                </c:pt>
                <c:pt idx="1">
                  <c:v>983.5</c:v>
                </c:pt>
                <c:pt idx="2">
                  <c:v>981.9</c:v>
                </c:pt>
                <c:pt idx="3">
                  <c:v>996.5</c:v>
                </c:pt>
                <c:pt idx="4">
                  <c:v>1093.0999999999999</c:v>
                </c:pt>
                <c:pt idx="5">
                  <c:v>1176.2</c:v>
                </c:pt>
                <c:pt idx="6">
                  <c:v>1259.7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'Лист1'!$C$1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dLbls>
            <c:dLbl>
              <c:idx val="0"/>
              <c:layout>
                <c:manualLayout>
                  <c:x val="-5.5031446540880505E-2"/>
                  <c:y val="-5.1921079958463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930817610062895E-2"/>
                  <c:y val="-5.5166147455867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5377358490566092E-2"/>
                  <c:y val="-6.8146417445482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7169811320754707E-2"/>
                  <c:y val="-5.8411214953271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9308176100628936E-2"/>
                  <c:y val="-5.5166147455867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9308176100628936E-2"/>
                  <c:y val="-5.8411214953271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7169811320754707E-2"/>
                  <c:y val="-5.8411214953271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'Лист1'!$A$2:$A$8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'Лист1'!$C$2:$C$8</c:f>
              <c:numCache>
                <c:formatCode>General</c:formatCode>
                <c:ptCount val="7"/>
                <c:pt idx="0">
                  <c:v>170.8</c:v>
                </c:pt>
                <c:pt idx="1">
                  <c:v>185.4</c:v>
                </c:pt>
                <c:pt idx="2">
                  <c:v>226</c:v>
                </c:pt>
                <c:pt idx="3">
                  <c:v>275.7</c:v>
                </c:pt>
                <c:pt idx="4">
                  <c:v>284.2</c:v>
                </c:pt>
                <c:pt idx="5">
                  <c:v>292.60000000000002</c:v>
                </c:pt>
                <c:pt idx="6">
                  <c:v>301.5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'Лист1'!$D$1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dLbls>
            <c:dLbl>
              <c:idx val="0"/>
              <c:layout>
                <c:manualLayout>
                  <c:x val="-5.7861635220126342E-2"/>
                  <c:y val="1.8996165198976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1100628930817592E-2"/>
                  <c:y val="2.9205607476635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0927672955974822E-2"/>
                  <c:y val="6.49013499480789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3066037735849537E-2"/>
                  <c:y val="1.2980269989615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7169811320754707E-2"/>
                  <c:y val="1.2980269989615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7169811320754707E-2"/>
                  <c:y val="-9.73520249221183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1100628930817814E-2"/>
                  <c:y val="-1.6225337487019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'Лист1'!$A$2:$A$8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'Лист1'!$D$2:$D$8</c:f>
              <c:numCache>
                <c:formatCode>General</c:formatCode>
                <c:ptCount val="7"/>
                <c:pt idx="0">
                  <c:v>123.1</c:v>
                </c:pt>
                <c:pt idx="1">
                  <c:v>128</c:v>
                </c:pt>
                <c:pt idx="2">
                  <c:v>131.6</c:v>
                </c:pt>
                <c:pt idx="3">
                  <c:v>135.4</c:v>
                </c:pt>
                <c:pt idx="4">
                  <c:v>135.9</c:v>
                </c:pt>
                <c:pt idx="5">
                  <c:v>136.30000000000001</c:v>
                </c:pt>
                <c:pt idx="6">
                  <c:v>136.5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'Лист1'!$E$1</c:f>
              <c:strCache>
                <c:ptCount val="1"/>
                <c:pt idx="0">
                  <c:v>Столбец4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dLbls>
            <c:dLbl>
              <c:idx val="0"/>
              <c:layout>
                <c:manualLayout>
                  <c:x val="-5.1100628930817814E-2"/>
                  <c:y val="1.6225337487019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1100628930817814E-2"/>
                  <c:y val="1.9470404984423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6996855345911972E-2"/>
                  <c:y val="9.7349469750860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1273584905660382E-2"/>
                  <c:y val="-6.49013499480789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1273584905660382E-2"/>
                  <c:y val="-6.49013499480777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5377358490566092E-2"/>
                  <c:y val="-9.73520249221171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3238993710691821E-2"/>
                  <c:y val="-1.9470404984423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'Лист1'!$A$2:$A$8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'Лист1'!$E$2:$E$8</c:f>
              <c:numCache>
                <c:formatCode>General</c:formatCode>
                <c:ptCount val="7"/>
                <c:pt idx="0">
                  <c:v>9.5</c:v>
                </c:pt>
                <c:pt idx="1">
                  <c:v>9.1</c:v>
                </c:pt>
                <c:pt idx="2">
                  <c:v>10.4</c:v>
                </c:pt>
                <c:pt idx="3">
                  <c:v>11.3</c:v>
                </c:pt>
                <c:pt idx="4">
                  <c:v>11.8</c:v>
                </c:pt>
                <c:pt idx="5">
                  <c:v>12.2</c:v>
                </c:pt>
                <c:pt idx="6">
                  <c:v>12.4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9124328"/>
        <c:axId val="449125504"/>
      </c:lineChart>
      <c:catAx>
        <c:axId val="449124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49125504"/>
        <c:crosses val="autoZero"/>
        <c:auto val="1"/>
        <c:lblAlgn val="ctr"/>
        <c:lblOffset val="100"/>
        <c:noMultiLvlLbl val="0"/>
      </c:catAx>
      <c:valAx>
        <c:axId val="4491255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49124328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7879901165804192"/>
          <c:y val="0.14781324605974291"/>
          <c:w val="0.48881500884673762"/>
          <c:h val="0.663371489690956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крупнейших налогоплательщиков НДФЛ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5.1490045177407613E-3"/>
                  <c:y val="-4.1004850111158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0587161354398516E-3"/>
                  <c:y val="-3.7006222965382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1659643902401573E-3"/>
                  <c:y val="-3.9796110446597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561.5</c:v>
                </c:pt>
                <c:pt idx="1">
                  <c:v>579.20000000000005</c:v>
                </c:pt>
                <c:pt idx="2">
                  <c:v>610.29999999999995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420.4</c:v>
                </c:pt>
                <c:pt idx="1">
                  <c:v>417.3</c:v>
                </c:pt>
                <c:pt idx="2">
                  <c:v>482.8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4643256"/>
        <c:axId val="444642864"/>
        <c:axId val="0"/>
      </c:bar3DChart>
      <c:catAx>
        <c:axId val="444643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44642864"/>
        <c:crosses val="autoZero"/>
        <c:auto val="1"/>
        <c:lblAlgn val="ctr"/>
        <c:lblOffset val="100"/>
        <c:noMultiLvlLbl val="0"/>
      </c:catAx>
      <c:valAx>
        <c:axId val="4446428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44643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ru-RU" sz="1800" b="1" kern="1200" dirty="0" err="1" smtClean="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10"/>
      <c:rAngAx val="0"/>
      <c:perspective val="9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448841155911516E-2"/>
          <c:y val="2.5372283016386332E-2"/>
          <c:w val="0.81767928310794269"/>
          <c:h val="0.8570683928287812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УСН</c:v>
                </c:pt>
              </c:strCache>
            </c:strRef>
          </c:tx>
          <c:spPr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3.74015788934362E-3"/>
                  <c:y val="-8.39375848050500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158257575393374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1055050502622481E-3"/>
                  <c:y val="-2.79791949350166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3.0777114428518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</c:v>
                </c:pt>
                <c:pt idx="1">
                  <c:v>2022 ОЦЕНКА</c:v>
                </c:pt>
                <c:pt idx="2">
                  <c:v>2023 ПРОГНОЗ</c:v>
                </c:pt>
                <c:pt idx="3">
                  <c:v>2024 ПРОГНОЗ</c:v>
                </c:pt>
                <c:pt idx="4">
                  <c:v>2025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211</c:v>
                </c:pt>
                <c:pt idx="1">
                  <c:v>263.2</c:v>
                </c:pt>
                <c:pt idx="2">
                  <c:v>271.10000000000002</c:v>
                </c:pt>
                <c:pt idx="3">
                  <c:v>279.2</c:v>
                </c:pt>
                <c:pt idx="4">
                  <c:v>287.60000000000002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ЕНВД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spPr>
                <a:scene3d>
                  <a:camera prst="orthographicFront"/>
                  <a:lightRig rig="threePt" dir="t"/>
                </a:scene3d>
                <a:sp3d>
                  <a:bevelT prst="slope"/>
                </a:sp3d>
              </c:spPr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</c:v>
                </c:pt>
                <c:pt idx="1">
                  <c:v>2022 ОЦЕНКА</c:v>
                </c:pt>
                <c:pt idx="2">
                  <c:v>2023 ПРОГНОЗ</c:v>
                </c:pt>
                <c:pt idx="3">
                  <c:v>2024 ПРОГНОЗ</c:v>
                </c:pt>
                <c:pt idx="4">
                  <c:v>2025 ПРОГНОЗ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4.4000000000000004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ПАТЕНТ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slope"/>
            </a:sp3d>
          </c:spPr>
          <c:invertIfNegative val="0"/>
          <c:dLbls>
            <c:dLbl>
              <c:idx val="0"/>
              <c:layout>
                <c:manualLayout>
                  <c:x val="2.0833333333333632E-3"/>
                  <c:y val="-5.312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833333333333632E-3"/>
                  <c:y val="-5.937500000000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5966483097816967E-17"/>
                  <c:y val="-2.518127544151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0527525251311241E-3"/>
                  <c:y val="-4.1968351785281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0291999157042934E-3"/>
                  <c:y val="-4.7564631389528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</c:v>
                </c:pt>
                <c:pt idx="1">
                  <c:v>2022 ОЦЕНКА</c:v>
                </c:pt>
                <c:pt idx="2">
                  <c:v>2023 ПРОГНОЗ</c:v>
                </c:pt>
                <c:pt idx="3">
                  <c:v>2024 ПРОГНОЗ</c:v>
                </c:pt>
                <c:pt idx="4">
                  <c:v>2025 ПРОГНОЗ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10.6</c:v>
                </c:pt>
                <c:pt idx="1">
                  <c:v>12.6</c:v>
                </c:pt>
                <c:pt idx="2">
                  <c:v>13.1</c:v>
                </c:pt>
                <c:pt idx="3">
                  <c:v>13.4</c:v>
                </c:pt>
                <c:pt idx="4">
                  <c:v>13.8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4644040"/>
        <c:axId val="444639728"/>
        <c:axId val="0"/>
      </c:bar3DChart>
      <c:catAx>
        <c:axId val="444644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44639728"/>
        <c:crosses val="autoZero"/>
        <c:auto val="1"/>
        <c:lblAlgn val="ctr"/>
        <c:lblOffset val="100"/>
        <c:noMultiLvlLbl val="0"/>
      </c:catAx>
      <c:valAx>
        <c:axId val="4446397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44644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503256835439296"/>
          <c:y val="0.28566978337273713"/>
          <c:w val="0.18663409740093023"/>
          <c:h val="0.55456659015348242"/>
        </c:manualLayout>
      </c:layout>
      <c:overlay val="0"/>
      <c:txPr>
        <a:bodyPr/>
        <a:lstStyle/>
        <a:p>
          <a:pPr>
            <a:defRPr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effectLst>
      <a:innerShdw blurRad="63500" dist="50800">
        <a:prstClr val="black">
          <a:alpha val="50000"/>
        </a:prstClr>
      </a:inn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3384529709256382"/>
          <c:w val="0.95303961748634591"/>
          <c:h val="0.6549560853199498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8100">
              <a:solidFill>
                <a:schemeClr val="accent2">
                  <a:lumMod val="75000"/>
                </a:schemeClr>
              </a:solidFill>
            </a:ln>
          </c:spPr>
          <c:marker>
            <c:spPr>
              <a:ln w="38100">
                <a:solidFill>
                  <a:schemeClr val="accent2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0.10395468164493694"/>
                  <c:y val="4.7193883870839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8794976238968134E-2"/>
                  <c:y val="0.173044240859747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3336727766463002E-2"/>
                  <c:y val="0.188775535483359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6972165648336895E-2"/>
                  <c:y val="0.188775535483359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226</c:v>
                </c:pt>
                <c:pt idx="1">
                  <c:v>275.7</c:v>
                </c:pt>
                <c:pt idx="2">
                  <c:v>284.2</c:v>
                </c:pt>
                <c:pt idx="3">
                  <c:v>292.60000000000002</c:v>
                </c:pt>
                <c:pt idx="4">
                  <c:v>301.5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4640512"/>
        <c:axId val="444638944"/>
      </c:lineChart>
      <c:catAx>
        <c:axId val="4446405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444638944"/>
        <c:crosses val="autoZero"/>
        <c:auto val="1"/>
        <c:lblAlgn val="ctr"/>
        <c:lblOffset val="100"/>
        <c:noMultiLvlLbl val="0"/>
      </c:catAx>
      <c:valAx>
        <c:axId val="4446389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44640512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 b="1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0.72531</cdr:x>
      <cdr:y>0.31371</cdr:y>
    </cdr:from>
    <cdr:to>
      <cdr:x>0.83642</cdr:x>
      <cdr:y>0.69695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80628" y="623250"/>
          <a:ext cx="854896" cy="7613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0.82647</cdr:x>
      <cdr:y>0.42923</cdr:y>
    </cdr:from>
    <cdr:to>
      <cdr:x>0.93758</cdr:x>
      <cdr:y>0.81247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801524" y="1024131"/>
          <a:ext cx="914390" cy="914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2,0%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0.32745</cdr:x>
      <cdr:y>0.36783</cdr:y>
    </cdr:from>
    <cdr:to>
      <cdr:x>0.53579</cdr:x>
      <cdr:y>0.56647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8017" y="1471503"/>
          <a:ext cx="921262" cy="7946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1830,2</a:t>
          </a:r>
          <a:endParaRPr lang="ru-RU" sz="2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0.38768</cdr:x>
      <cdr:y>0.23523</cdr:y>
    </cdr:from>
    <cdr:to>
      <cdr:x>0.58514</cdr:x>
      <cdr:y>0.32697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81554" y="879231"/>
          <a:ext cx="958361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0.31518</cdr:x>
      <cdr:y>0.03596</cdr:y>
    </cdr:from>
    <cdr:to>
      <cdr:x>0.48259</cdr:x>
      <cdr:y>0.14818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93750" y="143871"/>
          <a:ext cx="740275" cy="448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377,1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0.04404</cdr:x>
      <cdr:y>0.19165</cdr:y>
    </cdr:from>
    <cdr:to>
      <cdr:x>0.21144</cdr:x>
      <cdr:y>0.30386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94733" y="766681"/>
          <a:ext cx="740275" cy="448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186,3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0.64296</cdr:x>
      <cdr:y>0.68111</cdr:y>
    </cdr:from>
    <cdr:to>
      <cdr:x>0.82848</cdr:x>
      <cdr:y>0.79332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843211" y="2724763"/>
          <a:ext cx="820370" cy="448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1266,8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0.71559</cdr:x>
      <cdr:y>0.10413</cdr:y>
    </cdr:from>
    <cdr:to>
      <cdr:x>1</cdr:x>
      <cdr:y>0.14783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55103" y="497041"/>
          <a:ext cx="1243467" cy="2085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0.33</cdr:x>
      <cdr:y>0.19195</cdr:y>
    </cdr:from>
    <cdr:to>
      <cdr:x>0.69756</cdr:x>
      <cdr:y>0.25215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14877" y="780104"/>
          <a:ext cx="1464561" cy="244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</a:t>
          </a:r>
          <a:r>
            <a:rPr lang="ru-RU" sz="11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едеральные (6 шт.)</a:t>
          </a:r>
          <a:endParaRPr lang="ru-RU" sz="11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0.32731</cdr:x>
      <cdr:y>0.23537</cdr:y>
    </cdr:from>
    <cdr:to>
      <cdr:x>0.7318</cdr:x>
      <cdr:y>0.30259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04190" y="956529"/>
          <a:ext cx="1611682" cy="2731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</a:t>
          </a:r>
          <a:r>
            <a:rPr lang="ru-RU" sz="11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ациональные (1 шт.)</a:t>
          </a:r>
        </a:p>
      </cdr:txBody>
    </cdr:sp>
  </cdr:relSizeAnchor>
  <cdr:relSizeAnchor xmlns:cdr="http://schemas.openxmlformats.org/drawingml/2006/chartDrawing">
    <cdr:from>
      <cdr:x>0.33861</cdr:x>
      <cdr:y>0.29432</cdr:y>
    </cdr:from>
    <cdr:to>
      <cdr:x>0.69287</cdr:x>
      <cdr:y>0.40981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49214" y="1196116"/>
          <a:ext cx="1411544" cy="469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ероприятия </a:t>
          </a:r>
        </a:p>
        <a:p xmlns:a="http://schemas.openxmlformats.org/drawingml/2006/main"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достижение целей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0.06563</cdr:x>
      <cdr:y>0.24136</cdr:y>
    </cdr:from>
    <cdr:to>
      <cdr:x>0.19536</cdr:x>
      <cdr:y>0.33232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73360" y="980877"/>
          <a:ext cx="540328" cy="3696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0.41315</cdr:x>
      <cdr:y>0.67223</cdr:y>
    </cdr:from>
    <cdr:to>
      <cdr:x>0.63573</cdr:x>
      <cdr:y>0.77036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646203" y="2731923"/>
          <a:ext cx="886895" cy="3988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1266,8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0.73016</cdr:x>
      <cdr:y>0.09513</cdr:y>
    </cdr:from>
    <cdr:to>
      <cdr:x>0.79872</cdr:x>
      <cdr:y>0.42237</cdr:y>
    </cdr:to>
    <cdr:sp macro="" textlink="">
      <cdr:nvSpPr>
        <cdr:cNvPr id="8" name="TextBox 7"/>
        <cdr:cNvSpPr txBox="1"/>
      </cdr:nvSpPr>
      <cdr:spPr>
        <a:xfrm xmlns:a="http://schemas.openxmlformats.org/drawingml/2006/main" rot="16200000">
          <a:off x="2561178" y="1085226"/>
          <a:ext cx="1562062" cy="2997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Проектная часть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0.80419</cdr:x>
      <cdr:y>0.19152</cdr:y>
    </cdr:from>
    <cdr:to>
      <cdr:x>0.83731</cdr:x>
      <cdr:y>0.40392</cdr:y>
    </cdr:to>
    <cdr:sp macro="" textlink="">
      <cdr:nvSpPr>
        <cdr:cNvPr id="9" name="Правая фигурная скобка 8"/>
        <cdr:cNvSpPr/>
      </cdr:nvSpPr>
      <cdr:spPr>
        <a:xfrm xmlns:a="http://schemas.openxmlformats.org/drawingml/2006/main">
          <a:off x="3515993" y="914194"/>
          <a:ext cx="144797" cy="1013862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rgbClr val="00206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0.80483</cdr:x>
      <cdr:y>0.41856</cdr:y>
    </cdr:from>
    <cdr:to>
      <cdr:x>0.84108</cdr:x>
      <cdr:y>0.98659</cdr:y>
    </cdr:to>
    <cdr:sp macro="" textlink="">
      <cdr:nvSpPr>
        <cdr:cNvPr id="11" name="Правая фигурная скобка 10"/>
        <cdr:cNvSpPr/>
      </cdr:nvSpPr>
      <cdr:spPr>
        <a:xfrm xmlns:a="http://schemas.openxmlformats.org/drawingml/2006/main">
          <a:off x="3518792" y="1997938"/>
          <a:ext cx="158474" cy="2711412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rgbClr val="00206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0.23183</cdr:x>
      <cdr:y>0.33358</cdr:y>
    </cdr:from>
    <cdr:to>
      <cdr:x>0.38829</cdr:x>
      <cdr:y>0.38812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923717" y="1355656"/>
          <a:ext cx="623454" cy="2216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114,0</a:t>
          </a:r>
          <a:endParaRPr lang="ru-RU" sz="11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0.24122</cdr:x>
      <cdr:y>0.2427</cdr:y>
    </cdr:from>
    <cdr:to>
      <cdr:x>0.3803</cdr:x>
      <cdr:y>0.30747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961150" y="986324"/>
          <a:ext cx="554182" cy="2632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12,8</a:t>
          </a:r>
          <a:endParaRPr lang="ru-RU" sz="11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0.23514</cdr:x>
      <cdr:y>0.19531</cdr:y>
    </cdr:from>
    <cdr:to>
      <cdr:x>0.369</cdr:x>
      <cdr:y>0.26349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936904" y="793720"/>
          <a:ext cx="533400" cy="2770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59,5</a:t>
          </a:r>
          <a:endParaRPr lang="ru-RU" sz="11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0.82996</cdr:x>
      <cdr:y>0.66744</cdr:y>
    </cdr:from>
    <cdr:to>
      <cdr:x>1</cdr:x>
      <cdr:y>0.7325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628652" y="2906898"/>
          <a:ext cx="743441" cy="2833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87,2%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0.7304</cdr:x>
      <cdr:y>0.53501</cdr:y>
    </cdr:from>
    <cdr:to>
      <cdr:x>0.79896</cdr:x>
      <cdr:y>0.86225</cdr:y>
    </cdr:to>
    <cdr:sp macro="" textlink="">
      <cdr:nvSpPr>
        <cdr:cNvPr id="16" name="TextBox 1"/>
        <cdr:cNvSpPr txBox="1"/>
      </cdr:nvSpPr>
      <cdr:spPr>
        <a:xfrm xmlns:a="http://schemas.openxmlformats.org/drawingml/2006/main" rot="16200000">
          <a:off x="2539388" y="2896965"/>
          <a:ext cx="1425259" cy="2915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Процессная часть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0.81486</cdr:x>
      <cdr:y>0.26785</cdr:y>
    </cdr:from>
    <cdr:to>
      <cdr:x>1</cdr:x>
      <cdr:y>0.3339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3562630" y="1166561"/>
          <a:ext cx="809463" cy="2876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12,8%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0.20799</cdr:x>
      <cdr:y>0.18954</cdr:y>
    </cdr:from>
    <cdr:to>
      <cdr:x>0.25272</cdr:x>
      <cdr:y>0.394</cdr:y>
    </cdr:to>
    <cdr:sp macro="" textlink="">
      <cdr:nvSpPr>
        <cdr:cNvPr id="10" name="Левая фигурная скобка 9"/>
        <cdr:cNvSpPr/>
      </cdr:nvSpPr>
      <cdr:spPr>
        <a:xfrm xmlns:a="http://schemas.openxmlformats.org/drawingml/2006/main">
          <a:off x="909352" y="904743"/>
          <a:ext cx="195563" cy="975961"/>
        </a:xfrm>
        <a:prstGeom xmlns:a="http://schemas.openxmlformats.org/drawingml/2006/main" prst="leftBrace">
          <a:avLst/>
        </a:prstGeom>
        <a:ln xmlns:a="http://schemas.openxmlformats.org/drawingml/2006/main">
          <a:solidFill>
            <a:srgbClr val="002060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0.07521</cdr:x>
      <cdr:y>0.25769</cdr:y>
    </cdr:from>
    <cdr:to>
      <cdr:x>0.23859</cdr:x>
      <cdr:y>0.32953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328835" y="1230062"/>
          <a:ext cx="714306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186,3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0.83719</cdr:x>
      <cdr:y>0.52807</cdr:y>
    </cdr:from>
    <cdr:to>
      <cdr:x>0.95158</cdr:x>
      <cdr:y>0.90461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91877" y="1282372"/>
          <a:ext cx="914349" cy="9143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7,1%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0.08414</cdr:x>
      <cdr:y>0.18942</cdr:y>
    </cdr:from>
    <cdr:to>
      <cdr:x>0.13005</cdr:x>
      <cdr:y>0.26511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88841" y="665123"/>
          <a:ext cx="321276" cy="2657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15,6 %</a:t>
          </a:r>
          <a:endParaRPr lang="ru-RU" sz="11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0.22834</cdr:x>
      <cdr:y>0.37065</cdr:y>
    </cdr:from>
    <cdr:to>
      <cdr:x>0.30874</cdr:x>
      <cdr:y>0.44459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705732" y="1390517"/>
          <a:ext cx="600630" cy="2773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14,1 </a:t>
          </a:r>
          <a:r>
            <a:rPr lang="ru-RU" sz="1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%</a:t>
          </a:r>
        </a:p>
        <a:p xmlns:a="http://schemas.openxmlformats.org/drawingml/2006/main"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0.35825</cdr:x>
      <cdr:y>0.36288</cdr:y>
    </cdr:from>
    <cdr:to>
      <cdr:x>0.40415</cdr:x>
      <cdr:y>0.43856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676159" y="1361362"/>
          <a:ext cx="342880" cy="2839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3,0</a:t>
          </a:r>
          <a:r>
            <a:rPr lang="ru-RU" sz="1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%</a:t>
          </a:r>
          <a:endParaRPr lang="ru-RU" sz="11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0.51794</cdr:x>
      <cdr:y>0.38476</cdr:y>
    </cdr:from>
    <cdr:to>
      <cdr:x>0.56385</cdr:x>
      <cdr:y>0.46045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624648" y="1351006"/>
          <a:ext cx="321276" cy="2657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30,2%</a:t>
          </a:r>
          <a:endParaRPr lang="ru-RU" sz="11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0.79692</cdr:x>
      <cdr:y>0.37068</cdr:y>
    </cdr:from>
    <cdr:to>
      <cdr:x>0.84283</cdr:x>
      <cdr:y>0.44637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5577016" y="1301579"/>
          <a:ext cx="321276" cy="2657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102,0%</a:t>
          </a:r>
          <a:endParaRPr lang="ru-RU" sz="11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0.6639</cdr:x>
      <cdr:y>0.38241</cdr:y>
    </cdr:from>
    <cdr:to>
      <cdr:x>0.70981</cdr:x>
      <cdr:y>0.4581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4646141" y="1342767"/>
          <a:ext cx="321276" cy="2657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61,4%</a:t>
          </a:r>
          <a:endParaRPr lang="ru-RU" sz="11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0.03327</cdr:x>
      <cdr:y>0.13011</cdr:y>
    </cdr:from>
    <cdr:to>
      <cdr:x>0.11101</cdr:x>
      <cdr:y>0.26977</cdr:y>
    </cdr:to>
    <cdr:pic>
      <cdr:nvPicPr>
        <cdr:cNvPr id="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48506" y="488132"/>
          <a:ext cx="580747" cy="52394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0.1832</cdr:x>
      <cdr:y>0.3269</cdr:y>
    </cdr:from>
    <cdr:to>
      <cdr:x>0.25594</cdr:x>
      <cdr:y>0.45219</cdr:y>
    </cdr:to>
    <cdr:pic>
      <cdr:nvPicPr>
        <cdr:cNvPr id="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368516" y="1226394"/>
          <a:ext cx="543361" cy="47000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0.31734</cdr:x>
      <cdr:y>0.35628</cdr:y>
    </cdr:from>
    <cdr:to>
      <cdr:x>0.38692</cdr:x>
      <cdr:y>0.48127</cdr:y>
    </cdr:to>
    <cdr:pic>
      <cdr:nvPicPr>
        <cdr:cNvPr id="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10800000">
          <a:off x="2370606" y="1336591"/>
          <a:ext cx="519744" cy="468922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>
            <a:rot lat="0" lon="0" rev="0"/>
          </a:camera>
          <a:lightRig rig="threePt" dir="t"/>
        </a:scene3d>
      </cdr:spPr>
    </cdr:pic>
  </cdr:relSizeAnchor>
  <cdr:relSizeAnchor xmlns:cdr="http://schemas.openxmlformats.org/drawingml/2006/chartDrawing">
    <cdr:from>
      <cdr:x>0.4782</cdr:x>
      <cdr:y>0.36723</cdr:y>
    </cdr:from>
    <cdr:to>
      <cdr:x>0.54592</cdr:x>
      <cdr:y>0.50689</cdr:y>
    </cdr:to>
    <cdr:pic>
      <cdr:nvPicPr>
        <cdr:cNvPr id="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10800000">
          <a:off x="3572256" y="1377696"/>
          <a:ext cx="505846" cy="523924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0.55129</cdr:x>
      <cdr:y>0.23141</cdr:y>
    </cdr:from>
    <cdr:to>
      <cdr:x>0.63427</cdr:x>
      <cdr:y>0.44628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/>
        <a:stretch xmlns:a="http://schemas.openxmlformats.org/drawingml/2006/main">
          <a:fillRect/>
        </a:stretch>
      </cdr:blipFill>
      <cdr:spPr>
        <a:xfrm xmlns:a="http://schemas.openxmlformats.org/drawingml/2006/main">
          <a:off x="3360636" y="564268"/>
          <a:ext cx="505846" cy="523939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0.63077</cdr:x>
      <cdr:y>0.32692</cdr:y>
    </cdr:from>
    <cdr:to>
      <cdr:x>0.72692</cdr:x>
      <cdr:y>0.42308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45170" y="797169"/>
          <a:ext cx="586153" cy="2344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0.64038</cdr:x>
      <cdr:y>0.33173</cdr:y>
    </cdr:from>
    <cdr:to>
      <cdr:x>0.73846</cdr:x>
      <cdr:y>0.4375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903785" y="808893"/>
          <a:ext cx="597877" cy="2579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0.65251</cdr:x>
      <cdr:y>0.55435</cdr:y>
    </cdr:from>
    <cdr:to>
      <cdr:x>0.7973</cdr:x>
      <cdr:y>0.74212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20896" y="26995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0.45942</cdr:x>
      <cdr:y>0.49296</cdr:y>
    </cdr:from>
    <cdr:to>
      <cdr:x>0.65633</cdr:x>
      <cdr:y>0.67606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68489" y="2560320"/>
          <a:ext cx="972300" cy="9509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1525,0</a:t>
          </a:r>
        </a:p>
        <a:p xmlns:a="http://schemas.openxmlformats.org/drawingml/2006/main">
          <a:endParaRPr lang="ru-RU" sz="32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0.1712</cdr:x>
      <cdr:y>0.59054</cdr:y>
    </cdr:from>
    <cdr:to>
      <cdr:x>0.44235</cdr:x>
      <cdr:y>0.72494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270708" y="1992132"/>
          <a:ext cx="2012511" cy="4533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rgbClr val="4472C4">
                  <a:lumMod val="50000"/>
                </a:srgbClr>
              </a:solidFill>
              <a:latin typeface="Times New Roman" pitchFamily="18" charset="0"/>
              <a:cs typeface="Times New Roman" pitchFamily="18" charset="0"/>
            </a:rPr>
            <a:t>Доля крупнейших налогоплательщиков</a:t>
          </a:r>
          <a:endParaRPr lang="ru-RU" sz="1200" b="1" dirty="0">
            <a:solidFill>
              <a:srgbClr val="4472C4">
                <a:lumMod val="50000"/>
              </a:srgb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0.2947</cdr:x>
      <cdr:y>0.56538</cdr:y>
    </cdr:from>
    <cdr:to>
      <cdr:x>0.31834</cdr:x>
      <cdr:y>0.60156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87382" y="1907237"/>
          <a:ext cx="175402" cy="122046"/>
        </a:xfrm>
        <a:prstGeom xmlns:a="http://schemas.openxmlformats.org/drawingml/2006/main" prst="rect">
          <a:avLst/>
        </a:prstGeom>
        <a:solidFill xmlns:a="http://schemas.openxmlformats.org/drawingml/2006/main">
          <a:srgbClr val="FF9900"/>
        </a:solidFill>
        <a:ln xmlns:a="http://schemas.openxmlformats.org/drawingml/2006/main">
          <a:solidFill>
            <a:srgbClr val="FF9900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65100" prst="coolSlant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>
            <a:solidFill>
              <a:srgbClr val="FF9900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0.59267</cdr:x>
      <cdr:y>0</cdr:y>
    </cdr:from>
    <cdr:to>
      <cdr:x>0.74542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47872" y="-12192"/>
          <a:ext cx="914400" cy="8656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3,0</a:t>
          </a:r>
          <a:r>
            <a:rPr lang="ru-RU" sz="1600" b="1" dirty="0" smtClean="0"/>
            <a:t>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0.40326</cdr:x>
      <cdr:y>0</cdr:y>
    </cdr:from>
    <cdr:to>
      <cdr:x>0.55601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14024" y="0"/>
          <a:ext cx="914403" cy="551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3,1</a:t>
          </a:r>
          <a:r>
            <a:rPr lang="ru-RU" sz="1600" b="1" dirty="0" smtClean="0"/>
            <a:t>%</a:t>
          </a:r>
          <a:endParaRPr lang="ru-RU" sz="16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0.4191</cdr:x>
      <cdr:y>0.37433</cdr:y>
    </cdr:from>
    <cdr:to>
      <cdr:x>0.62346</cdr:x>
      <cdr:y>0.53176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95667" y="1911850"/>
          <a:ext cx="1021876" cy="8040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400" b="1" dirty="0" smtClean="0">
            <a:solidFill>
              <a:srgbClr val="002060"/>
            </a:solidFill>
          </a:endParaRPr>
        </a:p>
        <a:p xmlns:a="http://schemas.openxmlformats.org/drawingml/2006/main"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0,9 млн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руб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0.56231</cdr:x>
      <cdr:y>0.11707</cdr:y>
    </cdr:from>
    <cdr:to>
      <cdr:x>0.67597</cdr:x>
      <cdr:y>0.17115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58863" y="475762"/>
          <a:ext cx="1002323" cy="2198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504,4</a:t>
          </a:r>
          <a:endParaRPr lang="ru-RU" sz="1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0.55982</cdr:x>
      <cdr:y>0.18578</cdr:y>
    </cdr:from>
    <cdr:to>
      <cdr:x>0.6665</cdr:x>
      <cdr:y>0.24852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36880" y="841381"/>
          <a:ext cx="940777" cy="284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546,5</a:t>
          </a:r>
          <a:endParaRPr lang="ru-RU" sz="1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0.52841</cdr:x>
      <cdr:y>0.30096</cdr:y>
    </cdr:from>
    <cdr:to>
      <cdr:x>0.61216</cdr:x>
      <cdr:y>0.37452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659925" y="1223108"/>
          <a:ext cx="738553" cy="2989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0.5324</cdr:x>
      <cdr:y>0.27172</cdr:y>
    </cdr:from>
    <cdr:to>
      <cdr:x>0.60618</cdr:x>
      <cdr:y>0.36259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695068" y="1230635"/>
          <a:ext cx="650642" cy="4115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239,6</a:t>
          </a:r>
          <a:endParaRPr lang="ru-RU" sz="1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</cdr:x>
      <cdr:y>0.34559</cdr:y>
    </cdr:from>
    <cdr:to>
      <cdr:x>0.57134</cdr:x>
      <cdr:y>0.42131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409343" y="1565167"/>
          <a:ext cx="629124" cy="3429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63,7</a:t>
          </a:r>
          <a:endParaRPr lang="ru-RU" sz="1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0.48013</cdr:x>
      <cdr:y>0.42638</cdr:y>
    </cdr:from>
    <cdr:to>
      <cdr:x>0.55063</cdr:x>
      <cdr:y>0.48912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234130" y="1931103"/>
          <a:ext cx="621680" cy="284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29</a:t>
          </a:r>
          <a:endParaRPr lang="ru-RU" sz="1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0.46897</cdr:x>
      <cdr:y>0.50182</cdr:y>
    </cdr:from>
    <cdr:to>
      <cdr:x>0.53662</cdr:x>
      <cdr:y>0.56889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135684" y="2272746"/>
          <a:ext cx="596559" cy="3037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22,4</a:t>
          </a:r>
          <a:endParaRPr lang="ru-RU" sz="1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0.46323</cdr:x>
      <cdr:y>0.58592</cdr:y>
    </cdr:from>
    <cdr:to>
      <cdr:x>0.53303</cdr:x>
      <cdr:y>0.64649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085094" y="2653656"/>
          <a:ext cx="615545" cy="2743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18,5</a:t>
          </a:r>
          <a:endParaRPr lang="ru-RU" sz="1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0.46439</cdr:x>
      <cdr:y>0.66099</cdr:y>
    </cdr:from>
    <cdr:to>
      <cdr:x>0.53375</cdr:x>
      <cdr:y>0.73887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095273" y="2993613"/>
          <a:ext cx="611663" cy="352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15,1</a:t>
          </a:r>
          <a:endParaRPr lang="ru-RU" sz="1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0.45614</cdr:x>
      <cdr:y>0.74322</cdr:y>
    </cdr:from>
    <cdr:to>
      <cdr:x>0.51995</cdr:x>
      <cdr:y>0.81602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022518" y="3366075"/>
          <a:ext cx="562721" cy="3297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10,5</a:t>
          </a:r>
          <a:endParaRPr lang="ru-RU" sz="1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0.44267</cdr:x>
      <cdr:y>0.82087</cdr:y>
    </cdr:from>
    <cdr:to>
      <cdr:x>0.52044</cdr:x>
      <cdr:y>0.89976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903767" y="3717753"/>
          <a:ext cx="685829" cy="3572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3,7</a:t>
          </a:r>
          <a:endParaRPr lang="ru-RU" sz="1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0.80459</cdr:x>
      <cdr:y>0.14952</cdr:y>
    </cdr:from>
    <cdr:to>
      <cdr:x>0.9332</cdr:x>
      <cdr:y>0.22091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7095393" y="607646"/>
          <a:ext cx="1134208" cy="2901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0.8325</cdr:x>
      <cdr:y>0.11504</cdr:y>
    </cdr:from>
    <cdr:to>
      <cdr:x>0.93619</cdr:x>
      <cdr:y>0.19508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7341577" y="467505"/>
          <a:ext cx="914400" cy="3253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1043,3</a:t>
          </a:r>
          <a:endParaRPr lang="ru-RU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0.70688</cdr:x>
      <cdr:y>0.27048</cdr:y>
    </cdr:from>
    <cdr:to>
      <cdr:x>0.79761</cdr:x>
      <cdr:y>0.33538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6233748" y="1225008"/>
          <a:ext cx="800100" cy="293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36,5</a:t>
          </a:r>
          <a:endParaRPr lang="ru-RU" sz="1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0.62313</cdr:x>
      <cdr:y>0.33848</cdr:y>
    </cdr:from>
    <cdr:to>
      <cdr:x>0.67697</cdr:x>
      <cdr:y>0.41585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495194" y="1532990"/>
          <a:ext cx="474785" cy="3503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1,7</a:t>
          </a:r>
          <a:endParaRPr lang="ru-RU" sz="1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0.52642</cdr:x>
      <cdr:y>0.73522</cdr:y>
    </cdr:from>
    <cdr:to>
      <cdr:x>0.59821</cdr:x>
      <cdr:y>0.80585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4642339" y="3329804"/>
          <a:ext cx="633046" cy="319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1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0.49452</cdr:x>
      <cdr:y>0.82654</cdr:y>
    </cdr:from>
    <cdr:to>
      <cdr:x>0.53539</cdr:x>
      <cdr:y>0.90556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4360983" y="3743412"/>
          <a:ext cx="360485" cy="3579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1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0.78941</cdr:x>
      <cdr:y>0.19652</cdr:y>
    </cdr:from>
    <cdr:to>
      <cdr:x>0.88014</cdr:x>
      <cdr:y>0.26142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6961560" y="890053"/>
          <a:ext cx="800119" cy="2939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38,4</a:t>
          </a:r>
          <a:endParaRPr lang="ru-RU" sz="1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2A063-3FAD-4D45-895D-E77C2DC28024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CA5AE-8F99-4F3A-96D5-6905FAB628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13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636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636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636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2.xml"/><Relationship Id="rId3" Type="http://schemas.openxmlformats.org/officeDocument/2006/relationships/chart" Target="../charts/chart17.xml"/><Relationship Id="rId7" Type="http://schemas.openxmlformats.org/officeDocument/2006/relationships/chart" Target="../charts/chart2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370052" y="1011394"/>
            <a:ext cx="457624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Бюджет для граждан: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«Бюджет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Сосновоборского городского округа на 2023 год и на плановый период 2024 и 2025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годов»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860324" y="5008604"/>
            <a:ext cx="4283676" cy="97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80519" y="199422"/>
            <a:ext cx="58076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 об объеме и структуре налоговых и неналоговых доходов, межбюджетных трансфертов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56605" y="1422927"/>
            <a:ext cx="10873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2" y="984913"/>
          <a:ext cx="9143998" cy="570191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643817"/>
                <a:gridCol w="844905"/>
                <a:gridCol w="959321"/>
                <a:gridCol w="809701"/>
                <a:gridCol w="1082536"/>
                <a:gridCol w="803718"/>
              </a:tblGrid>
              <a:tr h="365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(факт)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(оценка)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(прогноз)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(прогноз)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(прогноз)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AFAFA"/>
                    </a:solidFill>
                  </a:tcPr>
                </a:tc>
              </a:tr>
              <a:tr h="365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Доходы, всего, в т.ч.: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3133,4</a:t>
                      </a: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3682,2</a:t>
                      </a:r>
                    </a:p>
                  </a:txBody>
                  <a:tcPr marL="68580" marR="68580" marT="0" marB="0" anchor="b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2960,4</a:t>
                      </a: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3012,3</a:t>
                      </a:r>
                    </a:p>
                  </a:txBody>
                  <a:tcPr marL="68580" marR="68580" marT="0" marB="0" anchor="b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3018,2</a:t>
                      </a:r>
                    </a:p>
                  </a:txBody>
                  <a:tcPr marL="68580" marR="68580" marT="0" marB="0" anchor="b">
                    <a:solidFill>
                      <a:srgbClr val="FAFAFA"/>
                    </a:solidFill>
                  </a:tcPr>
                </a:tc>
              </a:tr>
              <a:tr h="365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НДФЛ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981,9</a:t>
                      </a:r>
                      <a:endParaRPr lang="ru-RU" sz="10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996,5</a:t>
                      </a:r>
                      <a:endParaRPr lang="ru-RU" sz="10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1093,1</a:t>
                      </a:r>
                      <a:endParaRPr lang="ru-RU" sz="10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1176,2</a:t>
                      </a:r>
                      <a:endParaRPr lang="ru-RU" sz="10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1259,7</a:t>
                      </a:r>
                      <a:endParaRPr lang="ru-RU" sz="10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AFAFA"/>
                    </a:solidFill>
                  </a:tcPr>
                </a:tc>
              </a:tr>
              <a:tr h="45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Акцизы по подакцизным товарам (продукции), производимым на территории РФ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3,3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4,0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4,4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4,6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4,8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AFAFA"/>
                    </a:solidFill>
                  </a:tcPr>
                </a:tc>
              </a:tr>
              <a:tr h="21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226,0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275,7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284,2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292,6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301,5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AFAFA"/>
                    </a:solidFill>
                  </a:tcPr>
                </a:tc>
              </a:tr>
              <a:tr h="255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131,6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135,4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135,9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136,3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136,5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AFAFA"/>
                    </a:solidFill>
                  </a:tcPr>
                </a:tc>
              </a:tr>
              <a:tr h="292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пошлина, сборы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7,2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7,3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7,4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7,6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7,7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AFAFA"/>
                    </a:solidFill>
                  </a:tcPr>
                </a:tc>
              </a:tr>
              <a:tr h="384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178,3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161,0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153,1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141,9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143,2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AFAFA"/>
                    </a:solidFill>
                  </a:tcPr>
                </a:tc>
              </a:tr>
              <a:tr h="365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3,7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1,4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1,5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1,6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1,6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AFAFA"/>
                    </a:solidFill>
                  </a:tcPr>
                </a:tc>
              </a:tr>
              <a:tr h="184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услуг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компенсации затрат государства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1,6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3,2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1,6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1,7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1,8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AFAFA"/>
                    </a:solidFill>
                  </a:tcPr>
                </a:tc>
              </a:tr>
              <a:tr h="299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61,0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46,2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25,4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24,3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19,1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AFAFA"/>
                    </a:solidFill>
                  </a:tcPr>
                </a:tc>
              </a:tr>
              <a:tr h="223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6,4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7,5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2,4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2,6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2,6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AFAFA"/>
                    </a:solidFill>
                  </a:tcPr>
                </a:tc>
              </a:tr>
              <a:tr h="223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28,6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241,3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4,6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4,7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4,7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AFAFA"/>
                    </a:solidFill>
                  </a:tcPr>
                </a:tc>
              </a:tr>
              <a:tr h="223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собственных доходов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1629,6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1879,5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1713,6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1794,1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1883,2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AFAFA"/>
                    </a:solidFill>
                  </a:tcPr>
                </a:tc>
              </a:tr>
              <a:tr h="203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</a:t>
                      </a:r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поступления, в том числе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1503,8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1802,7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1246,8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1218,2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1135,0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AFAFA"/>
                    </a:solidFill>
                  </a:tcPr>
                </a:tc>
              </a:tr>
              <a:tr h="223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6,8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103,2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</a:tr>
              <a:tr h="244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436,3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407,7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91,5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69,7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43,2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AFAFA"/>
                    </a:solidFill>
                  </a:tcPr>
                </a:tc>
              </a:tr>
              <a:tr h="244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1047,6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1089,3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1154,3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1147,5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1090,8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</a:tr>
              <a:tr h="244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14,6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202,5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1,0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1,0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1,0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</a:tr>
              <a:tr h="3178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</a:t>
                      </a:r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лет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-1,5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5989"/>
            <a:ext cx="9160805" cy="543697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поступления налоговых доходов</a:t>
            </a:r>
            <a:b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dirty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Text Box 176"/>
          <p:cNvSpPr txBox="1">
            <a:spLocks noChangeArrowheads="1"/>
          </p:cNvSpPr>
          <p:nvPr/>
        </p:nvSpPr>
        <p:spPr bwMode="auto">
          <a:xfrm>
            <a:off x="7438768" y="0"/>
            <a:ext cx="90616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№7</a:t>
            </a:r>
            <a:endParaRPr lang="en-U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632960" y="1316736"/>
          <a:ext cx="4511040" cy="5193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27648" y="6010656"/>
            <a:ext cx="1414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81233" y="1778466"/>
          <a:ext cx="6471658" cy="3934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Блок-схема: альтернативный процесс 13"/>
          <p:cNvSpPr/>
          <p:nvPr/>
        </p:nvSpPr>
        <p:spPr>
          <a:xfrm>
            <a:off x="239886" y="1713139"/>
            <a:ext cx="4255008" cy="487681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1208,6  1306,0  1349,9  1418,9  1525,0  1617,3  1710,1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Левая фигурная скобка 15"/>
          <p:cNvSpPr/>
          <p:nvPr/>
        </p:nvSpPr>
        <p:spPr>
          <a:xfrm rot="16200000">
            <a:off x="1083274" y="5132174"/>
            <a:ext cx="193589" cy="1248032"/>
          </a:xfrm>
          <a:prstGeom prst="leftBrac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Левая фигурная скобка 16"/>
          <p:cNvSpPr/>
          <p:nvPr/>
        </p:nvSpPr>
        <p:spPr>
          <a:xfrm rot="16200000">
            <a:off x="3328086" y="5152769"/>
            <a:ext cx="193589" cy="1248032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 Box 176"/>
          <p:cNvSpPr txBox="1">
            <a:spLocks noChangeArrowheads="1"/>
          </p:cNvSpPr>
          <p:nvPr/>
        </p:nvSpPr>
        <p:spPr bwMode="auto">
          <a:xfrm>
            <a:off x="556054" y="5877697"/>
            <a:ext cx="11656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</a:t>
            </a:r>
            <a:endParaRPr 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76"/>
          <p:cNvSpPr txBox="1">
            <a:spLocks noChangeArrowheads="1"/>
          </p:cNvSpPr>
          <p:nvPr/>
        </p:nvSpPr>
        <p:spPr bwMode="auto">
          <a:xfrm>
            <a:off x="1705233" y="5873579"/>
            <a:ext cx="11656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ОЦЕНКА</a:t>
            </a:r>
            <a:endParaRPr 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76"/>
          <p:cNvSpPr txBox="1">
            <a:spLocks noChangeArrowheads="1"/>
          </p:cNvSpPr>
          <p:nvPr/>
        </p:nvSpPr>
        <p:spPr bwMode="auto">
          <a:xfrm>
            <a:off x="2854410" y="5885935"/>
            <a:ext cx="11656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ПРОГНОЗ</a:t>
            </a:r>
            <a:endParaRPr 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76"/>
          <p:cNvSpPr txBox="1">
            <a:spLocks noChangeArrowheads="1"/>
          </p:cNvSpPr>
          <p:nvPr/>
        </p:nvSpPr>
        <p:spPr bwMode="auto">
          <a:xfrm>
            <a:off x="8053431" y="1396464"/>
            <a:ext cx="109056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Блок-схема: альтернативный процесс 50"/>
          <p:cNvSpPr/>
          <p:nvPr/>
        </p:nvSpPr>
        <p:spPr>
          <a:xfrm>
            <a:off x="4028768" y="3975366"/>
            <a:ext cx="5033318" cy="566434"/>
          </a:xfrm>
          <a:prstGeom prst="flowChartAlternateProcess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ФИЛИАЛ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«ТСМ ЭНЕРДЖИ ИНШААТ САНАЙИ ЛИМИТЕД ШИРКЕТИ»</a:t>
            </a:r>
          </a:p>
        </p:txBody>
      </p:sp>
      <p:sp>
        <p:nvSpPr>
          <p:cNvPr id="53" name="Блок-схема: альтернативный процесс 52"/>
          <p:cNvSpPr/>
          <p:nvPr/>
        </p:nvSpPr>
        <p:spPr>
          <a:xfrm>
            <a:off x="6516307" y="3366788"/>
            <a:ext cx="2545778" cy="598823"/>
          </a:xfrm>
          <a:prstGeom prst="flowChartAlternateProcess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АО «АТОМЭНЕРГОРЕМОНТ»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5989"/>
            <a:ext cx="9160805" cy="543697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поступления НДФЛ </a:t>
            </a:r>
            <a:b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dirty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Text Box 176"/>
          <p:cNvSpPr txBox="1">
            <a:spLocks noChangeArrowheads="1"/>
          </p:cNvSpPr>
          <p:nvPr/>
        </p:nvSpPr>
        <p:spPr bwMode="auto">
          <a:xfrm>
            <a:off x="7438768" y="0"/>
            <a:ext cx="90616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№8</a:t>
            </a:r>
            <a:endParaRPr lang="en-U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gray">
          <a:xfrm rot="10328627">
            <a:off x="270596" y="2172510"/>
            <a:ext cx="3509544" cy="4200317"/>
            <a:chOff x="927" y="1024"/>
            <a:chExt cx="3094" cy="2747"/>
          </a:xfrm>
        </p:grpSpPr>
        <p:sp>
          <p:nvSpPr>
            <p:cNvPr id="6" name="Freeform 10" descr="© INSCALE GmbH, 26.05.2010&#10;http://www.presentationload.com/"/>
            <p:cNvSpPr>
              <a:spLocks/>
            </p:cNvSpPr>
            <p:nvPr/>
          </p:nvSpPr>
          <p:spPr bwMode="gray">
            <a:xfrm>
              <a:off x="927" y="1100"/>
              <a:ext cx="647" cy="229"/>
            </a:xfrm>
            <a:custGeom>
              <a:avLst/>
              <a:gdLst/>
              <a:ahLst/>
              <a:cxnLst>
                <a:cxn ang="0">
                  <a:pos x="647" y="68"/>
                </a:cxn>
                <a:cxn ang="0">
                  <a:pos x="614" y="81"/>
                </a:cxn>
                <a:cxn ang="0">
                  <a:pos x="582" y="94"/>
                </a:cxn>
                <a:cxn ang="0">
                  <a:pos x="551" y="108"/>
                </a:cxn>
                <a:cxn ang="0">
                  <a:pos x="522" y="123"/>
                </a:cxn>
                <a:cxn ang="0">
                  <a:pos x="495" y="140"/>
                </a:cxn>
                <a:cxn ang="0">
                  <a:pos x="468" y="157"/>
                </a:cxn>
                <a:cxn ang="0">
                  <a:pos x="444" y="174"/>
                </a:cxn>
                <a:cxn ang="0">
                  <a:pos x="421" y="193"/>
                </a:cxn>
                <a:cxn ang="0">
                  <a:pos x="0" y="229"/>
                </a:cxn>
                <a:cxn ang="0">
                  <a:pos x="4" y="220"/>
                </a:cxn>
                <a:cxn ang="0">
                  <a:pos x="9" y="211"/>
                </a:cxn>
                <a:cxn ang="0">
                  <a:pos x="16" y="201"/>
                </a:cxn>
                <a:cxn ang="0">
                  <a:pos x="23" y="191"/>
                </a:cxn>
                <a:cxn ang="0">
                  <a:pos x="32" y="180"/>
                </a:cxn>
                <a:cxn ang="0">
                  <a:pos x="40" y="170"/>
                </a:cxn>
                <a:cxn ang="0">
                  <a:pos x="50" y="160"/>
                </a:cxn>
                <a:cxn ang="0">
                  <a:pos x="60" y="150"/>
                </a:cxn>
                <a:cxn ang="0">
                  <a:pos x="75" y="136"/>
                </a:cxn>
                <a:cxn ang="0">
                  <a:pos x="91" y="122"/>
                </a:cxn>
                <a:cxn ang="0">
                  <a:pos x="107" y="109"/>
                </a:cxn>
                <a:cxn ang="0">
                  <a:pos x="125" y="97"/>
                </a:cxn>
                <a:cxn ang="0">
                  <a:pos x="144" y="84"/>
                </a:cxn>
                <a:cxn ang="0">
                  <a:pos x="164" y="72"/>
                </a:cxn>
                <a:cxn ang="0">
                  <a:pos x="184" y="60"/>
                </a:cxn>
                <a:cxn ang="0">
                  <a:pos x="206" y="49"/>
                </a:cxn>
                <a:cxn ang="0">
                  <a:pos x="227" y="40"/>
                </a:cxn>
                <a:cxn ang="0">
                  <a:pos x="250" y="31"/>
                </a:cxn>
                <a:cxn ang="0">
                  <a:pos x="273" y="23"/>
                </a:cxn>
                <a:cxn ang="0">
                  <a:pos x="297" y="16"/>
                </a:cxn>
                <a:cxn ang="0">
                  <a:pos x="322" y="10"/>
                </a:cxn>
                <a:cxn ang="0">
                  <a:pos x="346" y="5"/>
                </a:cxn>
                <a:cxn ang="0">
                  <a:pos x="370" y="1"/>
                </a:cxn>
                <a:cxn ang="0">
                  <a:pos x="396" y="0"/>
                </a:cxn>
                <a:cxn ang="0">
                  <a:pos x="411" y="0"/>
                </a:cxn>
                <a:cxn ang="0">
                  <a:pos x="426" y="0"/>
                </a:cxn>
                <a:cxn ang="0">
                  <a:pos x="442" y="1"/>
                </a:cxn>
                <a:cxn ang="0">
                  <a:pos x="457" y="3"/>
                </a:cxn>
                <a:cxn ang="0">
                  <a:pos x="472" y="5"/>
                </a:cxn>
                <a:cxn ang="0">
                  <a:pos x="488" y="9"/>
                </a:cxn>
                <a:cxn ang="0">
                  <a:pos x="504" y="12"/>
                </a:cxn>
                <a:cxn ang="0">
                  <a:pos x="519" y="16"/>
                </a:cxn>
                <a:cxn ang="0">
                  <a:pos x="550" y="26"/>
                </a:cxn>
                <a:cxn ang="0">
                  <a:pos x="583" y="38"/>
                </a:cxn>
                <a:cxn ang="0">
                  <a:pos x="615" y="52"/>
                </a:cxn>
                <a:cxn ang="0">
                  <a:pos x="647" y="68"/>
                </a:cxn>
              </a:cxnLst>
              <a:rect l="0" t="0" r="r" b="b"/>
              <a:pathLst>
                <a:path w="647" h="229">
                  <a:moveTo>
                    <a:pt x="647" y="68"/>
                  </a:moveTo>
                  <a:lnTo>
                    <a:pt x="614" y="81"/>
                  </a:lnTo>
                  <a:lnTo>
                    <a:pt x="582" y="94"/>
                  </a:lnTo>
                  <a:lnTo>
                    <a:pt x="551" y="108"/>
                  </a:lnTo>
                  <a:lnTo>
                    <a:pt x="522" y="123"/>
                  </a:lnTo>
                  <a:lnTo>
                    <a:pt x="495" y="140"/>
                  </a:lnTo>
                  <a:lnTo>
                    <a:pt x="468" y="157"/>
                  </a:lnTo>
                  <a:lnTo>
                    <a:pt x="444" y="174"/>
                  </a:lnTo>
                  <a:lnTo>
                    <a:pt x="421" y="193"/>
                  </a:lnTo>
                  <a:lnTo>
                    <a:pt x="0" y="229"/>
                  </a:lnTo>
                  <a:lnTo>
                    <a:pt x="4" y="220"/>
                  </a:lnTo>
                  <a:lnTo>
                    <a:pt x="9" y="211"/>
                  </a:lnTo>
                  <a:lnTo>
                    <a:pt x="16" y="201"/>
                  </a:lnTo>
                  <a:lnTo>
                    <a:pt x="23" y="191"/>
                  </a:lnTo>
                  <a:lnTo>
                    <a:pt x="32" y="180"/>
                  </a:lnTo>
                  <a:lnTo>
                    <a:pt x="40" y="170"/>
                  </a:lnTo>
                  <a:lnTo>
                    <a:pt x="50" y="160"/>
                  </a:lnTo>
                  <a:lnTo>
                    <a:pt x="60" y="150"/>
                  </a:lnTo>
                  <a:lnTo>
                    <a:pt x="75" y="136"/>
                  </a:lnTo>
                  <a:lnTo>
                    <a:pt x="91" y="122"/>
                  </a:lnTo>
                  <a:lnTo>
                    <a:pt x="107" y="109"/>
                  </a:lnTo>
                  <a:lnTo>
                    <a:pt x="125" y="97"/>
                  </a:lnTo>
                  <a:lnTo>
                    <a:pt x="144" y="84"/>
                  </a:lnTo>
                  <a:lnTo>
                    <a:pt x="164" y="72"/>
                  </a:lnTo>
                  <a:lnTo>
                    <a:pt x="184" y="60"/>
                  </a:lnTo>
                  <a:lnTo>
                    <a:pt x="206" y="49"/>
                  </a:lnTo>
                  <a:lnTo>
                    <a:pt x="227" y="40"/>
                  </a:lnTo>
                  <a:lnTo>
                    <a:pt x="250" y="31"/>
                  </a:lnTo>
                  <a:lnTo>
                    <a:pt x="273" y="23"/>
                  </a:lnTo>
                  <a:lnTo>
                    <a:pt x="297" y="16"/>
                  </a:lnTo>
                  <a:lnTo>
                    <a:pt x="322" y="10"/>
                  </a:lnTo>
                  <a:lnTo>
                    <a:pt x="346" y="5"/>
                  </a:lnTo>
                  <a:lnTo>
                    <a:pt x="370" y="1"/>
                  </a:lnTo>
                  <a:lnTo>
                    <a:pt x="396" y="0"/>
                  </a:lnTo>
                  <a:lnTo>
                    <a:pt x="411" y="0"/>
                  </a:lnTo>
                  <a:lnTo>
                    <a:pt x="426" y="0"/>
                  </a:lnTo>
                  <a:lnTo>
                    <a:pt x="442" y="1"/>
                  </a:lnTo>
                  <a:lnTo>
                    <a:pt x="457" y="3"/>
                  </a:lnTo>
                  <a:lnTo>
                    <a:pt x="472" y="5"/>
                  </a:lnTo>
                  <a:lnTo>
                    <a:pt x="488" y="9"/>
                  </a:lnTo>
                  <a:lnTo>
                    <a:pt x="504" y="12"/>
                  </a:lnTo>
                  <a:lnTo>
                    <a:pt x="519" y="16"/>
                  </a:lnTo>
                  <a:lnTo>
                    <a:pt x="550" y="26"/>
                  </a:lnTo>
                  <a:lnTo>
                    <a:pt x="583" y="38"/>
                  </a:lnTo>
                  <a:lnTo>
                    <a:pt x="615" y="52"/>
                  </a:lnTo>
                  <a:lnTo>
                    <a:pt x="647" y="68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16200000" scaled="1"/>
            </a:gradFill>
            <a:ln w="9525">
              <a:noFill/>
              <a:round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12" descr="© INSCALE GmbH, 26.05.2010&#10;http://www.presentationload.com/"/>
            <p:cNvSpPr>
              <a:spLocks/>
            </p:cNvSpPr>
            <p:nvPr/>
          </p:nvSpPr>
          <p:spPr bwMode="gray">
            <a:xfrm>
              <a:off x="1358" y="1024"/>
              <a:ext cx="2663" cy="2716"/>
            </a:xfrm>
            <a:custGeom>
              <a:avLst/>
              <a:gdLst/>
              <a:ahLst/>
              <a:cxnLst>
                <a:cxn ang="0">
                  <a:pos x="1456" y="1452"/>
                </a:cxn>
                <a:cxn ang="0">
                  <a:pos x="1362" y="1314"/>
                </a:cxn>
                <a:cxn ang="0">
                  <a:pos x="1240" y="1141"/>
                </a:cxn>
                <a:cxn ang="0">
                  <a:pos x="1095" y="943"/>
                </a:cxn>
                <a:cxn ang="0">
                  <a:pos x="1017" y="840"/>
                </a:cxn>
                <a:cxn ang="0">
                  <a:pos x="934" y="737"/>
                </a:cxn>
                <a:cxn ang="0">
                  <a:pos x="850" y="634"/>
                </a:cxn>
                <a:cxn ang="0">
                  <a:pos x="761" y="532"/>
                </a:cxn>
                <a:cxn ang="0">
                  <a:pos x="673" y="436"/>
                </a:cxn>
                <a:cxn ang="0">
                  <a:pos x="582" y="345"/>
                </a:cxn>
                <a:cxn ang="0">
                  <a:pos x="492" y="261"/>
                </a:cxn>
                <a:cxn ang="0">
                  <a:pos x="400" y="185"/>
                </a:cxn>
                <a:cxn ang="0">
                  <a:pos x="311" y="120"/>
                </a:cxn>
                <a:cxn ang="0">
                  <a:pos x="222" y="67"/>
                </a:cxn>
                <a:cxn ang="0">
                  <a:pos x="165" y="40"/>
                </a:cxn>
                <a:cxn ang="0">
                  <a:pos x="109" y="19"/>
                </a:cxn>
                <a:cxn ang="0">
                  <a:pos x="54" y="6"/>
                </a:cxn>
                <a:cxn ang="0">
                  <a:pos x="0" y="0"/>
                </a:cxn>
                <a:cxn ang="0">
                  <a:pos x="632" y="4"/>
                </a:cxn>
                <a:cxn ang="0">
                  <a:pos x="701" y="10"/>
                </a:cxn>
                <a:cxn ang="0">
                  <a:pos x="768" y="20"/>
                </a:cxn>
                <a:cxn ang="0">
                  <a:pos x="831" y="37"/>
                </a:cxn>
                <a:cxn ang="0">
                  <a:pos x="909" y="67"/>
                </a:cxn>
                <a:cxn ang="0">
                  <a:pos x="1008" y="111"/>
                </a:cxn>
                <a:cxn ang="0">
                  <a:pos x="1105" y="162"/>
                </a:cxn>
                <a:cxn ang="0">
                  <a:pos x="1202" y="217"/>
                </a:cxn>
                <a:cxn ang="0">
                  <a:pos x="1299" y="278"/>
                </a:cxn>
                <a:cxn ang="0">
                  <a:pos x="1393" y="342"/>
                </a:cxn>
                <a:cxn ang="0">
                  <a:pos x="1487" y="410"/>
                </a:cxn>
                <a:cxn ang="0">
                  <a:pos x="1579" y="482"/>
                </a:cxn>
                <a:cxn ang="0">
                  <a:pos x="1670" y="557"/>
                </a:cxn>
                <a:cxn ang="0">
                  <a:pos x="1760" y="633"/>
                </a:cxn>
                <a:cxn ang="0">
                  <a:pos x="1846" y="710"/>
                </a:cxn>
                <a:cxn ang="0">
                  <a:pos x="1930" y="789"/>
                </a:cxn>
                <a:cxn ang="0">
                  <a:pos x="2054" y="908"/>
                </a:cxn>
                <a:cxn ang="0">
                  <a:pos x="2207" y="1064"/>
                </a:cxn>
                <a:cxn ang="0">
                  <a:pos x="2663" y="995"/>
                </a:cxn>
                <a:cxn ang="0">
                  <a:pos x="972" y="1635"/>
                </a:cxn>
              </a:cxnLst>
              <a:rect l="0" t="0" r="r" b="b"/>
              <a:pathLst>
                <a:path w="2663" h="2716">
                  <a:moveTo>
                    <a:pt x="972" y="1635"/>
                  </a:moveTo>
                  <a:lnTo>
                    <a:pt x="1456" y="1452"/>
                  </a:lnTo>
                  <a:lnTo>
                    <a:pt x="1413" y="1389"/>
                  </a:lnTo>
                  <a:lnTo>
                    <a:pt x="1362" y="1314"/>
                  </a:lnTo>
                  <a:lnTo>
                    <a:pt x="1304" y="1231"/>
                  </a:lnTo>
                  <a:lnTo>
                    <a:pt x="1240" y="1141"/>
                  </a:lnTo>
                  <a:lnTo>
                    <a:pt x="1169" y="1044"/>
                  </a:lnTo>
                  <a:lnTo>
                    <a:pt x="1095" y="943"/>
                  </a:lnTo>
                  <a:lnTo>
                    <a:pt x="1057" y="892"/>
                  </a:lnTo>
                  <a:lnTo>
                    <a:pt x="1017" y="840"/>
                  </a:lnTo>
                  <a:lnTo>
                    <a:pt x="976" y="789"/>
                  </a:lnTo>
                  <a:lnTo>
                    <a:pt x="934" y="737"/>
                  </a:lnTo>
                  <a:lnTo>
                    <a:pt x="893" y="685"/>
                  </a:lnTo>
                  <a:lnTo>
                    <a:pt x="850" y="634"/>
                  </a:lnTo>
                  <a:lnTo>
                    <a:pt x="806" y="583"/>
                  </a:lnTo>
                  <a:lnTo>
                    <a:pt x="761" y="532"/>
                  </a:lnTo>
                  <a:lnTo>
                    <a:pt x="718" y="483"/>
                  </a:lnTo>
                  <a:lnTo>
                    <a:pt x="673" y="436"/>
                  </a:lnTo>
                  <a:lnTo>
                    <a:pt x="627" y="390"/>
                  </a:lnTo>
                  <a:lnTo>
                    <a:pt x="582" y="345"/>
                  </a:lnTo>
                  <a:lnTo>
                    <a:pt x="537" y="301"/>
                  </a:lnTo>
                  <a:lnTo>
                    <a:pt x="492" y="261"/>
                  </a:lnTo>
                  <a:lnTo>
                    <a:pt x="446" y="222"/>
                  </a:lnTo>
                  <a:lnTo>
                    <a:pt x="400" y="185"/>
                  </a:lnTo>
                  <a:lnTo>
                    <a:pt x="356" y="152"/>
                  </a:lnTo>
                  <a:lnTo>
                    <a:pt x="311" y="120"/>
                  </a:lnTo>
                  <a:lnTo>
                    <a:pt x="266" y="92"/>
                  </a:lnTo>
                  <a:lnTo>
                    <a:pt x="222" y="67"/>
                  </a:lnTo>
                  <a:lnTo>
                    <a:pt x="194" y="53"/>
                  </a:lnTo>
                  <a:lnTo>
                    <a:pt x="165" y="40"/>
                  </a:lnTo>
                  <a:lnTo>
                    <a:pt x="138" y="29"/>
                  </a:lnTo>
                  <a:lnTo>
                    <a:pt x="109" y="19"/>
                  </a:lnTo>
                  <a:lnTo>
                    <a:pt x="82" y="12"/>
                  </a:lnTo>
                  <a:lnTo>
                    <a:pt x="54" y="6"/>
                  </a:lnTo>
                  <a:lnTo>
                    <a:pt x="27" y="2"/>
                  </a:lnTo>
                  <a:lnTo>
                    <a:pt x="0" y="0"/>
                  </a:lnTo>
                  <a:lnTo>
                    <a:pt x="597" y="3"/>
                  </a:lnTo>
                  <a:lnTo>
                    <a:pt x="632" y="4"/>
                  </a:lnTo>
                  <a:lnTo>
                    <a:pt x="667" y="6"/>
                  </a:lnTo>
                  <a:lnTo>
                    <a:pt x="701" y="10"/>
                  </a:lnTo>
                  <a:lnTo>
                    <a:pt x="735" y="14"/>
                  </a:lnTo>
                  <a:lnTo>
                    <a:pt x="768" y="20"/>
                  </a:lnTo>
                  <a:lnTo>
                    <a:pt x="799" y="28"/>
                  </a:lnTo>
                  <a:lnTo>
                    <a:pt x="831" y="37"/>
                  </a:lnTo>
                  <a:lnTo>
                    <a:pt x="860" y="47"/>
                  </a:lnTo>
                  <a:lnTo>
                    <a:pt x="909" y="67"/>
                  </a:lnTo>
                  <a:lnTo>
                    <a:pt x="959" y="89"/>
                  </a:lnTo>
                  <a:lnTo>
                    <a:pt x="1008" y="111"/>
                  </a:lnTo>
                  <a:lnTo>
                    <a:pt x="1057" y="135"/>
                  </a:lnTo>
                  <a:lnTo>
                    <a:pt x="1105" y="162"/>
                  </a:lnTo>
                  <a:lnTo>
                    <a:pt x="1154" y="188"/>
                  </a:lnTo>
                  <a:lnTo>
                    <a:pt x="1202" y="217"/>
                  </a:lnTo>
                  <a:lnTo>
                    <a:pt x="1251" y="246"/>
                  </a:lnTo>
                  <a:lnTo>
                    <a:pt x="1299" y="278"/>
                  </a:lnTo>
                  <a:lnTo>
                    <a:pt x="1346" y="309"/>
                  </a:lnTo>
                  <a:lnTo>
                    <a:pt x="1393" y="342"/>
                  </a:lnTo>
                  <a:lnTo>
                    <a:pt x="1440" y="375"/>
                  </a:lnTo>
                  <a:lnTo>
                    <a:pt x="1487" y="410"/>
                  </a:lnTo>
                  <a:lnTo>
                    <a:pt x="1534" y="446"/>
                  </a:lnTo>
                  <a:lnTo>
                    <a:pt x="1579" y="482"/>
                  </a:lnTo>
                  <a:lnTo>
                    <a:pt x="1625" y="519"/>
                  </a:lnTo>
                  <a:lnTo>
                    <a:pt x="1670" y="557"/>
                  </a:lnTo>
                  <a:lnTo>
                    <a:pt x="1715" y="594"/>
                  </a:lnTo>
                  <a:lnTo>
                    <a:pt x="1760" y="633"/>
                  </a:lnTo>
                  <a:lnTo>
                    <a:pt x="1803" y="672"/>
                  </a:lnTo>
                  <a:lnTo>
                    <a:pt x="1846" y="710"/>
                  </a:lnTo>
                  <a:lnTo>
                    <a:pt x="1889" y="750"/>
                  </a:lnTo>
                  <a:lnTo>
                    <a:pt x="1930" y="789"/>
                  </a:lnTo>
                  <a:lnTo>
                    <a:pt x="1972" y="828"/>
                  </a:lnTo>
                  <a:lnTo>
                    <a:pt x="2054" y="908"/>
                  </a:lnTo>
                  <a:lnTo>
                    <a:pt x="2132" y="986"/>
                  </a:lnTo>
                  <a:lnTo>
                    <a:pt x="2207" y="1064"/>
                  </a:lnTo>
                  <a:lnTo>
                    <a:pt x="2280" y="1141"/>
                  </a:lnTo>
                  <a:lnTo>
                    <a:pt x="2663" y="995"/>
                  </a:lnTo>
                  <a:lnTo>
                    <a:pt x="2428" y="2716"/>
                  </a:lnTo>
                  <a:lnTo>
                    <a:pt x="972" y="1635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  <a:effectLst>
              <a:reflection blurRad="6350" stA="70000" endPos="23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13" descr="© INSCALE GmbH, 26.05.2010&#10;http://www.presentationload.com/"/>
            <p:cNvSpPr>
              <a:spLocks noEditPoints="1"/>
            </p:cNvSpPr>
            <p:nvPr/>
          </p:nvSpPr>
          <p:spPr bwMode="gray">
            <a:xfrm>
              <a:off x="927" y="1024"/>
              <a:ext cx="2864" cy="2747"/>
            </a:xfrm>
            <a:custGeom>
              <a:avLst/>
              <a:gdLst/>
              <a:ahLst/>
              <a:cxnLst>
                <a:cxn ang="0">
                  <a:pos x="1408" y="1635"/>
                </a:cxn>
                <a:cxn ang="0">
                  <a:pos x="2786" y="2747"/>
                </a:cxn>
                <a:cxn ang="0">
                  <a:pos x="1832" y="1475"/>
                </a:cxn>
                <a:cxn ang="0">
                  <a:pos x="1737" y="1336"/>
                </a:cxn>
                <a:cxn ang="0">
                  <a:pos x="1620" y="1170"/>
                </a:cxn>
                <a:cxn ang="0">
                  <a:pos x="1484" y="988"/>
                </a:cxn>
                <a:cxn ang="0">
                  <a:pos x="1337" y="799"/>
                </a:cxn>
                <a:cxn ang="0">
                  <a:pos x="1217" y="655"/>
                </a:cxn>
                <a:cxn ang="0">
                  <a:pos x="1093" y="518"/>
                </a:cxn>
                <a:cxn ang="0">
                  <a:pos x="1030" y="453"/>
                </a:cxn>
                <a:cxn ang="0">
                  <a:pos x="967" y="392"/>
                </a:cxn>
                <a:cxn ang="0">
                  <a:pos x="902" y="334"/>
                </a:cxn>
                <a:cxn ang="0">
                  <a:pos x="839" y="280"/>
                </a:cxn>
                <a:cxn ang="0">
                  <a:pos x="809" y="256"/>
                </a:cxn>
                <a:cxn ang="0">
                  <a:pos x="755" y="217"/>
                </a:cxn>
                <a:cxn ang="0">
                  <a:pos x="696" y="175"/>
                </a:cxn>
                <a:cxn ang="0">
                  <a:pos x="647" y="144"/>
                </a:cxn>
                <a:cxn ang="0">
                  <a:pos x="592" y="117"/>
                </a:cxn>
                <a:cxn ang="0">
                  <a:pos x="538" y="98"/>
                </a:cxn>
                <a:cxn ang="0">
                  <a:pos x="485" y="84"/>
                </a:cxn>
                <a:cxn ang="0">
                  <a:pos x="431" y="77"/>
                </a:cxn>
                <a:cxn ang="0">
                  <a:pos x="379" y="77"/>
                </a:cxn>
                <a:cxn ang="0">
                  <a:pos x="325" y="85"/>
                </a:cxn>
                <a:cxn ang="0">
                  <a:pos x="270" y="99"/>
                </a:cxn>
                <a:cxn ang="0">
                  <a:pos x="214" y="122"/>
                </a:cxn>
                <a:cxn ang="0">
                  <a:pos x="169" y="145"/>
                </a:cxn>
                <a:cxn ang="0">
                  <a:pos x="128" y="170"/>
                </a:cxn>
                <a:cxn ang="0">
                  <a:pos x="93" y="197"/>
                </a:cxn>
                <a:cxn ang="0">
                  <a:pos x="60" y="226"/>
                </a:cxn>
                <a:cxn ang="0">
                  <a:pos x="40" y="246"/>
                </a:cxn>
                <a:cxn ang="0">
                  <a:pos x="23" y="267"/>
                </a:cxn>
                <a:cxn ang="0">
                  <a:pos x="9" y="287"/>
                </a:cxn>
                <a:cxn ang="0">
                  <a:pos x="0" y="305"/>
                </a:cxn>
                <a:cxn ang="0">
                  <a:pos x="8" y="239"/>
                </a:cxn>
                <a:cxn ang="0">
                  <a:pos x="29" y="205"/>
                </a:cxn>
                <a:cxn ang="0">
                  <a:pos x="52" y="173"/>
                </a:cxn>
                <a:cxn ang="0">
                  <a:pos x="78" y="144"/>
                </a:cxn>
                <a:cxn ang="0">
                  <a:pos x="108" y="117"/>
                </a:cxn>
                <a:cxn ang="0">
                  <a:pos x="139" y="94"/>
                </a:cxn>
                <a:cxn ang="0">
                  <a:pos x="173" y="72"/>
                </a:cxn>
                <a:cxn ang="0">
                  <a:pos x="208" y="53"/>
                </a:cxn>
                <a:cxn ang="0">
                  <a:pos x="255" y="32"/>
                </a:cxn>
                <a:cxn ang="0">
                  <a:pos x="313" y="13"/>
                </a:cxn>
                <a:cxn ang="0">
                  <a:pos x="368" y="2"/>
                </a:cxn>
                <a:cxn ang="0">
                  <a:pos x="422" y="0"/>
                </a:cxn>
                <a:cxn ang="0">
                  <a:pos x="476" y="4"/>
                </a:cxn>
                <a:cxn ang="0">
                  <a:pos x="528" y="14"/>
                </a:cxn>
                <a:cxn ang="0">
                  <a:pos x="580" y="32"/>
                </a:cxn>
                <a:cxn ang="0">
                  <a:pos x="632" y="54"/>
                </a:cxn>
                <a:cxn ang="0">
                  <a:pos x="702" y="92"/>
                </a:cxn>
                <a:cxn ang="0">
                  <a:pos x="792" y="152"/>
                </a:cxn>
                <a:cxn ang="0">
                  <a:pos x="882" y="222"/>
                </a:cxn>
                <a:cxn ang="0">
                  <a:pos x="973" y="301"/>
                </a:cxn>
                <a:cxn ang="0">
                  <a:pos x="1063" y="390"/>
                </a:cxn>
                <a:cxn ang="0">
                  <a:pos x="1154" y="483"/>
                </a:cxn>
                <a:cxn ang="0">
                  <a:pos x="1242" y="583"/>
                </a:cxn>
                <a:cxn ang="0">
                  <a:pos x="1329" y="685"/>
                </a:cxn>
                <a:cxn ang="0">
                  <a:pos x="1412" y="789"/>
                </a:cxn>
                <a:cxn ang="0">
                  <a:pos x="1493" y="892"/>
                </a:cxn>
                <a:cxn ang="0">
                  <a:pos x="1605" y="1044"/>
                </a:cxn>
                <a:cxn ang="0">
                  <a:pos x="1740" y="1231"/>
                </a:cxn>
                <a:cxn ang="0">
                  <a:pos x="1849" y="1389"/>
                </a:cxn>
                <a:cxn ang="0">
                  <a:pos x="1832" y="1475"/>
                </a:cxn>
              </a:cxnLst>
              <a:rect l="0" t="0" r="r" b="b"/>
              <a:pathLst>
                <a:path w="2864" h="2747">
                  <a:moveTo>
                    <a:pt x="1383" y="1707"/>
                  </a:moveTo>
                  <a:lnTo>
                    <a:pt x="1408" y="1635"/>
                  </a:lnTo>
                  <a:lnTo>
                    <a:pt x="2864" y="2716"/>
                  </a:lnTo>
                  <a:lnTo>
                    <a:pt x="2786" y="2747"/>
                  </a:lnTo>
                  <a:lnTo>
                    <a:pt x="1383" y="1707"/>
                  </a:lnTo>
                  <a:close/>
                  <a:moveTo>
                    <a:pt x="1832" y="1475"/>
                  </a:moveTo>
                  <a:lnTo>
                    <a:pt x="1788" y="1409"/>
                  </a:lnTo>
                  <a:lnTo>
                    <a:pt x="1737" y="1336"/>
                  </a:lnTo>
                  <a:lnTo>
                    <a:pt x="1681" y="1255"/>
                  </a:lnTo>
                  <a:lnTo>
                    <a:pt x="1620" y="1170"/>
                  </a:lnTo>
                  <a:lnTo>
                    <a:pt x="1554" y="1081"/>
                  </a:lnTo>
                  <a:lnTo>
                    <a:pt x="1484" y="988"/>
                  </a:lnTo>
                  <a:lnTo>
                    <a:pt x="1412" y="893"/>
                  </a:lnTo>
                  <a:lnTo>
                    <a:pt x="1337" y="799"/>
                  </a:lnTo>
                  <a:lnTo>
                    <a:pt x="1277" y="726"/>
                  </a:lnTo>
                  <a:lnTo>
                    <a:pt x="1217" y="655"/>
                  </a:lnTo>
                  <a:lnTo>
                    <a:pt x="1155" y="586"/>
                  </a:lnTo>
                  <a:lnTo>
                    <a:pt x="1093" y="518"/>
                  </a:lnTo>
                  <a:lnTo>
                    <a:pt x="1061" y="485"/>
                  </a:lnTo>
                  <a:lnTo>
                    <a:pt x="1030" y="453"/>
                  </a:lnTo>
                  <a:lnTo>
                    <a:pt x="998" y="422"/>
                  </a:lnTo>
                  <a:lnTo>
                    <a:pt x="967" y="392"/>
                  </a:lnTo>
                  <a:lnTo>
                    <a:pt x="934" y="362"/>
                  </a:lnTo>
                  <a:lnTo>
                    <a:pt x="902" y="334"/>
                  </a:lnTo>
                  <a:lnTo>
                    <a:pt x="871" y="306"/>
                  </a:lnTo>
                  <a:lnTo>
                    <a:pt x="839" y="280"/>
                  </a:lnTo>
                  <a:lnTo>
                    <a:pt x="828" y="271"/>
                  </a:lnTo>
                  <a:lnTo>
                    <a:pt x="809" y="256"/>
                  </a:lnTo>
                  <a:lnTo>
                    <a:pt x="783" y="238"/>
                  </a:lnTo>
                  <a:lnTo>
                    <a:pt x="755" y="217"/>
                  </a:lnTo>
                  <a:lnTo>
                    <a:pt x="725" y="195"/>
                  </a:lnTo>
                  <a:lnTo>
                    <a:pt x="696" y="175"/>
                  </a:lnTo>
                  <a:lnTo>
                    <a:pt x="668" y="158"/>
                  </a:lnTo>
                  <a:lnTo>
                    <a:pt x="647" y="144"/>
                  </a:lnTo>
                  <a:lnTo>
                    <a:pt x="620" y="130"/>
                  </a:lnTo>
                  <a:lnTo>
                    <a:pt x="592" y="117"/>
                  </a:lnTo>
                  <a:lnTo>
                    <a:pt x="565" y="107"/>
                  </a:lnTo>
                  <a:lnTo>
                    <a:pt x="538" y="98"/>
                  </a:lnTo>
                  <a:lnTo>
                    <a:pt x="512" y="90"/>
                  </a:lnTo>
                  <a:lnTo>
                    <a:pt x="485" y="84"/>
                  </a:lnTo>
                  <a:lnTo>
                    <a:pt x="458" y="79"/>
                  </a:lnTo>
                  <a:lnTo>
                    <a:pt x="431" y="77"/>
                  </a:lnTo>
                  <a:lnTo>
                    <a:pt x="405" y="76"/>
                  </a:lnTo>
                  <a:lnTo>
                    <a:pt x="379" y="77"/>
                  </a:lnTo>
                  <a:lnTo>
                    <a:pt x="352" y="79"/>
                  </a:lnTo>
                  <a:lnTo>
                    <a:pt x="325" y="85"/>
                  </a:lnTo>
                  <a:lnTo>
                    <a:pt x="297" y="91"/>
                  </a:lnTo>
                  <a:lnTo>
                    <a:pt x="270" y="99"/>
                  </a:lnTo>
                  <a:lnTo>
                    <a:pt x="242" y="110"/>
                  </a:lnTo>
                  <a:lnTo>
                    <a:pt x="214" y="122"/>
                  </a:lnTo>
                  <a:lnTo>
                    <a:pt x="191" y="132"/>
                  </a:lnTo>
                  <a:lnTo>
                    <a:pt x="169" y="145"/>
                  </a:lnTo>
                  <a:lnTo>
                    <a:pt x="149" y="157"/>
                  </a:lnTo>
                  <a:lnTo>
                    <a:pt x="128" y="170"/>
                  </a:lnTo>
                  <a:lnTo>
                    <a:pt x="110" y="183"/>
                  </a:lnTo>
                  <a:lnTo>
                    <a:pt x="93" y="197"/>
                  </a:lnTo>
                  <a:lnTo>
                    <a:pt x="75" y="212"/>
                  </a:lnTo>
                  <a:lnTo>
                    <a:pt x="60" y="226"/>
                  </a:lnTo>
                  <a:lnTo>
                    <a:pt x="50" y="236"/>
                  </a:lnTo>
                  <a:lnTo>
                    <a:pt x="40" y="246"/>
                  </a:lnTo>
                  <a:lnTo>
                    <a:pt x="32" y="256"/>
                  </a:lnTo>
                  <a:lnTo>
                    <a:pt x="23" y="267"/>
                  </a:lnTo>
                  <a:lnTo>
                    <a:pt x="16" y="277"/>
                  </a:lnTo>
                  <a:lnTo>
                    <a:pt x="9" y="287"/>
                  </a:lnTo>
                  <a:lnTo>
                    <a:pt x="4" y="296"/>
                  </a:lnTo>
                  <a:lnTo>
                    <a:pt x="0" y="305"/>
                  </a:lnTo>
                  <a:lnTo>
                    <a:pt x="0" y="257"/>
                  </a:lnTo>
                  <a:lnTo>
                    <a:pt x="8" y="239"/>
                  </a:lnTo>
                  <a:lnTo>
                    <a:pt x="18" y="221"/>
                  </a:lnTo>
                  <a:lnTo>
                    <a:pt x="29" y="205"/>
                  </a:lnTo>
                  <a:lnTo>
                    <a:pt x="40" y="188"/>
                  </a:lnTo>
                  <a:lnTo>
                    <a:pt x="52" y="173"/>
                  </a:lnTo>
                  <a:lnTo>
                    <a:pt x="65" y="158"/>
                  </a:lnTo>
                  <a:lnTo>
                    <a:pt x="78" y="144"/>
                  </a:lnTo>
                  <a:lnTo>
                    <a:pt x="93" y="130"/>
                  </a:lnTo>
                  <a:lnTo>
                    <a:pt x="108" y="117"/>
                  </a:lnTo>
                  <a:lnTo>
                    <a:pt x="123" y="105"/>
                  </a:lnTo>
                  <a:lnTo>
                    <a:pt x="139" y="94"/>
                  </a:lnTo>
                  <a:lnTo>
                    <a:pt x="156" y="82"/>
                  </a:lnTo>
                  <a:lnTo>
                    <a:pt x="173" y="72"/>
                  </a:lnTo>
                  <a:lnTo>
                    <a:pt x="190" y="62"/>
                  </a:lnTo>
                  <a:lnTo>
                    <a:pt x="208" y="53"/>
                  </a:lnTo>
                  <a:lnTo>
                    <a:pt x="226" y="45"/>
                  </a:lnTo>
                  <a:lnTo>
                    <a:pt x="255" y="32"/>
                  </a:lnTo>
                  <a:lnTo>
                    <a:pt x="285" y="21"/>
                  </a:lnTo>
                  <a:lnTo>
                    <a:pt x="313" y="13"/>
                  </a:lnTo>
                  <a:lnTo>
                    <a:pt x="341" y="7"/>
                  </a:lnTo>
                  <a:lnTo>
                    <a:pt x="368" y="2"/>
                  </a:lnTo>
                  <a:lnTo>
                    <a:pt x="396" y="0"/>
                  </a:lnTo>
                  <a:lnTo>
                    <a:pt x="422" y="0"/>
                  </a:lnTo>
                  <a:lnTo>
                    <a:pt x="450" y="1"/>
                  </a:lnTo>
                  <a:lnTo>
                    <a:pt x="476" y="4"/>
                  </a:lnTo>
                  <a:lnTo>
                    <a:pt x="502" y="8"/>
                  </a:lnTo>
                  <a:lnTo>
                    <a:pt x="528" y="14"/>
                  </a:lnTo>
                  <a:lnTo>
                    <a:pt x="555" y="22"/>
                  </a:lnTo>
                  <a:lnTo>
                    <a:pt x="580" y="32"/>
                  </a:lnTo>
                  <a:lnTo>
                    <a:pt x="606" y="42"/>
                  </a:lnTo>
                  <a:lnTo>
                    <a:pt x="632" y="54"/>
                  </a:lnTo>
                  <a:lnTo>
                    <a:pt x="658" y="67"/>
                  </a:lnTo>
                  <a:lnTo>
                    <a:pt x="702" y="92"/>
                  </a:lnTo>
                  <a:lnTo>
                    <a:pt x="747" y="120"/>
                  </a:lnTo>
                  <a:lnTo>
                    <a:pt x="792" y="152"/>
                  </a:lnTo>
                  <a:lnTo>
                    <a:pt x="836" y="185"/>
                  </a:lnTo>
                  <a:lnTo>
                    <a:pt x="882" y="222"/>
                  </a:lnTo>
                  <a:lnTo>
                    <a:pt x="928" y="261"/>
                  </a:lnTo>
                  <a:lnTo>
                    <a:pt x="973" y="301"/>
                  </a:lnTo>
                  <a:lnTo>
                    <a:pt x="1018" y="345"/>
                  </a:lnTo>
                  <a:lnTo>
                    <a:pt x="1063" y="390"/>
                  </a:lnTo>
                  <a:lnTo>
                    <a:pt x="1109" y="436"/>
                  </a:lnTo>
                  <a:lnTo>
                    <a:pt x="1154" y="483"/>
                  </a:lnTo>
                  <a:lnTo>
                    <a:pt x="1197" y="532"/>
                  </a:lnTo>
                  <a:lnTo>
                    <a:pt x="1242" y="583"/>
                  </a:lnTo>
                  <a:lnTo>
                    <a:pt x="1286" y="634"/>
                  </a:lnTo>
                  <a:lnTo>
                    <a:pt x="1329" y="685"/>
                  </a:lnTo>
                  <a:lnTo>
                    <a:pt x="1370" y="737"/>
                  </a:lnTo>
                  <a:lnTo>
                    <a:pt x="1412" y="789"/>
                  </a:lnTo>
                  <a:lnTo>
                    <a:pt x="1453" y="840"/>
                  </a:lnTo>
                  <a:lnTo>
                    <a:pt x="1493" y="892"/>
                  </a:lnTo>
                  <a:lnTo>
                    <a:pt x="1531" y="943"/>
                  </a:lnTo>
                  <a:lnTo>
                    <a:pt x="1605" y="1044"/>
                  </a:lnTo>
                  <a:lnTo>
                    <a:pt x="1676" y="1141"/>
                  </a:lnTo>
                  <a:lnTo>
                    <a:pt x="1740" y="1231"/>
                  </a:lnTo>
                  <a:lnTo>
                    <a:pt x="1798" y="1314"/>
                  </a:lnTo>
                  <a:lnTo>
                    <a:pt x="1849" y="1389"/>
                  </a:lnTo>
                  <a:lnTo>
                    <a:pt x="1892" y="1452"/>
                  </a:lnTo>
                  <a:lnTo>
                    <a:pt x="1832" y="1475"/>
                  </a:lnTo>
                  <a:close/>
                </a:path>
              </a:pathLst>
            </a:custGeom>
            <a:solidFill>
              <a:srgbClr val="0020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Line 20" descr="© INSCALE GmbH, 26.05.2010&#10;http://www.presentationload.com/"/>
          <p:cNvSpPr>
            <a:spLocks noChangeShapeType="1"/>
          </p:cNvSpPr>
          <p:nvPr/>
        </p:nvSpPr>
        <p:spPr bwMode="gray">
          <a:xfrm>
            <a:off x="1359244" y="3682312"/>
            <a:ext cx="1285102" cy="24713"/>
          </a:xfrm>
          <a:prstGeom prst="line">
            <a:avLst/>
          </a:prstGeom>
          <a:noFill/>
          <a:ln w="19050">
            <a:solidFill>
              <a:srgbClr val="7D7D7D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Rechteck 30"/>
          <p:cNvSpPr/>
          <p:nvPr/>
        </p:nvSpPr>
        <p:spPr bwMode="gray">
          <a:xfrm>
            <a:off x="587718" y="3434162"/>
            <a:ext cx="732080" cy="365485"/>
          </a:xfrm>
          <a:prstGeom prst="rect">
            <a:avLst/>
          </a:prstGeom>
        </p:spPr>
        <p:txBody>
          <a:bodyPr wrap="none" lIns="0" tIns="0" rIns="90000" bIns="0">
            <a:spAutoFit/>
          </a:bodyPr>
          <a:lstStyle/>
          <a:p>
            <a:pPr algn="ctr">
              <a:lnSpc>
                <a:spcPct val="95000"/>
              </a:lnSpc>
              <a:spcAft>
                <a:spcPts val="800"/>
              </a:spcAft>
            </a:pPr>
            <a:r>
              <a:rPr lang="ru-RU" sz="2500" b="1" dirty="0" smtClean="0"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2025</a:t>
            </a:r>
            <a:endParaRPr lang="de-DE" sz="2500" b="1" dirty="0"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hteck 31"/>
          <p:cNvSpPr/>
          <p:nvPr/>
        </p:nvSpPr>
        <p:spPr bwMode="gray">
          <a:xfrm>
            <a:off x="648986" y="4272106"/>
            <a:ext cx="1039771" cy="365485"/>
          </a:xfrm>
          <a:prstGeom prst="rect">
            <a:avLst/>
          </a:prstGeom>
        </p:spPr>
        <p:txBody>
          <a:bodyPr wrap="square" lIns="0" tIns="0" rIns="90000" bIns="0">
            <a:spAutoFit/>
          </a:bodyPr>
          <a:lstStyle/>
          <a:p>
            <a:pPr algn="ctr">
              <a:lnSpc>
                <a:spcPct val="95000"/>
              </a:lnSpc>
              <a:spcAft>
                <a:spcPts val="800"/>
              </a:spcAft>
            </a:pPr>
            <a:r>
              <a:rPr lang="ru-RU" sz="2500" b="1" dirty="0" smtClean="0"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2024</a:t>
            </a:r>
            <a:endParaRPr lang="de-DE" sz="2500" b="1" dirty="0"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hteck 32"/>
          <p:cNvSpPr/>
          <p:nvPr/>
        </p:nvSpPr>
        <p:spPr bwMode="gray">
          <a:xfrm>
            <a:off x="1969614" y="5563128"/>
            <a:ext cx="732080" cy="365485"/>
          </a:xfrm>
          <a:prstGeom prst="rect">
            <a:avLst/>
          </a:prstGeom>
        </p:spPr>
        <p:txBody>
          <a:bodyPr wrap="none" lIns="0" tIns="0" rIns="90000" bIns="0">
            <a:spAutoFit/>
          </a:bodyPr>
          <a:lstStyle/>
          <a:p>
            <a:pPr algn="ctr">
              <a:lnSpc>
                <a:spcPct val="95000"/>
              </a:lnSpc>
              <a:spcAft>
                <a:spcPts val="800"/>
              </a:spcAft>
            </a:pPr>
            <a:r>
              <a:rPr lang="ru-RU" sz="2500" b="1" dirty="0" smtClean="0"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2022</a:t>
            </a:r>
            <a:endParaRPr lang="de-DE" sz="2500" b="1" dirty="0"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hteck 33"/>
          <p:cNvSpPr/>
          <p:nvPr/>
        </p:nvSpPr>
        <p:spPr bwMode="gray">
          <a:xfrm>
            <a:off x="1317704" y="4909866"/>
            <a:ext cx="732080" cy="365485"/>
          </a:xfrm>
          <a:prstGeom prst="rect">
            <a:avLst/>
          </a:prstGeom>
        </p:spPr>
        <p:txBody>
          <a:bodyPr wrap="none" lIns="0" tIns="0" rIns="90000" bIns="0">
            <a:spAutoFit/>
          </a:bodyPr>
          <a:lstStyle/>
          <a:p>
            <a:pPr algn="ctr">
              <a:lnSpc>
                <a:spcPct val="95000"/>
              </a:lnSpc>
              <a:spcAft>
                <a:spcPts val="800"/>
              </a:spcAft>
            </a:pPr>
            <a:r>
              <a:rPr lang="ru-RU" sz="2500" b="1" dirty="0" smtClean="0"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2023</a:t>
            </a:r>
            <a:endParaRPr lang="de-DE" sz="2500" b="1" dirty="0"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76"/>
          <p:cNvSpPr txBox="1">
            <a:spLocks noChangeArrowheads="1"/>
          </p:cNvSpPr>
          <p:nvPr/>
        </p:nvSpPr>
        <p:spPr bwMode="auto">
          <a:xfrm>
            <a:off x="1716272" y="3187878"/>
            <a:ext cx="143321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1 259,7</a:t>
            </a:r>
            <a:endParaRPr lang="en-U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Line 20" descr="© INSCALE GmbH, 26.05.2010&#10;http://www.presentationload.com/"/>
          <p:cNvSpPr>
            <a:spLocks noChangeShapeType="1"/>
          </p:cNvSpPr>
          <p:nvPr/>
        </p:nvSpPr>
        <p:spPr bwMode="gray">
          <a:xfrm>
            <a:off x="1676401" y="4444314"/>
            <a:ext cx="1285102" cy="24713"/>
          </a:xfrm>
          <a:prstGeom prst="line">
            <a:avLst/>
          </a:prstGeom>
          <a:noFill/>
          <a:ln w="19050">
            <a:solidFill>
              <a:srgbClr val="7D7D7D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" name="Text Box 176"/>
          <p:cNvSpPr txBox="1">
            <a:spLocks noChangeArrowheads="1"/>
          </p:cNvSpPr>
          <p:nvPr/>
        </p:nvSpPr>
        <p:spPr bwMode="auto">
          <a:xfrm>
            <a:off x="1812326" y="4003588"/>
            <a:ext cx="120371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1 176,2</a:t>
            </a:r>
            <a:endParaRPr lang="en-U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Line 20" descr="© INSCALE GmbH, 26.05.2010&#10;http://www.presentationload.com/"/>
          <p:cNvSpPr>
            <a:spLocks noChangeShapeType="1"/>
          </p:cNvSpPr>
          <p:nvPr/>
        </p:nvSpPr>
        <p:spPr bwMode="gray">
          <a:xfrm>
            <a:off x="2075936" y="5123933"/>
            <a:ext cx="1285102" cy="24713"/>
          </a:xfrm>
          <a:prstGeom prst="line">
            <a:avLst/>
          </a:prstGeom>
          <a:noFill/>
          <a:ln w="19050">
            <a:solidFill>
              <a:srgbClr val="7D7D7D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" name="Text Box 176"/>
          <p:cNvSpPr txBox="1">
            <a:spLocks noChangeArrowheads="1"/>
          </p:cNvSpPr>
          <p:nvPr/>
        </p:nvSpPr>
        <p:spPr bwMode="auto">
          <a:xfrm>
            <a:off x="2163421" y="4661462"/>
            <a:ext cx="130668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1 093,1</a:t>
            </a:r>
            <a:endParaRPr lang="en-U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Line 20" descr="© INSCALE GmbH, 26.05.2010&#10;http://www.presentationload.com/"/>
          <p:cNvSpPr>
            <a:spLocks noChangeShapeType="1"/>
          </p:cNvSpPr>
          <p:nvPr/>
        </p:nvSpPr>
        <p:spPr bwMode="gray">
          <a:xfrm>
            <a:off x="906162" y="6001263"/>
            <a:ext cx="1285102" cy="24713"/>
          </a:xfrm>
          <a:prstGeom prst="line">
            <a:avLst/>
          </a:prstGeom>
          <a:noFill/>
          <a:ln w="19050">
            <a:solidFill>
              <a:srgbClr val="7D7D7D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Text Box 176"/>
          <p:cNvSpPr txBox="1">
            <a:spLocks noChangeArrowheads="1"/>
          </p:cNvSpPr>
          <p:nvPr/>
        </p:nvSpPr>
        <p:spPr bwMode="auto">
          <a:xfrm>
            <a:off x="675503" y="5593492"/>
            <a:ext cx="115741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996,5</a:t>
            </a:r>
            <a:endParaRPr lang="en-U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176"/>
          <p:cNvSpPr txBox="1">
            <a:spLocks noChangeArrowheads="1"/>
          </p:cNvSpPr>
          <p:nvPr/>
        </p:nvSpPr>
        <p:spPr bwMode="auto">
          <a:xfrm>
            <a:off x="98854" y="1449859"/>
            <a:ext cx="3435178" cy="855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+ 96,6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9,7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оценке 2022 года       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gray">
          <a:xfrm rot="16000358">
            <a:off x="1639897" y="1553165"/>
            <a:ext cx="458400" cy="377163"/>
            <a:chOff x="927" y="1024"/>
            <a:chExt cx="3094" cy="2747"/>
          </a:xfrm>
        </p:grpSpPr>
        <p:sp>
          <p:nvSpPr>
            <p:cNvPr id="40" name="Freeform 10" descr="© INSCALE GmbH, 26.05.2010&#10;http://www.presentationload.com/"/>
            <p:cNvSpPr>
              <a:spLocks/>
            </p:cNvSpPr>
            <p:nvPr/>
          </p:nvSpPr>
          <p:spPr bwMode="gray">
            <a:xfrm>
              <a:off x="927" y="1100"/>
              <a:ext cx="647" cy="229"/>
            </a:xfrm>
            <a:custGeom>
              <a:avLst/>
              <a:gdLst/>
              <a:ahLst/>
              <a:cxnLst>
                <a:cxn ang="0">
                  <a:pos x="647" y="68"/>
                </a:cxn>
                <a:cxn ang="0">
                  <a:pos x="614" y="81"/>
                </a:cxn>
                <a:cxn ang="0">
                  <a:pos x="582" y="94"/>
                </a:cxn>
                <a:cxn ang="0">
                  <a:pos x="551" y="108"/>
                </a:cxn>
                <a:cxn ang="0">
                  <a:pos x="522" y="123"/>
                </a:cxn>
                <a:cxn ang="0">
                  <a:pos x="495" y="140"/>
                </a:cxn>
                <a:cxn ang="0">
                  <a:pos x="468" y="157"/>
                </a:cxn>
                <a:cxn ang="0">
                  <a:pos x="444" y="174"/>
                </a:cxn>
                <a:cxn ang="0">
                  <a:pos x="421" y="193"/>
                </a:cxn>
                <a:cxn ang="0">
                  <a:pos x="0" y="229"/>
                </a:cxn>
                <a:cxn ang="0">
                  <a:pos x="4" y="220"/>
                </a:cxn>
                <a:cxn ang="0">
                  <a:pos x="9" y="211"/>
                </a:cxn>
                <a:cxn ang="0">
                  <a:pos x="16" y="201"/>
                </a:cxn>
                <a:cxn ang="0">
                  <a:pos x="23" y="191"/>
                </a:cxn>
                <a:cxn ang="0">
                  <a:pos x="32" y="180"/>
                </a:cxn>
                <a:cxn ang="0">
                  <a:pos x="40" y="170"/>
                </a:cxn>
                <a:cxn ang="0">
                  <a:pos x="50" y="160"/>
                </a:cxn>
                <a:cxn ang="0">
                  <a:pos x="60" y="150"/>
                </a:cxn>
                <a:cxn ang="0">
                  <a:pos x="75" y="136"/>
                </a:cxn>
                <a:cxn ang="0">
                  <a:pos x="91" y="122"/>
                </a:cxn>
                <a:cxn ang="0">
                  <a:pos x="107" y="109"/>
                </a:cxn>
                <a:cxn ang="0">
                  <a:pos x="125" y="97"/>
                </a:cxn>
                <a:cxn ang="0">
                  <a:pos x="144" y="84"/>
                </a:cxn>
                <a:cxn ang="0">
                  <a:pos x="164" y="72"/>
                </a:cxn>
                <a:cxn ang="0">
                  <a:pos x="184" y="60"/>
                </a:cxn>
                <a:cxn ang="0">
                  <a:pos x="206" y="49"/>
                </a:cxn>
                <a:cxn ang="0">
                  <a:pos x="227" y="40"/>
                </a:cxn>
                <a:cxn ang="0">
                  <a:pos x="250" y="31"/>
                </a:cxn>
                <a:cxn ang="0">
                  <a:pos x="273" y="23"/>
                </a:cxn>
                <a:cxn ang="0">
                  <a:pos x="297" y="16"/>
                </a:cxn>
                <a:cxn ang="0">
                  <a:pos x="322" y="10"/>
                </a:cxn>
                <a:cxn ang="0">
                  <a:pos x="346" y="5"/>
                </a:cxn>
                <a:cxn ang="0">
                  <a:pos x="370" y="1"/>
                </a:cxn>
                <a:cxn ang="0">
                  <a:pos x="396" y="0"/>
                </a:cxn>
                <a:cxn ang="0">
                  <a:pos x="411" y="0"/>
                </a:cxn>
                <a:cxn ang="0">
                  <a:pos x="426" y="0"/>
                </a:cxn>
                <a:cxn ang="0">
                  <a:pos x="442" y="1"/>
                </a:cxn>
                <a:cxn ang="0">
                  <a:pos x="457" y="3"/>
                </a:cxn>
                <a:cxn ang="0">
                  <a:pos x="472" y="5"/>
                </a:cxn>
                <a:cxn ang="0">
                  <a:pos x="488" y="9"/>
                </a:cxn>
                <a:cxn ang="0">
                  <a:pos x="504" y="12"/>
                </a:cxn>
                <a:cxn ang="0">
                  <a:pos x="519" y="16"/>
                </a:cxn>
                <a:cxn ang="0">
                  <a:pos x="550" y="26"/>
                </a:cxn>
                <a:cxn ang="0">
                  <a:pos x="583" y="38"/>
                </a:cxn>
                <a:cxn ang="0">
                  <a:pos x="615" y="52"/>
                </a:cxn>
                <a:cxn ang="0">
                  <a:pos x="647" y="68"/>
                </a:cxn>
              </a:cxnLst>
              <a:rect l="0" t="0" r="r" b="b"/>
              <a:pathLst>
                <a:path w="647" h="229">
                  <a:moveTo>
                    <a:pt x="647" y="68"/>
                  </a:moveTo>
                  <a:lnTo>
                    <a:pt x="614" y="81"/>
                  </a:lnTo>
                  <a:lnTo>
                    <a:pt x="582" y="94"/>
                  </a:lnTo>
                  <a:lnTo>
                    <a:pt x="551" y="108"/>
                  </a:lnTo>
                  <a:lnTo>
                    <a:pt x="522" y="123"/>
                  </a:lnTo>
                  <a:lnTo>
                    <a:pt x="495" y="140"/>
                  </a:lnTo>
                  <a:lnTo>
                    <a:pt x="468" y="157"/>
                  </a:lnTo>
                  <a:lnTo>
                    <a:pt x="444" y="174"/>
                  </a:lnTo>
                  <a:lnTo>
                    <a:pt x="421" y="193"/>
                  </a:lnTo>
                  <a:lnTo>
                    <a:pt x="0" y="229"/>
                  </a:lnTo>
                  <a:lnTo>
                    <a:pt x="4" y="220"/>
                  </a:lnTo>
                  <a:lnTo>
                    <a:pt x="9" y="211"/>
                  </a:lnTo>
                  <a:lnTo>
                    <a:pt x="16" y="201"/>
                  </a:lnTo>
                  <a:lnTo>
                    <a:pt x="23" y="191"/>
                  </a:lnTo>
                  <a:lnTo>
                    <a:pt x="32" y="180"/>
                  </a:lnTo>
                  <a:lnTo>
                    <a:pt x="40" y="170"/>
                  </a:lnTo>
                  <a:lnTo>
                    <a:pt x="50" y="160"/>
                  </a:lnTo>
                  <a:lnTo>
                    <a:pt x="60" y="150"/>
                  </a:lnTo>
                  <a:lnTo>
                    <a:pt x="75" y="136"/>
                  </a:lnTo>
                  <a:lnTo>
                    <a:pt x="91" y="122"/>
                  </a:lnTo>
                  <a:lnTo>
                    <a:pt x="107" y="109"/>
                  </a:lnTo>
                  <a:lnTo>
                    <a:pt x="125" y="97"/>
                  </a:lnTo>
                  <a:lnTo>
                    <a:pt x="144" y="84"/>
                  </a:lnTo>
                  <a:lnTo>
                    <a:pt x="164" y="72"/>
                  </a:lnTo>
                  <a:lnTo>
                    <a:pt x="184" y="60"/>
                  </a:lnTo>
                  <a:lnTo>
                    <a:pt x="206" y="49"/>
                  </a:lnTo>
                  <a:lnTo>
                    <a:pt x="227" y="40"/>
                  </a:lnTo>
                  <a:lnTo>
                    <a:pt x="250" y="31"/>
                  </a:lnTo>
                  <a:lnTo>
                    <a:pt x="273" y="23"/>
                  </a:lnTo>
                  <a:lnTo>
                    <a:pt x="297" y="16"/>
                  </a:lnTo>
                  <a:lnTo>
                    <a:pt x="322" y="10"/>
                  </a:lnTo>
                  <a:lnTo>
                    <a:pt x="346" y="5"/>
                  </a:lnTo>
                  <a:lnTo>
                    <a:pt x="370" y="1"/>
                  </a:lnTo>
                  <a:lnTo>
                    <a:pt x="396" y="0"/>
                  </a:lnTo>
                  <a:lnTo>
                    <a:pt x="411" y="0"/>
                  </a:lnTo>
                  <a:lnTo>
                    <a:pt x="426" y="0"/>
                  </a:lnTo>
                  <a:lnTo>
                    <a:pt x="442" y="1"/>
                  </a:lnTo>
                  <a:lnTo>
                    <a:pt x="457" y="3"/>
                  </a:lnTo>
                  <a:lnTo>
                    <a:pt x="472" y="5"/>
                  </a:lnTo>
                  <a:lnTo>
                    <a:pt x="488" y="9"/>
                  </a:lnTo>
                  <a:lnTo>
                    <a:pt x="504" y="12"/>
                  </a:lnTo>
                  <a:lnTo>
                    <a:pt x="519" y="16"/>
                  </a:lnTo>
                  <a:lnTo>
                    <a:pt x="550" y="26"/>
                  </a:lnTo>
                  <a:lnTo>
                    <a:pt x="583" y="38"/>
                  </a:lnTo>
                  <a:lnTo>
                    <a:pt x="615" y="52"/>
                  </a:lnTo>
                  <a:lnTo>
                    <a:pt x="647" y="68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16200000" scaled="1"/>
            </a:gradFill>
            <a:ln w="9525">
              <a:noFill/>
              <a:round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12" descr="© INSCALE GmbH, 26.05.2010&#10;http://www.presentationload.com/"/>
            <p:cNvSpPr>
              <a:spLocks/>
            </p:cNvSpPr>
            <p:nvPr/>
          </p:nvSpPr>
          <p:spPr bwMode="gray">
            <a:xfrm>
              <a:off x="1358" y="1024"/>
              <a:ext cx="2663" cy="2716"/>
            </a:xfrm>
            <a:custGeom>
              <a:avLst/>
              <a:gdLst/>
              <a:ahLst/>
              <a:cxnLst>
                <a:cxn ang="0">
                  <a:pos x="1456" y="1452"/>
                </a:cxn>
                <a:cxn ang="0">
                  <a:pos x="1362" y="1314"/>
                </a:cxn>
                <a:cxn ang="0">
                  <a:pos x="1240" y="1141"/>
                </a:cxn>
                <a:cxn ang="0">
                  <a:pos x="1095" y="943"/>
                </a:cxn>
                <a:cxn ang="0">
                  <a:pos x="1017" y="840"/>
                </a:cxn>
                <a:cxn ang="0">
                  <a:pos x="934" y="737"/>
                </a:cxn>
                <a:cxn ang="0">
                  <a:pos x="850" y="634"/>
                </a:cxn>
                <a:cxn ang="0">
                  <a:pos x="761" y="532"/>
                </a:cxn>
                <a:cxn ang="0">
                  <a:pos x="673" y="436"/>
                </a:cxn>
                <a:cxn ang="0">
                  <a:pos x="582" y="345"/>
                </a:cxn>
                <a:cxn ang="0">
                  <a:pos x="492" y="261"/>
                </a:cxn>
                <a:cxn ang="0">
                  <a:pos x="400" y="185"/>
                </a:cxn>
                <a:cxn ang="0">
                  <a:pos x="311" y="120"/>
                </a:cxn>
                <a:cxn ang="0">
                  <a:pos x="222" y="67"/>
                </a:cxn>
                <a:cxn ang="0">
                  <a:pos x="165" y="40"/>
                </a:cxn>
                <a:cxn ang="0">
                  <a:pos x="109" y="19"/>
                </a:cxn>
                <a:cxn ang="0">
                  <a:pos x="54" y="6"/>
                </a:cxn>
                <a:cxn ang="0">
                  <a:pos x="0" y="0"/>
                </a:cxn>
                <a:cxn ang="0">
                  <a:pos x="632" y="4"/>
                </a:cxn>
                <a:cxn ang="0">
                  <a:pos x="701" y="10"/>
                </a:cxn>
                <a:cxn ang="0">
                  <a:pos x="768" y="20"/>
                </a:cxn>
                <a:cxn ang="0">
                  <a:pos x="831" y="37"/>
                </a:cxn>
                <a:cxn ang="0">
                  <a:pos x="909" y="67"/>
                </a:cxn>
                <a:cxn ang="0">
                  <a:pos x="1008" y="111"/>
                </a:cxn>
                <a:cxn ang="0">
                  <a:pos x="1105" y="162"/>
                </a:cxn>
                <a:cxn ang="0">
                  <a:pos x="1202" y="217"/>
                </a:cxn>
                <a:cxn ang="0">
                  <a:pos x="1299" y="278"/>
                </a:cxn>
                <a:cxn ang="0">
                  <a:pos x="1393" y="342"/>
                </a:cxn>
                <a:cxn ang="0">
                  <a:pos x="1487" y="410"/>
                </a:cxn>
                <a:cxn ang="0">
                  <a:pos x="1579" y="482"/>
                </a:cxn>
                <a:cxn ang="0">
                  <a:pos x="1670" y="557"/>
                </a:cxn>
                <a:cxn ang="0">
                  <a:pos x="1760" y="633"/>
                </a:cxn>
                <a:cxn ang="0">
                  <a:pos x="1846" y="710"/>
                </a:cxn>
                <a:cxn ang="0">
                  <a:pos x="1930" y="789"/>
                </a:cxn>
                <a:cxn ang="0">
                  <a:pos x="2054" y="908"/>
                </a:cxn>
                <a:cxn ang="0">
                  <a:pos x="2207" y="1064"/>
                </a:cxn>
                <a:cxn ang="0">
                  <a:pos x="2663" y="995"/>
                </a:cxn>
                <a:cxn ang="0">
                  <a:pos x="972" y="1635"/>
                </a:cxn>
              </a:cxnLst>
              <a:rect l="0" t="0" r="r" b="b"/>
              <a:pathLst>
                <a:path w="2663" h="2716">
                  <a:moveTo>
                    <a:pt x="972" y="1635"/>
                  </a:moveTo>
                  <a:lnTo>
                    <a:pt x="1456" y="1452"/>
                  </a:lnTo>
                  <a:lnTo>
                    <a:pt x="1413" y="1389"/>
                  </a:lnTo>
                  <a:lnTo>
                    <a:pt x="1362" y="1314"/>
                  </a:lnTo>
                  <a:lnTo>
                    <a:pt x="1304" y="1231"/>
                  </a:lnTo>
                  <a:lnTo>
                    <a:pt x="1240" y="1141"/>
                  </a:lnTo>
                  <a:lnTo>
                    <a:pt x="1169" y="1044"/>
                  </a:lnTo>
                  <a:lnTo>
                    <a:pt x="1095" y="943"/>
                  </a:lnTo>
                  <a:lnTo>
                    <a:pt x="1057" y="892"/>
                  </a:lnTo>
                  <a:lnTo>
                    <a:pt x="1017" y="840"/>
                  </a:lnTo>
                  <a:lnTo>
                    <a:pt x="976" y="789"/>
                  </a:lnTo>
                  <a:lnTo>
                    <a:pt x="934" y="737"/>
                  </a:lnTo>
                  <a:lnTo>
                    <a:pt x="893" y="685"/>
                  </a:lnTo>
                  <a:lnTo>
                    <a:pt x="850" y="634"/>
                  </a:lnTo>
                  <a:lnTo>
                    <a:pt x="806" y="583"/>
                  </a:lnTo>
                  <a:lnTo>
                    <a:pt x="761" y="532"/>
                  </a:lnTo>
                  <a:lnTo>
                    <a:pt x="718" y="483"/>
                  </a:lnTo>
                  <a:lnTo>
                    <a:pt x="673" y="436"/>
                  </a:lnTo>
                  <a:lnTo>
                    <a:pt x="627" y="390"/>
                  </a:lnTo>
                  <a:lnTo>
                    <a:pt x="582" y="345"/>
                  </a:lnTo>
                  <a:lnTo>
                    <a:pt x="537" y="301"/>
                  </a:lnTo>
                  <a:lnTo>
                    <a:pt x="492" y="261"/>
                  </a:lnTo>
                  <a:lnTo>
                    <a:pt x="446" y="222"/>
                  </a:lnTo>
                  <a:lnTo>
                    <a:pt x="400" y="185"/>
                  </a:lnTo>
                  <a:lnTo>
                    <a:pt x="356" y="152"/>
                  </a:lnTo>
                  <a:lnTo>
                    <a:pt x="311" y="120"/>
                  </a:lnTo>
                  <a:lnTo>
                    <a:pt x="266" y="92"/>
                  </a:lnTo>
                  <a:lnTo>
                    <a:pt x="222" y="67"/>
                  </a:lnTo>
                  <a:lnTo>
                    <a:pt x="194" y="53"/>
                  </a:lnTo>
                  <a:lnTo>
                    <a:pt x="165" y="40"/>
                  </a:lnTo>
                  <a:lnTo>
                    <a:pt x="138" y="29"/>
                  </a:lnTo>
                  <a:lnTo>
                    <a:pt x="109" y="19"/>
                  </a:lnTo>
                  <a:lnTo>
                    <a:pt x="82" y="12"/>
                  </a:lnTo>
                  <a:lnTo>
                    <a:pt x="54" y="6"/>
                  </a:lnTo>
                  <a:lnTo>
                    <a:pt x="27" y="2"/>
                  </a:lnTo>
                  <a:lnTo>
                    <a:pt x="0" y="0"/>
                  </a:lnTo>
                  <a:lnTo>
                    <a:pt x="597" y="3"/>
                  </a:lnTo>
                  <a:lnTo>
                    <a:pt x="632" y="4"/>
                  </a:lnTo>
                  <a:lnTo>
                    <a:pt x="667" y="6"/>
                  </a:lnTo>
                  <a:lnTo>
                    <a:pt x="701" y="10"/>
                  </a:lnTo>
                  <a:lnTo>
                    <a:pt x="735" y="14"/>
                  </a:lnTo>
                  <a:lnTo>
                    <a:pt x="768" y="20"/>
                  </a:lnTo>
                  <a:lnTo>
                    <a:pt x="799" y="28"/>
                  </a:lnTo>
                  <a:lnTo>
                    <a:pt x="831" y="37"/>
                  </a:lnTo>
                  <a:lnTo>
                    <a:pt x="860" y="47"/>
                  </a:lnTo>
                  <a:lnTo>
                    <a:pt x="909" y="67"/>
                  </a:lnTo>
                  <a:lnTo>
                    <a:pt x="959" y="89"/>
                  </a:lnTo>
                  <a:lnTo>
                    <a:pt x="1008" y="111"/>
                  </a:lnTo>
                  <a:lnTo>
                    <a:pt x="1057" y="135"/>
                  </a:lnTo>
                  <a:lnTo>
                    <a:pt x="1105" y="162"/>
                  </a:lnTo>
                  <a:lnTo>
                    <a:pt x="1154" y="188"/>
                  </a:lnTo>
                  <a:lnTo>
                    <a:pt x="1202" y="217"/>
                  </a:lnTo>
                  <a:lnTo>
                    <a:pt x="1251" y="246"/>
                  </a:lnTo>
                  <a:lnTo>
                    <a:pt x="1299" y="278"/>
                  </a:lnTo>
                  <a:lnTo>
                    <a:pt x="1346" y="309"/>
                  </a:lnTo>
                  <a:lnTo>
                    <a:pt x="1393" y="342"/>
                  </a:lnTo>
                  <a:lnTo>
                    <a:pt x="1440" y="375"/>
                  </a:lnTo>
                  <a:lnTo>
                    <a:pt x="1487" y="410"/>
                  </a:lnTo>
                  <a:lnTo>
                    <a:pt x="1534" y="446"/>
                  </a:lnTo>
                  <a:lnTo>
                    <a:pt x="1579" y="482"/>
                  </a:lnTo>
                  <a:lnTo>
                    <a:pt x="1625" y="519"/>
                  </a:lnTo>
                  <a:lnTo>
                    <a:pt x="1670" y="557"/>
                  </a:lnTo>
                  <a:lnTo>
                    <a:pt x="1715" y="594"/>
                  </a:lnTo>
                  <a:lnTo>
                    <a:pt x="1760" y="633"/>
                  </a:lnTo>
                  <a:lnTo>
                    <a:pt x="1803" y="672"/>
                  </a:lnTo>
                  <a:lnTo>
                    <a:pt x="1846" y="710"/>
                  </a:lnTo>
                  <a:lnTo>
                    <a:pt x="1889" y="750"/>
                  </a:lnTo>
                  <a:lnTo>
                    <a:pt x="1930" y="789"/>
                  </a:lnTo>
                  <a:lnTo>
                    <a:pt x="1972" y="828"/>
                  </a:lnTo>
                  <a:lnTo>
                    <a:pt x="2054" y="908"/>
                  </a:lnTo>
                  <a:lnTo>
                    <a:pt x="2132" y="986"/>
                  </a:lnTo>
                  <a:lnTo>
                    <a:pt x="2207" y="1064"/>
                  </a:lnTo>
                  <a:lnTo>
                    <a:pt x="2280" y="1141"/>
                  </a:lnTo>
                  <a:lnTo>
                    <a:pt x="2663" y="995"/>
                  </a:lnTo>
                  <a:lnTo>
                    <a:pt x="2428" y="2716"/>
                  </a:lnTo>
                  <a:lnTo>
                    <a:pt x="972" y="1635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  <a:effectLst>
              <a:reflection blurRad="6350" stA="70000" endPos="23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13" descr="© INSCALE GmbH, 26.05.2010&#10;http://www.presentationload.com/"/>
            <p:cNvSpPr>
              <a:spLocks noEditPoints="1"/>
            </p:cNvSpPr>
            <p:nvPr/>
          </p:nvSpPr>
          <p:spPr bwMode="gray">
            <a:xfrm>
              <a:off x="927" y="1024"/>
              <a:ext cx="2864" cy="2747"/>
            </a:xfrm>
            <a:custGeom>
              <a:avLst/>
              <a:gdLst/>
              <a:ahLst/>
              <a:cxnLst>
                <a:cxn ang="0">
                  <a:pos x="1408" y="1635"/>
                </a:cxn>
                <a:cxn ang="0">
                  <a:pos x="2786" y="2747"/>
                </a:cxn>
                <a:cxn ang="0">
                  <a:pos x="1832" y="1475"/>
                </a:cxn>
                <a:cxn ang="0">
                  <a:pos x="1737" y="1336"/>
                </a:cxn>
                <a:cxn ang="0">
                  <a:pos x="1620" y="1170"/>
                </a:cxn>
                <a:cxn ang="0">
                  <a:pos x="1484" y="988"/>
                </a:cxn>
                <a:cxn ang="0">
                  <a:pos x="1337" y="799"/>
                </a:cxn>
                <a:cxn ang="0">
                  <a:pos x="1217" y="655"/>
                </a:cxn>
                <a:cxn ang="0">
                  <a:pos x="1093" y="518"/>
                </a:cxn>
                <a:cxn ang="0">
                  <a:pos x="1030" y="453"/>
                </a:cxn>
                <a:cxn ang="0">
                  <a:pos x="967" y="392"/>
                </a:cxn>
                <a:cxn ang="0">
                  <a:pos x="902" y="334"/>
                </a:cxn>
                <a:cxn ang="0">
                  <a:pos x="839" y="280"/>
                </a:cxn>
                <a:cxn ang="0">
                  <a:pos x="809" y="256"/>
                </a:cxn>
                <a:cxn ang="0">
                  <a:pos x="755" y="217"/>
                </a:cxn>
                <a:cxn ang="0">
                  <a:pos x="696" y="175"/>
                </a:cxn>
                <a:cxn ang="0">
                  <a:pos x="647" y="144"/>
                </a:cxn>
                <a:cxn ang="0">
                  <a:pos x="592" y="117"/>
                </a:cxn>
                <a:cxn ang="0">
                  <a:pos x="538" y="98"/>
                </a:cxn>
                <a:cxn ang="0">
                  <a:pos x="485" y="84"/>
                </a:cxn>
                <a:cxn ang="0">
                  <a:pos x="431" y="77"/>
                </a:cxn>
                <a:cxn ang="0">
                  <a:pos x="379" y="77"/>
                </a:cxn>
                <a:cxn ang="0">
                  <a:pos x="325" y="85"/>
                </a:cxn>
                <a:cxn ang="0">
                  <a:pos x="270" y="99"/>
                </a:cxn>
                <a:cxn ang="0">
                  <a:pos x="214" y="122"/>
                </a:cxn>
                <a:cxn ang="0">
                  <a:pos x="169" y="145"/>
                </a:cxn>
                <a:cxn ang="0">
                  <a:pos x="128" y="170"/>
                </a:cxn>
                <a:cxn ang="0">
                  <a:pos x="93" y="197"/>
                </a:cxn>
                <a:cxn ang="0">
                  <a:pos x="60" y="226"/>
                </a:cxn>
                <a:cxn ang="0">
                  <a:pos x="40" y="246"/>
                </a:cxn>
                <a:cxn ang="0">
                  <a:pos x="23" y="267"/>
                </a:cxn>
                <a:cxn ang="0">
                  <a:pos x="9" y="287"/>
                </a:cxn>
                <a:cxn ang="0">
                  <a:pos x="0" y="305"/>
                </a:cxn>
                <a:cxn ang="0">
                  <a:pos x="8" y="239"/>
                </a:cxn>
                <a:cxn ang="0">
                  <a:pos x="29" y="205"/>
                </a:cxn>
                <a:cxn ang="0">
                  <a:pos x="52" y="173"/>
                </a:cxn>
                <a:cxn ang="0">
                  <a:pos x="78" y="144"/>
                </a:cxn>
                <a:cxn ang="0">
                  <a:pos x="108" y="117"/>
                </a:cxn>
                <a:cxn ang="0">
                  <a:pos x="139" y="94"/>
                </a:cxn>
                <a:cxn ang="0">
                  <a:pos x="173" y="72"/>
                </a:cxn>
                <a:cxn ang="0">
                  <a:pos x="208" y="53"/>
                </a:cxn>
                <a:cxn ang="0">
                  <a:pos x="255" y="32"/>
                </a:cxn>
                <a:cxn ang="0">
                  <a:pos x="313" y="13"/>
                </a:cxn>
                <a:cxn ang="0">
                  <a:pos x="368" y="2"/>
                </a:cxn>
                <a:cxn ang="0">
                  <a:pos x="422" y="0"/>
                </a:cxn>
                <a:cxn ang="0">
                  <a:pos x="476" y="4"/>
                </a:cxn>
                <a:cxn ang="0">
                  <a:pos x="528" y="14"/>
                </a:cxn>
                <a:cxn ang="0">
                  <a:pos x="580" y="32"/>
                </a:cxn>
                <a:cxn ang="0">
                  <a:pos x="632" y="54"/>
                </a:cxn>
                <a:cxn ang="0">
                  <a:pos x="702" y="92"/>
                </a:cxn>
                <a:cxn ang="0">
                  <a:pos x="792" y="152"/>
                </a:cxn>
                <a:cxn ang="0">
                  <a:pos x="882" y="222"/>
                </a:cxn>
                <a:cxn ang="0">
                  <a:pos x="973" y="301"/>
                </a:cxn>
                <a:cxn ang="0">
                  <a:pos x="1063" y="390"/>
                </a:cxn>
                <a:cxn ang="0">
                  <a:pos x="1154" y="483"/>
                </a:cxn>
                <a:cxn ang="0">
                  <a:pos x="1242" y="583"/>
                </a:cxn>
                <a:cxn ang="0">
                  <a:pos x="1329" y="685"/>
                </a:cxn>
                <a:cxn ang="0">
                  <a:pos x="1412" y="789"/>
                </a:cxn>
                <a:cxn ang="0">
                  <a:pos x="1493" y="892"/>
                </a:cxn>
                <a:cxn ang="0">
                  <a:pos x="1605" y="1044"/>
                </a:cxn>
                <a:cxn ang="0">
                  <a:pos x="1740" y="1231"/>
                </a:cxn>
                <a:cxn ang="0">
                  <a:pos x="1849" y="1389"/>
                </a:cxn>
                <a:cxn ang="0">
                  <a:pos x="1832" y="1475"/>
                </a:cxn>
              </a:cxnLst>
              <a:rect l="0" t="0" r="r" b="b"/>
              <a:pathLst>
                <a:path w="2864" h="2747">
                  <a:moveTo>
                    <a:pt x="1383" y="1707"/>
                  </a:moveTo>
                  <a:lnTo>
                    <a:pt x="1408" y="1635"/>
                  </a:lnTo>
                  <a:lnTo>
                    <a:pt x="2864" y="2716"/>
                  </a:lnTo>
                  <a:lnTo>
                    <a:pt x="2786" y="2747"/>
                  </a:lnTo>
                  <a:lnTo>
                    <a:pt x="1383" y="1707"/>
                  </a:lnTo>
                  <a:close/>
                  <a:moveTo>
                    <a:pt x="1832" y="1475"/>
                  </a:moveTo>
                  <a:lnTo>
                    <a:pt x="1788" y="1409"/>
                  </a:lnTo>
                  <a:lnTo>
                    <a:pt x="1737" y="1336"/>
                  </a:lnTo>
                  <a:lnTo>
                    <a:pt x="1681" y="1255"/>
                  </a:lnTo>
                  <a:lnTo>
                    <a:pt x="1620" y="1170"/>
                  </a:lnTo>
                  <a:lnTo>
                    <a:pt x="1554" y="1081"/>
                  </a:lnTo>
                  <a:lnTo>
                    <a:pt x="1484" y="988"/>
                  </a:lnTo>
                  <a:lnTo>
                    <a:pt x="1412" y="893"/>
                  </a:lnTo>
                  <a:lnTo>
                    <a:pt x="1337" y="799"/>
                  </a:lnTo>
                  <a:lnTo>
                    <a:pt x="1277" y="726"/>
                  </a:lnTo>
                  <a:lnTo>
                    <a:pt x="1217" y="655"/>
                  </a:lnTo>
                  <a:lnTo>
                    <a:pt x="1155" y="586"/>
                  </a:lnTo>
                  <a:lnTo>
                    <a:pt x="1093" y="518"/>
                  </a:lnTo>
                  <a:lnTo>
                    <a:pt x="1061" y="485"/>
                  </a:lnTo>
                  <a:lnTo>
                    <a:pt x="1030" y="453"/>
                  </a:lnTo>
                  <a:lnTo>
                    <a:pt x="998" y="422"/>
                  </a:lnTo>
                  <a:lnTo>
                    <a:pt x="967" y="392"/>
                  </a:lnTo>
                  <a:lnTo>
                    <a:pt x="934" y="362"/>
                  </a:lnTo>
                  <a:lnTo>
                    <a:pt x="902" y="334"/>
                  </a:lnTo>
                  <a:lnTo>
                    <a:pt x="871" y="306"/>
                  </a:lnTo>
                  <a:lnTo>
                    <a:pt x="839" y="280"/>
                  </a:lnTo>
                  <a:lnTo>
                    <a:pt x="828" y="271"/>
                  </a:lnTo>
                  <a:lnTo>
                    <a:pt x="809" y="256"/>
                  </a:lnTo>
                  <a:lnTo>
                    <a:pt x="783" y="238"/>
                  </a:lnTo>
                  <a:lnTo>
                    <a:pt x="755" y="217"/>
                  </a:lnTo>
                  <a:lnTo>
                    <a:pt x="725" y="195"/>
                  </a:lnTo>
                  <a:lnTo>
                    <a:pt x="696" y="175"/>
                  </a:lnTo>
                  <a:lnTo>
                    <a:pt x="668" y="158"/>
                  </a:lnTo>
                  <a:lnTo>
                    <a:pt x="647" y="144"/>
                  </a:lnTo>
                  <a:lnTo>
                    <a:pt x="620" y="130"/>
                  </a:lnTo>
                  <a:lnTo>
                    <a:pt x="592" y="117"/>
                  </a:lnTo>
                  <a:lnTo>
                    <a:pt x="565" y="107"/>
                  </a:lnTo>
                  <a:lnTo>
                    <a:pt x="538" y="98"/>
                  </a:lnTo>
                  <a:lnTo>
                    <a:pt x="512" y="90"/>
                  </a:lnTo>
                  <a:lnTo>
                    <a:pt x="485" y="84"/>
                  </a:lnTo>
                  <a:lnTo>
                    <a:pt x="458" y="79"/>
                  </a:lnTo>
                  <a:lnTo>
                    <a:pt x="431" y="77"/>
                  </a:lnTo>
                  <a:lnTo>
                    <a:pt x="405" y="76"/>
                  </a:lnTo>
                  <a:lnTo>
                    <a:pt x="379" y="77"/>
                  </a:lnTo>
                  <a:lnTo>
                    <a:pt x="352" y="79"/>
                  </a:lnTo>
                  <a:lnTo>
                    <a:pt x="325" y="85"/>
                  </a:lnTo>
                  <a:lnTo>
                    <a:pt x="297" y="91"/>
                  </a:lnTo>
                  <a:lnTo>
                    <a:pt x="270" y="99"/>
                  </a:lnTo>
                  <a:lnTo>
                    <a:pt x="242" y="110"/>
                  </a:lnTo>
                  <a:lnTo>
                    <a:pt x="214" y="122"/>
                  </a:lnTo>
                  <a:lnTo>
                    <a:pt x="191" y="132"/>
                  </a:lnTo>
                  <a:lnTo>
                    <a:pt x="169" y="145"/>
                  </a:lnTo>
                  <a:lnTo>
                    <a:pt x="149" y="157"/>
                  </a:lnTo>
                  <a:lnTo>
                    <a:pt x="128" y="170"/>
                  </a:lnTo>
                  <a:lnTo>
                    <a:pt x="110" y="183"/>
                  </a:lnTo>
                  <a:lnTo>
                    <a:pt x="93" y="197"/>
                  </a:lnTo>
                  <a:lnTo>
                    <a:pt x="75" y="212"/>
                  </a:lnTo>
                  <a:lnTo>
                    <a:pt x="60" y="226"/>
                  </a:lnTo>
                  <a:lnTo>
                    <a:pt x="50" y="236"/>
                  </a:lnTo>
                  <a:lnTo>
                    <a:pt x="40" y="246"/>
                  </a:lnTo>
                  <a:lnTo>
                    <a:pt x="32" y="256"/>
                  </a:lnTo>
                  <a:lnTo>
                    <a:pt x="23" y="267"/>
                  </a:lnTo>
                  <a:lnTo>
                    <a:pt x="16" y="277"/>
                  </a:lnTo>
                  <a:lnTo>
                    <a:pt x="9" y="287"/>
                  </a:lnTo>
                  <a:lnTo>
                    <a:pt x="4" y="296"/>
                  </a:lnTo>
                  <a:lnTo>
                    <a:pt x="0" y="305"/>
                  </a:lnTo>
                  <a:lnTo>
                    <a:pt x="0" y="257"/>
                  </a:lnTo>
                  <a:lnTo>
                    <a:pt x="8" y="239"/>
                  </a:lnTo>
                  <a:lnTo>
                    <a:pt x="18" y="221"/>
                  </a:lnTo>
                  <a:lnTo>
                    <a:pt x="29" y="205"/>
                  </a:lnTo>
                  <a:lnTo>
                    <a:pt x="40" y="188"/>
                  </a:lnTo>
                  <a:lnTo>
                    <a:pt x="52" y="173"/>
                  </a:lnTo>
                  <a:lnTo>
                    <a:pt x="65" y="158"/>
                  </a:lnTo>
                  <a:lnTo>
                    <a:pt x="78" y="144"/>
                  </a:lnTo>
                  <a:lnTo>
                    <a:pt x="93" y="130"/>
                  </a:lnTo>
                  <a:lnTo>
                    <a:pt x="108" y="117"/>
                  </a:lnTo>
                  <a:lnTo>
                    <a:pt x="123" y="105"/>
                  </a:lnTo>
                  <a:lnTo>
                    <a:pt x="139" y="94"/>
                  </a:lnTo>
                  <a:lnTo>
                    <a:pt x="156" y="82"/>
                  </a:lnTo>
                  <a:lnTo>
                    <a:pt x="173" y="72"/>
                  </a:lnTo>
                  <a:lnTo>
                    <a:pt x="190" y="62"/>
                  </a:lnTo>
                  <a:lnTo>
                    <a:pt x="208" y="53"/>
                  </a:lnTo>
                  <a:lnTo>
                    <a:pt x="226" y="45"/>
                  </a:lnTo>
                  <a:lnTo>
                    <a:pt x="255" y="32"/>
                  </a:lnTo>
                  <a:lnTo>
                    <a:pt x="285" y="21"/>
                  </a:lnTo>
                  <a:lnTo>
                    <a:pt x="313" y="13"/>
                  </a:lnTo>
                  <a:lnTo>
                    <a:pt x="341" y="7"/>
                  </a:lnTo>
                  <a:lnTo>
                    <a:pt x="368" y="2"/>
                  </a:lnTo>
                  <a:lnTo>
                    <a:pt x="396" y="0"/>
                  </a:lnTo>
                  <a:lnTo>
                    <a:pt x="422" y="0"/>
                  </a:lnTo>
                  <a:lnTo>
                    <a:pt x="450" y="1"/>
                  </a:lnTo>
                  <a:lnTo>
                    <a:pt x="476" y="4"/>
                  </a:lnTo>
                  <a:lnTo>
                    <a:pt x="502" y="8"/>
                  </a:lnTo>
                  <a:lnTo>
                    <a:pt x="528" y="14"/>
                  </a:lnTo>
                  <a:lnTo>
                    <a:pt x="555" y="22"/>
                  </a:lnTo>
                  <a:lnTo>
                    <a:pt x="580" y="32"/>
                  </a:lnTo>
                  <a:lnTo>
                    <a:pt x="606" y="42"/>
                  </a:lnTo>
                  <a:lnTo>
                    <a:pt x="632" y="54"/>
                  </a:lnTo>
                  <a:lnTo>
                    <a:pt x="658" y="67"/>
                  </a:lnTo>
                  <a:lnTo>
                    <a:pt x="702" y="92"/>
                  </a:lnTo>
                  <a:lnTo>
                    <a:pt x="747" y="120"/>
                  </a:lnTo>
                  <a:lnTo>
                    <a:pt x="792" y="152"/>
                  </a:lnTo>
                  <a:lnTo>
                    <a:pt x="836" y="185"/>
                  </a:lnTo>
                  <a:lnTo>
                    <a:pt x="882" y="222"/>
                  </a:lnTo>
                  <a:lnTo>
                    <a:pt x="928" y="261"/>
                  </a:lnTo>
                  <a:lnTo>
                    <a:pt x="973" y="301"/>
                  </a:lnTo>
                  <a:lnTo>
                    <a:pt x="1018" y="345"/>
                  </a:lnTo>
                  <a:lnTo>
                    <a:pt x="1063" y="390"/>
                  </a:lnTo>
                  <a:lnTo>
                    <a:pt x="1109" y="436"/>
                  </a:lnTo>
                  <a:lnTo>
                    <a:pt x="1154" y="483"/>
                  </a:lnTo>
                  <a:lnTo>
                    <a:pt x="1197" y="532"/>
                  </a:lnTo>
                  <a:lnTo>
                    <a:pt x="1242" y="583"/>
                  </a:lnTo>
                  <a:lnTo>
                    <a:pt x="1286" y="634"/>
                  </a:lnTo>
                  <a:lnTo>
                    <a:pt x="1329" y="685"/>
                  </a:lnTo>
                  <a:lnTo>
                    <a:pt x="1370" y="737"/>
                  </a:lnTo>
                  <a:lnTo>
                    <a:pt x="1412" y="789"/>
                  </a:lnTo>
                  <a:lnTo>
                    <a:pt x="1453" y="840"/>
                  </a:lnTo>
                  <a:lnTo>
                    <a:pt x="1493" y="892"/>
                  </a:lnTo>
                  <a:lnTo>
                    <a:pt x="1531" y="943"/>
                  </a:lnTo>
                  <a:lnTo>
                    <a:pt x="1605" y="1044"/>
                  </a:lnTo>
                  <a:lnTo>
                    <a:pt x="1676" y="1141"/>
                  </a:lnTo>
                  <a:lnTo>
                    <a:pt x="1740" y="1231"/>
                  </a:lnTo>
                  <a:lnTo>
                    <a:pt x="1798" y="1314"/>
                  </a:lnTo>
                  <a:lnTo>
                    <a:pt x="1849" y="1389"/>
                  </a:lnTo>
                  <a:lnTo>
                    <a:pt x="1892" y="1452"/>
                  </a:lnTo>
                  <a:lnTo>
                    <a:pt x="1832" y="1475"/>
                  </a:lnTo>
                  <a:close/>
                </a:path>
              </a:pathLst>
            </a:custGeom>
            <a:solidFill>
              <a:srgbClr val="0020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8070886" y="1277797"/>
            <a:ext cx="1073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888258" y="1614617"/>
            <a:ext cx="50250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Крупнейшие налогоплательщики НДФЛ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519450" y="3268718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7" name="Диаграмма 46"/>
          <p:cNvGraphicFramePr/>
          <p:nvPr>
            <p:extLst>
              <p:ext uri="{D42A27DB-BD31-4B8C-83A1-F6EECF244321}">
                <p14:modId xmlns:p14="http://schemas.microsoft.com/office/powerpoint/2010/main" val="3633587629"/>
              </p:ext>
            </p:extLst>
          </p:nvPr>
        </p:nvGraphicFramePr>
        <p:xfrm>
          <a:off x="2689652" y="3753140"/>
          <a:ext cx="7422291" cy="3373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5" name="Text Box 176"/>
          <p:cNvSpPr txBox="1">
            <a:spLocks noChangeArrowheads="1"/>
          </p:cNvSpPr>
          <p:nvPr/>
        </p:nvSpPr>
        <p:spPr bwMode="auto">
          <a:xfrm>
            <a:off x="5792185" y="4711124"/>
            <a:ext cx="89001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981,9</a:t>
            </a:r>
            <a:endParaRPr lang="en-US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 Box 176"/>
          <p:cNvSpPr txBox="1">
            <a:spLocks noChangeArrowheads="1"/>
          </p:cNvSpPr>
          <p:nvPr/>
        </p:nvSpPr>
        <p:spPr bwMode="auto">
          <a:xfrm>
            <a:off x="6885413" y="4731023"/>
            <a:ext cx="89001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996,5</a:t>
            </a:r>
            <a:endParaRPr lang="en-US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Box 176"/>
          <p:cNvSpPr txBox="1">
            <a:spLocks noChangeArrowheads="1"/>
          </p:cNvSpPr>
          <p:nvPr/>
        </p:nvSpPr>
        <p:spPr bwMode="auto">
          <a:xfrm>
            <a:off x="7978641" y="4618392"/>
            <a:ext cx="89001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1 093,1</a:t>
            </a:r>
            <a:endParaRPr lang="en-US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 Box 176"/>
          <p:cNvSpPr txBox="1">
            <a:spLocks noChangeArrowheads="1"/>
          </p:cNvSpPr>
          <p:nvPr/>
        </p:nvSpPr>
        <p:spPr bwMode="auto">
          <a:xfrm>
            <a:off x="5950846" y="6016849"/>
            <a:ext cx="7313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57%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 Box 176"/>
          <p:cNvSpPr txBox="1">
            <a:spLocks noChangeArrowheads="1"/>
          </p:cNvSpPr>
          <p:nvPr/>
        </p:nvSpPr>
        <p:spPr bwMode="auto">
          <a:xfrm>
            <a:off x="6876081" y="6076202"/>
            <a:ext cx="8573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58%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176"/>
          <p:cNvSpPr txBox="1">
            <a:spLocks noChangeArrowheads="1"/>
          </p:cNvSpPr>
          <p:nvPr/>
        </p:nvSpPr>
        <p:spPr bwMode="auto">
          <a:xfrm>
            <a:off x="7941276" y="6025976"/>
            <a:ext cx="7437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56%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Блок-схема: альтернативный процесс 47"/>
          <p:cNvSpPr/>
          <p:nvPr/>
        </p:nvSpPr>
        <p:spPr>
          <a:xfrm>
            <a:off x="3888258" y="1988256"/>
            <a:ext cx="2629518" cy="665026"/>
          </a:xfrm>
          <a:prstGeom prst="flowChartAlternateProcess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ФИЛИАЛ АО КОНЦЕРН РОСЭНЕРГОАТОМ «ЛЕНИНГРАДСКАЯ АТОМНАЯ СТАНЦИЯ»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Блок-схема: альтернативный процесс 51"/>
          <p:cNvSpPr/>
          <p:nvPr/>
        </p:nvSpPr>
        <p:spPr>
          <a:xfrm>
            <a:off x="6516307" y="2491496"/>
            <a:ext cx="2491427" cy="658368"/>
          </a:xfrm>
          <a:prstGeom prst="flowChartAlternateProcess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ФГУП «НИТИ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ИМ. А. П.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ЛЕКСАНДРОВА»</a:t>
            </a:r>
          </a:p>
        </p:txBody>
      </p:sp>
      <p:sp>
        <p:nvSpPr>
          <p:cNvPr id="50" name="Блок-схема: альтернативный процесс 49"/>
          <p:cNvSpPr/>
          <p:nvPr/>
        </p:nvSpPr>
        <p:spPr>
          <a:xfrm>
            <a:off x="3931603" y="2951752"/>
            <a:ext cx="2584704" cy="694944"/>
          </a:xfrm>
          <a:prstGeom prst="flowChartAlternateProcess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АО «КОНЦЕРН ТИТАН-2»</a:t>
            </a: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855"/>
            <a:ext cx="9160805" cy="601362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поступления налогов</a:t>
            </a:r>
            <a:b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совокупный доход</a:t>
            </a:r>
            <a:endParaRPr lang="ru-RU" sz="26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0" y="1760717"/>
          <a:ext cx="9143999" cy="4539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1267968" y="1448212"/>
          <a:ext cx="5986272" cy="807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Равнобедренный треугольник 12"/>
          <p:cNvSpPr/>
          <p:nvPr/>
        </p:nvSpPr>
        <p:spPr>
          <a:xfrm>
            <a:off x="5807814" y="1487981"/>
            <a:ext cx="202044" cy="216529"/>
          </a:xfrm>
          <a:prstGeom prst="triangle">
            <a:avLst/>
          </a:prstGeom>
          <a:solidFill>
            <a:srgbClr val="002060"/>
          </a:solidFill>
          <a:ln w="190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4646774" y="1518131"/>
            <a:ext cx="202044" cy="216529"/>
          </a:xfrm>
          <a:prstGeom prst="triangle">
            <a:avLst/>
          </a:prstGeom>
          <a:solidFill>
            <a:srgbClr val="002060"/>
          </a:solidFill>
          <a:ln w="190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3528899" y="1512694"/>
            <a:ext cx="202044" cy="216529"/>
          </a:xfrm>
          <a:prstGeom prst="triangle">
            <a:avLst/>
          </a:prstGeom>
          <a:solidFill>
            <a:srgbClr val="002060"/>
          </a:solidFill>
          <a:ln w="190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101281" y="1497702"/>
            <a:ext cx="202044" cy="216529"/>
          </a:xfrm>
          <a:prstGeom prst="triangle">
            <a:avLst/>
          </a:prstGeom>
          <a:solidFill>
            <a:srgbClr val="002060"/>
          </a:solidFill>
          <a:ln w="190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81659" y="1409988"/>
            <a:ext cx="755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3,0</a:t>
            </a:r>
            <a:r>
              <a:rPr lang="ru-RU" sz="1600" b="1" dirty="0" smtClean="0">
                <a:solidFill>
                  <a:srgbClr val="002060"/>
                </a:solidFill>
              </a:rPr>
              <a:t>%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2232122" y="1482811"/>
            <a:ext cx="780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22,0</a:t>
            </a:r>
            <a:r>
              <a:rPr lang="ru-RU" sz="1600" b="1" dirty="0" smtClean="0">
                <a:solidFill>
                  <a:srgbClr val="002060"/>
                </a:solidFill>
              </a:rPr>
              <a:t>%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90703" y="1449859"/>
            <a:ext cx="1153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129828" y="1527625"/>
            <a:ext cx="1072896" cy="65836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</a:t>
            </a:r>
          </a:p>
        </p:txBody>
      </p:sp>
      <p:sp>
        <p:nvSpPr>
          <p:cNvPr id="24" name="Text Box 176"/>
          <p:cNvSpPr txBox="1">
            <a:spLocks noChangeArrowheads="1"/>
          </p:cNvSpPr>
          <p:nvPr/>
        </p:nvSpPr>
        <p:spPr bwMode="auto">
          <a:xfrm>
            <a:off x="7438768" y="0"/>
            <a:ext cx="90616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№9</a:t>
            </a:r>
            <a:endParaRPr lang="en-U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5989"/>
            <a:ext cx="9160805" cy="543697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2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поступления неналоговых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доходов</a:t>
            </a:r>
            <a:b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dirty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Text Box 176"/>
          <p:cNvSpPr txBox="1">
            <a:spLocks noChangeArrowheads="1"/>
          </p:cNvSpPr>
          <p:nvPr/>
        </p:nvSpPr>
        <p:spPr bwMode="auto">
          <a:xfrm>
            <a:off x="7438768" y="0"/>
            <a:ext cx="90616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№10</a:t>
            </a:r>
            <a:endParaRPr lang="en-U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75405" y="1706412"/>
            <a:ext cx="5708872" cy="646175"/>
          </a:xfrm>
          <a:prstGeom prst="flowChartAlternateProcess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343,6   469,8   279,7   460,5   188,7    176,8    173,0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Левая фигурная скобка 15"/>
          <p:cNvSpPr/>
          <p:nvPr/>
        </p:nvSpPr>
        <p:spPr>
          <a:xfrm rot="16200000">
            <a:off x="1424653" y="5338616"/>
            <a:ext cx="193589" cy="1248032"/>
          </a:xfrm>
          <a:prstGeom prst="leftBrac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Левая фигурная скобка 16"/>
          <p:cNvSpPr/>
          <p:nvPr/>
        </p:nvSpPr>
        <p:spPr>
          <a:xfrm rot="16200000">
            <a:off x="4693594" y="5448341"/>
            <a:ext cx="193589" cy="1248032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 Box 176"/>
          <p:cNvSpPr txBox="1">
            <a:spLocks noChangeArrowheads="1"/>
          </p:cNvSpPr>
          <p:nvPr/>
        </p:nvSpPr>
        <p:spPr bwMode="auto">
          <a:xfrm>
            <a:off x="994966" y="6172271"/>
            <a:ext cx="11656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</a:t>
            </a:r>
            <a:endParaRPr 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76"/>
          <p:cNvSpPr txBox="1">
            <a:spLocks noChangeArrowheads="1"/>
          </p:cNvSpPr>
          <p:nvPr/>
        </p:nvSpPr>
        <p:spPr bwMode="auto">
          <a:xfrm>
            <a:off x="2509905" y="5891855"/>
            <a:ext cx="11656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ОЦЕНКА</a:t>
            </a:r>
            <a:endParaRPr 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76"/>
          <p:cNvSpPr txBox="1">
            <a:spLocks noChangeArrowheads="1"/>
          </p:cNvSpPr>
          <p:nvPr/>
        </p:nvSpPr>
        <p:spPr bwMode="auto">
          <a:xfrm>
            <a:off x="4268682" y="6257615"/>
            <a:ext cx="11656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ПРОГНОЗ</a:t>
            </a:r>
            <a:endParaRPr 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280276" y="1980465"/>
          <a:ext cx="9400032" cy="4151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 Box 176"/>
          <p:cNvSpPr txBox="1">
            <a:spLocks noChangeArrowheads="1"/>
          </p:cNvSpPr>
          <p:nvPr/>
        </p:nvSpPr>
        <p:spPr bwMode="auto">
          <a:xfrm>
            <a:off x="8053431" y="1430923"/>
            <a:ext cx="109056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6032" y="464615"/>
            <a:ext cx="9160805" cy="601362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налоговых расходов  бюджета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482810"/>
          <a:ext cx="5000368" cy="5107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176"/>
          <p:cNvSpPr txBox="1">
            <a:spLocks noChangeArrowheads="1"/>
          </p:cNvSpPr>
          <p:nvPr/>
        </p:nvSpPr>
        <p:spPr bwMode="auto">
          <a:xfrm>
            <a:off x="7510272" y="0"/>
            <a:ext cx="90616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№11</a:t>
            </a:r>
            <a:endParaRPr lang="en-U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331" y="1458097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" b="2621"/>
          <a:stretch/>
        </p:blipFill>
        <p:spPr>
          <a:xfrm>
            <a:off x="4547287" y="1861751"/>
            <a:ext cx="4448432" cy="48356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312347" y="4605872"/>
            <a:ext cx="2917253" cy="987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Герои Социалистического Труда,</a:t>
            </a:r>
          </a:p>
          <a:p>
            <a:pPr lvl="0"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инвалиды, многодетные семьи,</a:t>
            </a:r>
          </a:p>
          <a:p>
            <a:pPr lvl="0"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одинокие матери, почетные граждане города, инвалиды ВОВ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32099" y="2821819"/>
            <a:ext cx="24251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Дачные, садоводческие или огороднические объединения 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04022" y="1425144"/>
            <a:ext cx="312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Целевая категория налогоплательщиков, для которых предусмотрена льгота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5989"/>
            <a:ext cx="9160805" cy="543697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Подходы к формированию </a:t>
            </a:r>
            <a:b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расходов бюджета </a:t>
            </a:r>
            <a:endParaRPr lang="ru-RU" sz="2600" dirty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Text Box 176"/>
          <p:cNvSpPr txBox="1">
            <a:spLocks noChangeArrowheads="1"/>
          </p:cNvSpPr>
          <p:nvPr/>
        </p:nvSpPr>
        <p:spPr bwMode="auto">
          <a:xfrm>
            <a:off x="7438768" y="0"/>
            <a:ext cx="90616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№12</a:t>
            </a:r>
            <a:endParaRPr lang="en-U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Дайджест разъяснений Минфина России по общим вопросам деятельности  учреждений: II полугодие 2020 г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944" y="4572000"/>
            <a:ext cx="5609969" cy="22860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80" r="26198"/>
          <a:stretch/>
        </p:blipFill>
        <p:spPr>
          <a:xfrm>
            <a:off x="486033" y="148281"/>
            <a:ext cx="3031524" cy="40035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2" name="Прямоугольник 41"/>
          <p:cNvSpPr/>
          <p:nvPr/>
        </p:nvSpPr>
        <p:spPr>
          <a:xfrm>
            <a:off x="790832" y="2141836"/>
            <a:ext cx="2380735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Соблюдение уровня оплаты труда работников в соответствии с Указом Президента № 597 «О мероприятиях по реализации государственной социальной политики»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80" r="26198"/>
          <a:stretch/>
        </p:blipFill>
        <p:spPr>
          <a:xfrm>
            <a:off x="3772929" y="1112108"/>
            <a:ext cx="2298358" cy="36081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6" name="Прямоугольник 45"/>
          <p:cNvSpPr/>
          <p:nvPr/>
        </p:nvSpPr>
        <p:spPr>
          <a:xfrm>
            <a:off x="3814119" y="3175684"/>
            <a:ext cx="2191265" cy="2920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Включение расходов, по которым возможно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областного бюджета</a:t>
            </a: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dirty="0" smtClean="0"/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80" r="26198"/>
          <a:stretch/>
        </p:blipFill>
        <p:spPr>
          <a:xfrm>
            <a:off x="6112476" y="1462217"/>
            <a:ext cx="3031524" cy="53957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8" name="Прямоугольник 47"/>
          <p:cNvSpPr/>
          <p:nvPr/>
        </p:nvSpPr>
        <p:spPr>
          <a:xfrm>
            <a:off x="6318422" y="4143632"/>
            <a:ext cx="2669059" cy="2372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ИНДЕКСАЦИЯ:</a:t>
            </a: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должностных окладов работников муниципальных учреждений на 9% с 01.09.2023.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расходов на мероприятия МП на 7,8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5989"/>
            <a:ext cx="9160805" cy="543697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на 2023 год</a:t>
            </a:r>
            <a:endParaRPr lang="ru-RU" sz="2600" dirty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Text Box 176"/>
          <p:cNvSpPr txBox="1">
            <a:spLocks noChangeArrowheads="1"/>
          </p:cNvSpPr>
          <p:nvPr/>
        </p:nvSpPr>
        <p:spPr bwMode="auto">
          <a:xfrm>
            <a:off x="7438768" y="0"/>
            <a:ext cx="90616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№13</a:t>
            </a:r>
            <a:endParaRPr lang="en-U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3" name="Picture 1" descr="C:\Users\FINBANK.ADM\Desktop\картинки к през\1d104ab7f0570742e170d87a905cdd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805" y="4761470"/>
            <a:ext cx="2561967" cy="2096530"/>
          </a:xfrm>
          <a:prstGeom prst="rect">
            <a:avLst/>
          </a:prstGeom>
          <a:noFill/>
          <a:effectLst>
            <a:softEdge rad="635000"/>
          </a:effectLst>
        </p:spPr>
      </p:pic>
      <p:grpSp>
        <p:nvGrpSpPr>
          <p:cNvPr id="17" name="Group 32"/>
          <p:cNvGrpSpPr>
            <a:grpSpLocks/>
          </p:cNvGrpSpPr>
          <p:nvPr/>
        </p:nvGrpSpPr>
        <p:grpSpPr bwMode="auto">
          <a:xfrm>
            <a:off x="98855" y="2174963"/>
            <a:ext cx="2891481" cy="1417638"/>
            <a:chOff x="244" y="1588"/>
            <a:chExt cx="1600" cy="893"/>
          </a:xfrm>
        </p:grpSpPr>
        <p:sp>
          <p:nvSpPr>
            <p:cNvPr id="20" name="AutoShape 8"/>
            <p:cNvSpPr>
              <a:spLocks noChangeArrowheads="1"/>
            </p:cNvSpPr>
            <p:nvPr/>
          </p:nvSpPr>
          <p:spPr bwMode="gray">
            <a:xfrm>
              <a:off x="244" y="1588"/>
              <a:ext cx="1600" cy="893"/>
            </a:xfrm>
            <a:prstGeom prst="can">
              <a:avLst>
                <a:gd name="adj" fmla="val 2500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 Box 23"/>
            <p:cNvSpPr txBox="1">
              <a:spLocks noChangeArrowheads="1"/>
            </p:cNvSpPr>
            <p:nvPr/>
          </p:nvSpPr>
          <p:spPr bwMode="gray">
            <a:xfrm>
              <a:off x="308" y="1801"/>
              <a:ext cx="149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Адресная инвестиционная</a:t>
              </a:r>
            </a:p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программа </a:t>
              </a:r>
              <a:endPara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AutoShape 10"/>
          <p:cNvSpPr>
            <a:spLocks noChangeArrowheads="1"/>
          </p:cNvSpPr>
          <p:nvPr/>
        </p:nvSpPr>
        <p:spPr bwMode="gray">
          <a:xfrm rot="10800000" flipH="1">
            <a:off x="4333832" y="4228157"/>
            <a:ext cx="593725" cy="400050"/>
          </a:xfrm>
          <a:prstGeom prst="upArrow">
            <a:avLst>
              <a:gd name="adj1" fmla="val 51676"/>
              <a:gd name="adj2" fmla="val 100000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gray">
          <a:xfrm rot="16200000" flipH="1">
            <a:off x="2943181" y="2783532"/>
            <a:ext cx="538163" cy="439738"/>
          </a:xfrm>
          <a:prstGeom prst="upArrow">
            <a:avLst>
              <a:gd name="adj1" fmla="val 51676"/>
              <a:gd name="adj2" fmla="val 100000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gray">
          <a:xfrm rot="5400000" flipH="1">
            <a:off x="5835607" y="2810519"/>
            <a:ext cx="571500" cy="414338"/>
          </a:xfrm>
          <a:prstGeom prst="upArrow">
            <a:avLst>
              <a:gd name="adj1" fmla="val 51676"/>
              <a:gd name="adj2" fmla="val 100000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13"/>
          <p:cNvSpPr>
            <a:spLocks noChangeArrowheads="1"/>
          </p:cNvSpPr>
          <p:nvPr/>
        </p:nvSpPr>
        <p:spPr bwMode="gray">
          <a:xfrm>
            <a:off x="3378157" y="1699269"/>
            <a:ext cx="2563813" cy="2563813"/>
          </a:xfrm>
          <a:prstGeom prst="ellipse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14"/>
          <p:cNvSpPr>
            <a:spLocks noChangeArrowheads="1"/>
          </p:cNvSpPr>
          <p:nvPr/>
        </p:nvSpPr>
        <p:spPr bwMode="gray">
          <a:xfrm>
            <a:off x="3524207" y="1843732"/>
            <a:ext cx="2270125" cy="2270125"/>
          </a:xfrm>
          <a:prstGeom prst="ellipse">
            <a:avLst/>
          </a:prstGeom>
          <a:gradFill rotWithShape="1">
            <a:gsLst>
              <a:gs pos="0">
                <a:srgbClr val="FFFFFF">
                  <a:gamma/>
                  <a:shade val="63529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63529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16"/>
          <p:cNvSpPr>
            <a:spLocks noChangeArrowheads="1"/>
          </p:cNvSpPr>
          <p:nvPr/>
        </p:nvSpPr>
        <p:spPr bwMode="gray">
          <a:xfrm>
            <a:off x="3657557" y="1978669"/>
            <a:ext cx="2003425" cy="2006600"/>
          </a:xfrm>
          <a:prstGeom prst="ellipse">
            <a:avLst/>
          </a:prstGeom>
          <a:gradFill rotWithShape="1">
            <a:gsLst>
              <a:gs pos="0">
                <a:srgbClr val="FF9900">
                  <a:gamma/>
                  <a:shade val="0"/>
                  <a:invGamma/>
                </a:srgbClr>
              </a:gs>
              <a:gs pos="100000">
                <a:srgbClr val="FF99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" name="Oval 18"/>
          <p:cNvSpPr>
            <a:spLocks noChangeArrowheads="1"/>
          </p:cNvSpPr>
          <p:nvPr/>
        </p:nvSpPr>
        <p:spPr bwMode="gray">
          <a:xfrm>
            <a:off x="3789319" y="2110432"/>
            <a:ext cx="1739900" cy="1743075"/>
          </a:xfrm>
          <a:prstGeom prst="ellipse">
            <a:avLst/>
          </a:prstGeom>
          <a:gradFill rotWithShape="1">
            <a:gsLst>
              <a:gs pos="0">
                <a:srgbClr val="EEAD38"/>
              </a:gs>
              <a:gs pos="100000">
                <a:srgbClr val="EEAD38">
                  <a:gamma/>
                  <a:shade val="48627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gray">
          <a:xfrm>
            <a:off x="3998485" y="2238848"/>
            <a:ext cx="140237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расходы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1 830,2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них: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gray">
          <a:xfrm>
            <a:off x="3220995" y="4650261"/>
            <a:ext cx="2891481" cy="1416907"/>
          </a:xfrm>
          <a:prstGeom prst="can">
            <a:avLst>
              <a:gd name="adj" fmla="val 2500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8"/>
          <p:cNvSpPr>
            <a:spLocks noChangeArrowheads="1"/>
          </p:cNvSpPr>
          <p:nvPr/>
        </p:nvSpPr>
        <p:spPr bwMode="gray">
          <a:xfrm>
            <a:off x="6334897" y="2137719"/>
            <a:ext cx="2809103" cy="1416907"/>
          </a:xfrm>
          <a:prstGeom prst="can">
            <a:avLst>
              <a:gd name="adj" fmla="val 2500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gray">
          <a:xfrm>
            <a:off x="6227804" y="2496065"/>
            <a:ext cx="29161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Указа Президента №204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23"/>
          <p:cNvSpPr txBox="1">
            <a:spLocks noChangeArrowheads="1"/>
          </p:cNvSpPr>
          <p:nvPr/>
        </p:nvSpPr>
        <p:spPr bwMode="gray">
          <a:xfrm>
            <a:off x="3843401" y="5049752"/>
            <a:ext cx="17007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Дорожный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фонд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176"/>
          <p:cNvSpPr txBox="1">
            <a:spLocks noChangeArrowheads="1"/>
          </p:cNvSpPr>
          <p:nvPr/>
        </p:nvSpPr>
        <p:spPr bwMode="auto">
          <a:xfrm>
            <a:off x="502507" y="3019167"/>
            <a:ext cx="2133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600" b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34,9 (1,9%)</a:t>
            </a:r>
            <a:endParaRPr lang="en-US" sz="2600" b="1" u="sng" dirty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176"/>
          <p:cNvSpPr txBox="1">
            <a:spLocks noChangeArrowheads="1"/>
          </p:cNvSpPr>
          <p:nvPr/>
        </p:nvSpPr>
        <p:spPr bwMode="auto">
          <a:xfrm>
            <a:off x="6709717" y="2973860"/>
            <a:ext cx="2133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600" b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12,8 (0,7%)</a:t>
            </a:r>
            <a:endParaRPr lang="en-US" sz="2600" b="1" u="sng" dirty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176"/>
          <p:cNvSpPr txBox="1">
            <a:spLocks noChangeArrowheads="1"/>
          </p:cNvSpPr>
          <p:nvPr/>
        </p:nvSpPr>
        <p:spPr bwMode="auto">
          <a:xfrm>
            <a:off x="3501081" y="5366952"/>
            <a:ext cx="249606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600" b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236,4 (14,4%)</a:t>
            </a:r>
            <a:endParaRPr lang="en-US" sz="2600" b="1" u="sng" dirty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7" name="Picture 5" descr="Депутаты отметили эффективность Минпрома по реализации «майского» Указа  Президента РФ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6043" y="4390768"/>
            <a:ext cx="2907957" cy="246723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2" name="Text Box 176"/>
          <p:cNvSpPr txBox="1">
            <a:spLocks noChangeArrowheads="1"/>
          </p:cNvSpPr>
          <p:nvPr/>
        </p:nvSpPr>
        <p:spPr bwMode="auto">
          <a:xfrm>
            <a:off x="7521146" y="1404551"/>
            <a:ext cx="16228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6080" y="468746"/>
            <a:ext cx="7784757" cy="778475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330"/>
            <a:ext cx="9160805" cy="543697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Дорожный фонд</a:t>
            </a:r>
            <a:endParaRPr lang="ru-RU" sz="2600" dirty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Text Box 176"/>
          <p:cNvSpPr txBox="1">
            <a:spLocks noChangeArrowheads="1"/>
          </p:cNvSpPr>
          <p:nvPr/>
        </p:nvSpPr>
        <p:spPr bwMode="auto">
          <a:xfrm>
            <a:off x="7438768" y="0"/>
            <a:ext cx="90616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№14</a:t>
            </a:r>
          </a:p>
        </p:txBody>
      </p:sp>
      <p:pic>
        <p:nvPicPr>
          <p:cNvPr id="4" name="Picture 3" descr="C:\Users\FINBANK.ADM\Desktop\картинки к през\c3dc0ca6a014fa857f9bea5743ba2a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8876" y="4341822"/>
            <a:ext cx="5165124" cy="2779789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" name="Text Box 176"/>
          <p:cNvSpPr txBox="1">
            <a:spLocks noChangeArrowheads="1"/>
          </p:cNvSpPr>
          <p:nvPr/>
        </p:nvSpPr>
        <p:spPr bwMode="auto">
          <a:xfrm>
            <a:off x="5527588" y="2747316"/>
            <a:ext cx="1573427" cy="369332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softEdge rad="127000"/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en-US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5585254" y="2166553"/>
            <a:ext cx="1556952" cy="369332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softEdge rad="127000"/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en-US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76"/>
          <p:cNvSpPr txBox="1">
            <a:spLocks noChangeArrowheads="1"/>
          </p:cNvSpPr>
          <p:nvPr/>
        </p:nvSpPr>
        <p:spPr bwMode="auto">
          <a:xfrm>
            <a:off x="0" y="1507524"/>
            <a:ext cx="2438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ДОРОЖНОГО ФОНДА 2023 ГОД</a:t>
            </a:r>
            <a:endParaRPr lang="en-US" sz="2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124480" y="2349278"/>
            <a:ext cx="959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127,4</a:t>
            </a:r>
            <a:endParaRPr lang="ru-RU" sz="2000" b="1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240148" y="3436288"/>
            <a:ext cx="746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31,8</a:t>
            </a:r>
            <a:endParaRPr lang="ru-RU" sz="2000" b="1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178588" y="4442286"/>
            <a:ext cx="746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41,0</a:t>
            </a:r>
            <a:endParaRPr lang="ru-RU" sz="2000" b="1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248379" y="5140771"/>
            <a:ext cx="746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36,2</a:t>
            </a:r>
            <a:endParaRPr lang="ru-RU" sz="2000" b="1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756044" y="6040317"/>
            <a:ext cx="746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2000" b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%</a:t>
            </a:r>
            <a:endParaRPr lang="ru-RU" sz="2000" b="1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 Box 176"/>
          <p:cNvSpPr txBox="1">
            <a:spLocks noChangeArrowheads="1"/>
          </p:cNvSpPr>
          <p:nvPr/>
        </p:nvSpPr>
        <p:spPr bwMode="auto">
          <a:xfrm>
            <a:off x="1687049" y="3370977"/>
            <a:ext cx="11004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безопасности дорожного движения</a:t>
            </a:r>
          </a:p>
        </p:txBody>
      </p:sp>
      <p:sp>
        <p:nvSpPr>
          <p:cNvPr id="59" name="Text Box 176"/>
          <p:cNvSpPr txBox="1">
            <a:spLocks noChangeArrowheads="1"/>
          </p:cNvSpPr>
          <p:nvPr/>
        </p:nvSpPr>
        <p:spPr bwMode="auto">
          <a:xfrm>
            <a:off x="2511930" y="2420109"/>
            <a:ext cx="12965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Строительство реконструкция, включая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ПИР</a:t>
            </a:r>
          </a:p>
        </p:txBody>
      </p:sp>
      <p:sp>
        <p:nvSpPr>
          <p:cNvPr id="60" name="Text Box 176"/>
          <p:cNvSpPr txBox="1">
            <a:spLocks noChangeArrowheads="1"/>
          </p:cNvSpPr>
          <p:nvPr/>
        </p:nvSpPr>
        <p:spPr bwMode="auto">
          <a:xfrm>
            <a:off x="856736" y="4548836"/>
            <a:ext cx="11800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Капитальный ремонт и ремонт</a:t>
            </a:r>
          </a:p>
        </p:txBody>
      </p:sp>
      <p:sp>
        <p:nvSpPr>
          <p:cNvPr id="61" name="Text Box 176"/>
          <p:cNvSpPr txBox="1">
            <a:spLocks noChangeArrowheads="1"/>
          </p:cNvSpPr>
          <p:nvPr/>
        </p:nvSpPr>
        <p:spPr bwMode="auto">
          <a:xfrm>
            <a:off x="3812420" y="1827139"/>
            <a:ext cx="108595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2699277" y="5360695"/>
            <a:ext cx="746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2000" b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%</a:t>
            </a:r>
            <a:endParaRPr lang="ru-RU" sz="2000" b="1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716650" y="4466889"/>
            <a:ext cx="746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/>
                <a:solidFill>
                  <a:srgbClr val="FAFAFA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2000" b="1" dirty="0" smtClean="0">
                <a:ln/>
                <a:solidFill>
                  <a:srgbClr val="FAFAFA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%</a:t>
            </a:r>
            <a:endParaRPr lang="ru-RU" sz="2000" b="1" dirty="0">
              <a:ln/>
              <a:solidFill>
                <a:srgbClr val="FAFAFA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824639" y="3606035"/>
            <a:ext cx="746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54</a:t>
            </a:r>
            <a:r>
              <a:rPr lang="en-US" sz="2000" b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%</a:t>
            </a:r>
            <a:endParaRPr lang="ru-RU" sz="2000" b="1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 Box 176"/>
          <p:cNvSpPr txBox="1">
            <a:spLocks noChangeArrowheads="1"/>
          </p:cNvSpPr>
          <p:nvPr/>
        </p:nvSpPr>
        <p:spPr bwMode="auto">
          <a:xfrm>
            <a:off x="584887" y="2533135"/>
            <a:ext cx="930875" cy="492443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softEdge rad="127000"/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236,4</a:t>
            </a:r>
          </a:p>
        </p:txBody>
      </p:sp>
      <p:sp>
        <p:nvSpPr>
          <p:cNvPr id="77" name="Text Box 176"/>
          <p:cNvSpPr txBox="1">
            <a:spLocks noChangeArrowheads="1"/>
          </p:cNvSpPr>
          <p:nvPr/>
        </p:nvSpPr>
        <p:spPr bwMode="auto">
          <a:xfrm>
            <a:off x="7026876" y="1767016"/>
            <a:ext cx="708456" cy="369332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softEdge rad="127000"/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78" name="Text Box 176"/>
          <p:cNvSpPr txBox="1">
            <a:spLocks noChangeArrowheads="1"/>
          </p:cNvSpPr>
          <p:nvPr/>
        </p:nvSpPr>
        <p:spPr bwMode="auto">
          <a:xfrm>
            <a:off x="7694141" y="1762898"/>
            <a:ext cx="774356" cy="369332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softEdge rad="127000"/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79" name="Text Box 176"/>
          <p:cNvSpPr txBox="1">
            <a:spLocks noChangeArrowheads="1"/>
          </p:cNvSpPr>
          <p:nvPr/>
        </p:nvSpPr>
        <p:spPr bwMode="auto">
          <a:xfrm>
            <a:off x="8443784" y="1758777"/>
            <a:ext cx="700216" cy="369332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softEdge rad="127000"/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</a:p>
        </p:txBody>
      </p:sp>
      <p:sp>
        <p:nvSpPr>
          <p:cNvPr id="80" name="Text Box 176"/>
          <p:cNvSpPr txBox="1">
            <a:spLocks noChangeArrowheads="1"/>
          </p:cNvSpPr>
          <p:nvPr/>
        </p:nvSpPr>
        <p:spPr bwMode="auto">
          <a:xfrm>
            <a:off x="6936260" y="2166552"/>
            <a:ext cx="906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4,8</a:t>
            </a:r>
          </a:p>
        </p:txBody>
      </p:sp>
      <p:sp>
        <p:nvSpPr>
          <p:cNvPr id="81" name="Text Box 176"/>
          <p:cNvSpPr txBox="1">
            <a:spLocks noChangeArrowheads="1"/>
          </p:cNvSpPr>
          <p:nvPr/>
        </p:nvSpPr>
        <p:spPr bwMode="auto">
          <a:xfrm>
            <a:off x="6944498" y="2767912"/>
            <a:ext cx="906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236,4</a:t>
            </a:r>
          </a:p>
        </p:txBody>
      </p:sp>
      <p:sp>
        <p:nvSpPr>
          <p:cNvPr id="82" name="Text Box 176"/>
          <p:cNvSpPr txBox="1">
            <a:spLocks noChangeArrowheads="1"/>
          </p:cNvSpPr>
          <p:nvPr/>
        </p:nvSpPr>
        <p:spPr bwMode="auto">
          <a:xfrm>
            <a:off x="7673547" y="2170671"/>
            <a:ext cx="906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5,0</a:t>
            </a:r>
          </a:p>
        </p:txBody>
      </p:sp>
      <p:sp>
        <p:nvSpPr>
          <p:cNvPr id="83" name="Text Box 176"/>
          <p:cNvSpPr txBox="1">
            <a:spLocks noChangeArrowheads="1"/>
          </p:cNvSpPr>
          <p:nvPr/>
        </p:nvSpPr>
        <p:spPr bwMode="auto">
          <a:xfrm>
            <a:off x="8386119" y="2166551"/>
            <a:ext cx="906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5,2</a:t>
            </a:r>
          </a:p>
        </p:txBody>
      </p:sp>
      <p:sp>
        <p:nvSpPr>
          <p:cNvPr id="84" name="Text Box 176"/>
          <p:cNvSpPr txBox="1">
            <a:spLocks noChangeArrowheads="1"/>
          </p:cNvSpPr>
          <p:nvPr/>
        </p:nvSpPr>
        <p:spPr bwMode="auto">
          <a:xfrm>
            <a:off x="7673545" y="2772031"/>
            <a:ext cx="906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248,9</a:t>
            </a:r>
          </a:p>
        </p:txBody>
      </p:sp>
      <p:sp>
        <p:nvSpPr>
          <p:cNvPr id="85" name="Text Box 176"/>
          <p:cNvSpPr txBox="1">
            <a:spLocks noChangeArrowheads="1"/>
          </p:cNvSpPr>
          <p:nvPr/>
        </p:nvSpPr>
        <p:spPr bwMode="auto">
          <a:xfrm>
            <a:off x="8386119" y="2767912"/>
            <a:ext cx="906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250,2</a:t>
            </a:r>
          </a:p>
        </p:txBody>
      </p:sp>
      <p:sp>
        <p:nvSpPr>
          <p:cNvPr id="86" name="Text Box 176"/>
          <p:cNvSpPr txBox="1">
            <a:spLocks noChangeArrowheads="1"/>
          </p:cNvSpPr>
          <p:nvPr/>
        </p:nvSpPr>
        <p:spPr bwMode="auto">
          <a:xfrm>
            <a:off x="7521146" y="1330410"/>
            <a:ext cx="16228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5989"/>
            <a:ext cx="9160805" cy="543697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Адресная инвестиционная программа</a:t>
            </a:r>
            <a:b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2023-2025 годы</a:t>
            </a:r>
            <a:endParaRPr lang="ru-RU" sz="2600" dirty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Text Box 176"/>
          <p:cNvSpPr txBox="1">
            <a:spLocks noChangeArrowheads="1"/>
          </p:cNvSpPr>
          <p:nvPr/>
        </p:nvSpPr>
        <p:spPr bwMode="auto">
          <a:xfrm>
            <a:off x="7403756" y="0"/>
            <a:ext cx="90616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№15</a:t>
            </a:r>
          </a:p>
        </p:txBody>
      </p:sp>
      <p:pic>
        <p:nvPicPr>
          <p:cNvPr id="16386" name="Picture 2" descr="ОГУ - Кафедра безопасности жизнедеятельности. Безопасность жизнедеятель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8930" y="4815840"/>
            <a:ext cx="1885070" cy="204216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 Box 176"/>
          <p:cNvSpPr txBox="1">
            <a:spLocks noChangeArrowheads="1"/>
          </p:cNvSpPr>
          <p:nvPr/>
        </p:nvSpPr>
        <p:spPr bwMode="auto">
          <a:xfrm>
            <a:off x="6652055" y="1795851"/>
            <a:ext cx="15528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34,9  млн. руб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6639698" y="2368381"/>
            <a:ext cx="15528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59,2 млн. руб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 Box 176"/>
          <p:cNvSpPr txBox="1">
            <a:spLocks noChangeArrowheads="1"/>
          </p:cNvSpPr>
          <p:nvPr/>
        </p:nvSpPr>
        <p:spPr bwMode="auto">
          <a:xfrm>
            <a:off x="6652056" y="2899721"/>
            <a:ext cx="15198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52,1 млн. руб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 Box 176"/>
          <p:cNvSpPr txBox="1">
            <a:spLocks noChangeArrowheads="1"/>
          </p:cNvSpPr>
          <p:nvPr/>
        </p:nvSpPr>
        <p:spPr bwMode="auto">
          <a:xfrm>
            <a:off x="156520" y="1552835"/>
            <a:ext cx="35834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Удельный вес в общей сумме, %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76"/>
          <p:cNvSpPr txBox="1">
            <a:spLocks noChangeArrowheads="1"/>
          </p:cNvSpPr>
          <p:nvPr/>
        </p:nvSpPr>
        <p:spPr bwMode="auto">
          <a:xfrm>
            <a:off x="8138984" y="1371599"/>
            <a:ext cx="100501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Диаграмма 27"/>
          <p:cNvGraphicFramePr/>
          <p:nvPr/>
        </p:nvGraphicFramePr>
        <p:xfrm>
          <a:off x="-428368" y="1680519"/>
          <a:ext cx="9572368" cy="5177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Box 176"/>
          <p:cNvSpPr txBox="1">
            <a:spLocks noChangeArrowheads="1"/>
          </p:cNvSpPr>
          <p:nvPr/>
        </p:nvSpPr>
        <p:spPr bwMode="auto">
          <a:xfrm>
            <a:off x="1127595" y="2813219"/>
            <a:ext cx="58488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91%</a:t>
            </a:r>
          </a:p>
        </p:txBody>
      </p:sp>
      <p:sp>
        <p:nvSpPr>
          <p:cNvPr id="20" name="Text Box 176"/>
          <p:cNvSpPr txBox="1">
            <a:spLocks noChangeArrowheads="1"/>
          </p:cNvSpPr>
          <p:nvPr/>
        </p:nvSpPr>
        <p:spPr bwMode="auto">
          <a:xfrm>
            <a:off x="1678378" y="1965547"/>
            <a:ext cx="58488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78%</a:t>
            </a:r>
          </a:p>
        </p:txBody>
      </p:sp>
      <p:sp>
        <p:nvSpPr>
          <p:cNvPr id="21" name="Text Box 176"/>
          <p:cNvSpPr txBox="1">
            <a:spLocks noChangeArrowheads="1"/>
          </p:cNvSpPr>
          <p:nvPr/>
        </p:nvSpPr>
        <p:spPr bwMode="auto">
          <a:xfrm>
            <a:off x="2177920" y="2917841"/>
            <a:ext cx="58488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60%</a:t>
            </a:r>
          </a:p>
        </p:txBody>
      </p:sp>
      <p:sp>
        <p:nvSpPr>
          <p:cNvPr id="22" name="Text Box 176"/>
          <p:cNvSpPr txBox="1">
            <a:spLocks noChangeArrowheads="1"/>
          </p:cNvSpPr>
          <p:nvPr/>
        </p:nvSpPr>
        <p:spPr bwMode="auto">
          <a:xfrm>
            <a:off x="4130616" y="3840148"/>
            <a:ext cx="66380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38%</a:t>
            </a:r>
          </a:p>
        </p:txBody>
      </p:sp>
      <p:sp>
        <p:nvSpPr>
          <p:cNvPr id="23" name="Text Box 176"/>
          <p:cNvSpPr txBox="1">
            <a:spLocks noChangeArrowheads="1"/>
          </p:cNvSpPr>
          <p:nvPr/>
        </p:nvSpPr>
        <p:spPr bwMode="auto">
          <a:xfrm>
            <a:off x="3571269" y="4245944"/>
            <a:ext cx="66380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20%</a:t>
            </a:r>
          </a:p>
        </p:txBody>
      </p:sp>
      <p:sp>
        <p:nvSpPr>
          <p:cNvPr id="24" name="Text Box 176"/>
          <p:cNvSpPr txBox="1">
            <a:spLocks noChangeArrowheads="1"/>
          </p:cNvSpPr>
          <p:nvPr/>
        </p:nvSpPr>
        <p:spPr bwMode="auto">
          <a:xfrm>
            <a:off x="3124282" y="4764764"/>
            <a:ext cx="66380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6%</a:t>
            </a:r>
          </a:p>
        </p:txBody>
      </p:sp>
      <p:sp>
        <p:nvSpPr>
          <p:cNvPr id="25" name="Text Box 176"/>
          <p:cNvSpPr txBox="1">
            <a:spLocks noChangeArrowheads="1"/>
          </p:cNvSpPr>
          <p:nvPr/>
        </p:nvSpPr>
        <p:spPr bwMode="auto">
          <a:xfrm>
            <a:off x="6288271" y="5253761"/>
            <a:ext cx="58488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2%</a:t>
            </a:r>
          </a:p>
        </p:txBody>
      </p:sp>
      <p:sp>
        <p:nvSpPr>
          <p:cNvPr id="26" name="Text Box 176"/>
          <p:cNvSpPr txBox="1">
            <a:spLocks noChangeArrowheads="1"/>
          </p:cNvSpPr>
          <p:nvPr/>
        </p:nvSpPr>
        <p:spPr bwMode="auto">
          <a:xfrm>
            <a:off x="5824811" y="5210430"/>
            <a:ext cx="58488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2%</a:t>
            </a:r>
          </a:p>
        </p:txBody>
      </p:sp>
      <p:sp>
        <p:nvSpPr>
          <p:cNvPr id="27" name="Text Box 176"/>
          <p:cNvSpPr txBox="1">
            <a:spLocks noChangeArrowheads="1"/>
          </p:cNvSpPr>
          <p:nvPr/>
        </p:nvSpPr>
        <p:spPr bwMode="auto">
          <a:xfrm>
            <a:off x="5315218" y="5121625"/>
            <a:ext cx="58488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3%</a:t>
            </a: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>
          <a:xfrm>
            <a:off x="1262808" y="263612"/>
            <a:ext cx="7078241" cy="1005016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Глоссарий</a:t>
            </a:r>
            <a:endParaRPr lang="ru-RU" sz="2600" b="1" dirty="0" smtClean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47136" y="1364188"/>
            <a:ext cx="8773297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Административный центр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населенный пункт, установленный областным законом как место нахождения представительного органа муниципального образования, или место нахождения территориального органа исполнительной власти Ленинградской области;</a:t>
            </a:r>
          </a:p>
          <a:p>
            <a:pPr algn="just"/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самоуправления;</a:t>
            </a:r>
          </a:p>
          <a:p>
            <a:pPr algn="just"/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поступающие в бюджет денежные средства, за исключением средств, являющихся в соответствии Бюджетным Кодексом Российской Федерации источниками финансирования дефицита бюджета;</a:t>
            </a:r>
          </a:p>
          <a:p>
            <a:pPr algn="just"/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выплачиваемые из бюджета денежные средства, за исключением средств, являющихся в соответствии с настоящим Кодексом источниками финансирования дефицита бюджета;</a:t>
            </a:r>
          </a:p>
          <a:p>
            <a:pPr algn="just"/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превышение расходов бюджета над его доходами;</a:t>
            </a:r>
          </a:p>
          <a:p>
            <a:pPr algn="just"/>
            <a:r>
              <a:rPr lang="ru-RU" sz="1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превышение доходов бюджета над его расходами;</a:t>
            </a:r>
          </a:p>
          <a:p>
            <a:pPr algn="just"/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средства, предоставляемые одним бюджетом бюджетной системы Российской Федерации другому бюджету бюджетной системы Российской Федерации;</a:t>
            </a:r>
          </a:p>
          <a:p>
            <a:pPr algn="just"/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Субсидия 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межбюджетный трансферт , предоставляемый в целях </a:t>
            </a:r>
            <a:r>
              <a:rPr lang="ru-RU" sz="1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расходных обязательств;</a:t>
            </a:r>
          </a:p>
          <a:p>
            <a:pPr algn="just"/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Субвенция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—  межбюджетный трансферт, который предоставляется в целях финансового обеспечения расходных обязательств по переданным полномочиям. Имеет конкретные цели; в отличие от дотации (которая не имеет цели в принципе) подлежат возврату в случае отклонения от цели;</a:t>
            </a:r>
          </a:p>
          <a:p>
            <a:pPr algn="just"/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Дотация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межбюджетный трансферт, предоставляемый на безвозмездной и безвозвратной основе без установления направлений их использования;</a:t>
            </a:r>
          </a:p>
          <a:p>
            <a:pPr algn="just"/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Расходные обязательства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обусловленные законом, иным нормативным правовым актом, договором или соглашением обязанности публично-правового образования (Российской Федерации, субъекта Российской Федерации, муниципального образования) или действующего от его имени казенного учреждения предоставить физическому или юридическому лицу, иному публично-правовому образованию, субъекту международного права средства из соответствующего бюджета;</a:t>
            </a:r>
          </a:p>
          <a:p>
            <a:pPr algn="just"/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– 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1232"/>
            <a:ext cx="9160805" cy="543697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Объекты адресной</a:t>
            </a:r>
            <a:b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инвестиционной программы  </a:t>
            </a:r>
            <a:endParaRPr lang="ru-RU" sz="2600" dirty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Text Box 176"/>
          <p:cNvSpPr txBox="1">
            <a:spLocks noChangeArrowheads="1"/>
          </p:cNvSpPr>
          <p:nvPr/>
        </p:nvSpPr>
        <p:spPr bwMode="auto">
          <a:xfrm>
            <a:off x="7438768" y="0"/>
            <a:ext cx="90616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№16</a:t>
            </a:r>
          </a:p>
        </p:txBody>
      </p:sp>
      <p:sp>
        <p:nvSpPr>
          <p:cNvPr id="4" name="Text Box 176"/>
          <p:cNvSpPr txBox="1">
            <a:spLocks noChangeArrowheads="1"/>
          </p:cNvSpPr>
          <p:nvPr/>
        </p:nvSpPr>
        <p:spPr bwMode="auto">
          <a:xfrm>
            <a:off x="1890088" y="1686285"/>
            <a:ext cx="57005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РЕКОНСТРУКЦИЯ КОПОРСКОГО ШОССЕ 1 ЭТАП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gray">
          <a:xfrm>
            <a:off x="517007" y="2060118"/>
            <a:ext cx="7933038" cy="16476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gray">
          <a:xfrm flipV="1">
            <a:off x="568179" y="2949223"/>
            <a:ext cx="7871394" cy="545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gray">
          <a:xfrm>
            <a:off x="574416" y="5449477"/>
            <a:ext cx="7939677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gray">
          <a:xfrm>
            <a:off x="493370" y="3616307"/>
            <a:ext cx="7939677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gray">
          <a:xfrm>
            <a:off x="516159" y="4974687"/>
            <a:ext cx="7939677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gray">
          <a:xfrm>
            <a:off x="461773" y="4294692"/>
            <a:ext cx="7939677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Text Box 176"/>
          <p:cNvSpPr txBox="1">
            <a:spLocks noChangeArrowheads="1"/>
          </p:cNvSpPr>
          <p:nvPr/>
        </p:nvSpPr>
        <p:spPr bwMode="auto">
          <a:xfrm>
            <a:off x="1402080" y="5081306"/>
            <a:ext cx="71201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ОФОРМЛЕНИЕ ДОКУМЕНТАЦИИ ПРИ ВВОДЕ ОБЪЕКТОВ В ЭКСПЛУАТАЦИЮ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76"/>
          <p:cNvSpPr txBox="1">
            <a:spLocks noChangeArrowheads="1"/>
          </p:cNvSpPr>
          <p:nvPr/>
        </p:nvSpPr>
        <p:spPr bwMode="auto">
          <a:xfrm>
            <a:off x="1593859" y="3704522"/>
            <a:ext cx="70845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ВЫПОЛНЕНИЕ СТРОИТЕЛЬНОГО КОНТРОЛЯ И АВТОРСКОГО </a:t>
            </a:r>
          </a:p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НАДЗОРА ПО СТРОИТЕЛЬСТВУ ДОРОГ, ЛАБОРАТОРНЫЕ ИСПЫТАНИЯ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76"/>
          <p:cNvSpPr txBox="1">
            <a:spLocks noChangeArrowheads="1"/>
          </p:cNvSpPr>
          <p:nvPr/>
        </p:nvSpPr>
        <p:spPr bwMode="auto">
          <a:xfrm>
            <a:off x="1670304" y="3053691"/>
            <a:ext cx="65592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СТРОИТЕЛЬСТВО ОБЪЕКТА: «РАСПРЕДЕЛИТЕЛЬНЫЙ ГАЗОПРОВОД  РАЙОНА Г. СОСНОВЫЙ БОР «ВОСТОЧНЫЙ»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76"/>
          <p:cNvSpPr txBox="1">
            <a:spLocks noChangeArrowheads="1"/>
          </p:cNvSpPr>
          <p:nvPr/>
        </p:nvSpPr>
        <p:spPr bwMode="auto">
          <a:xfrm>
            <a:off x="1345405" y="4394721"/>
            <a:ext cx="74328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ПРОЕКТИРОВАНИЕ ОЧИСТНЫХ СООРУЖЕНИЙ ФЕКАЛЬНЫХ И</a:t>
            </a:r>
          </a:p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ЛИВНЕВЫХ ВОД РЕКИ ГЛУХОВКА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76"/>
          <p:cNvSpPr txBox="1">
            <a:spLocks noChangeArrowheads="1"/>
          </p:cNvSpPr>
          <p:nvPr/>
        </p:nvSpPr>
        <p:spPr bwMode="auto">
          <a:xfrm>
            <a:off x="1337825" y="2142422"/>
            <a:ext cx="698568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СТРОИТЕЛЬСТВО ВНУТРИКВАРТАЛЬНЫХ  ПРОЕЗДОВ С КАНАЛИЗАЦИОННЫМИ И ВОДОПРОВОДНЫМИ СЕТЯМИ КВАРТАЛА МАЛОЭТАЖНОЙ ЗАСТРОЙКИ В РАЙОНЕ ГК «ИСКРА»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76"/>
          <p:cNvSpPr txBox="1">
            <a:spLocks noChangeArrowheads="1"/>
          </p:cNvSpPr>
          <p:nvPr/>
        </p:nvSpPr>
        <p:spPr bwMode="auto">
          <a:xfrm>
            <a:off x="538756" y="1656793"/>
            <a:ext cx="972066" cy="36933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24,3</a:t>
            </a:r>
            <a:endParaRPr lang="en-US" b="1" dirty="0">
              <a:solidFill>
                <a:srgbClr val="FAFAF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76"/>
          <p:cNvSpPr txBox="1">
            <a:spLocks noChangeArrowheads="1"/>
          </p:cNvSpPr>
          <p:nvPr/>
        </p:nvSpPr>
        <p:spPr bwMode="auto">
          <a:xfrm>
            <a:off x="498554" y="2368543"/>
            <a:ext cx="972066" cy="369332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softEdge rad="63500"/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6,5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76"/>
          <p:cNvSpPr txBox="1">
            <a:spLocks noChangeArrowheads="1"/>
          </p:cNvSpPr>
          <p:nvPr/>
        </p:nvSpPr>
        <p:spPr bwMode="auto">
          <a:xfrm>
            <a:off x="506627" y="3097920"/>
            <a:ext cx="972066" cy="36933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1,1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76"/>
          <p:cNvSpPr txBox="1">
            <a:spLocks noChangeArrowheads="1"/>
          </p:cNvSpPr>
          <p:nvPr/>
        </p:nvSpPr>
        <p:spPr bwMode="auto">
          <a:xfrm>
            <a:off x="535789" y="3770951"/>
            <a:ext cx="972066" cy="369332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softEdge rad="63500"/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1,0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76"/>
          <p:cNvSpPr txBox="1">
            <a:spLocks noChangeArrowheads="1"/>
          </p:cNvSpPr>
          <p:nvPr/>
        </p:nvSpPr>
        <p:spPr bwMode="auto">
          <a:xfrm>
            <a:off x="560008" y="4483193"/>
            <a:ext cx="972066" cy="36933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1,0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76"/>
          <p:cNvSpPr txBox="1">
            <a:spLocks noChangeArrowheads="1"/>
          </p:cNvSpPr>
          <p:nvPr/>
        </p:nvSpPr>
        <p:spPr bwMode="auto">
          <a:xfrm>
            <a:off x="544028" y="5072531"/>
            <a:ext cx="947351" cy="369332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softEdge rad="63500"/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1,0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4" descr="C:\Users\FINBANK.ADM\Desktop\картинки к през\05f71e7489189b6edf23ae808d9ac0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961" y="5071872"/>
            <a:ext cx="5754624" cy="2033263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3" name="Text Box 176"/>
          <p:cNvSpPr txBox="1">
            <a:spLocks noChangeArrowheads="1"/>
          </p:cNvSpPr>
          <p:nvPr/>
        </p:nvSpPr>
        <p:spPr bwMode="auto">
          <a:xfrm>
            <a:off x="8138984" y="1371599"/>
            <a:ext cx="100501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5989"/>
            <a:ext cx="9160805" cy="543697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2023 год</a:t>
            </a:r>
            <a:endParaRPr lang="ru-RU" sz="2600" dirty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Text Box 176"/>
          <p:cNvSpPr txBox="1">
            <a:spLocks noChangeArrowheads="1"/>
          </p:cNvSpPr>
          <p:nvPr/>
        </p:nvSpPr>
        <p:spPr bwMode="auto">
          <a:xfrm>
            <a:off x="7438768" y="0"/>
            <a:ext cx="90616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№17</a:t>
            </a:r>
            <a:endParaRPr lang="en-U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8671" y="5527589"/>
            <a:ext cx="5618206" cy="133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893902428"/>
              </p:ext>
            </p:extLst>
          </p:nvPr>
        </p:nvGraphicFramePr>
        <p:xfrm>
          <a:off x="202222" y="1396999"/>
          <a:ext cx="8818685" cy="4529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99653" y="3191608"/>
            <a:ext cx="2512541" cy="1461939"/>
          </a:xfrm>
          <a:prstGeom prst="rect">
            <a:avLst/>
          </a:prstGeom>
          <a:solidFill>
            <a:srgbClr val="FF9933"/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ВСЕГО: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2575,3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УДЕЛЬНЫЙ ВЕС МУНИЦИПАЛЬНЫХ ПРОГРАММ В РАСХОДАХ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83,7%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034270" y="1388760"/>
            <a:ext cx="1109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лн. руб.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5989"/>
            <a:ext cx="9160805" cy="543697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на реализацию</a:t>
            </a:r>
            <a:b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муниципальных программ 2023 год</a:t>
            </a:r>
            <a:endParaRPr lang="ru-RU" sz="2600" dirty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Text Box 176"/>
          <p:cNvSpPr txBox="1">
            <a:spLocks noChangeArrowheads="1"/>
          </p:cNvSpPr>
          <p:nvPr/>
        </p:nvSpPr>
        <p:spPr bwMode="auto">
          <a:xfrm>
            <a:off x="7438768" y="0"/>
            <a:ext cx="90616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№18</a:t>
            </a:r>
            <a:endParaRPr lang="en-U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Муниципальные программы :: Тайшетский рай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3922" y="4937941"/>
            <a:ext cx="2560078" cy="1920059"/>
          </a:xfrm>
          <a:prstGeom prst="rect">
            <a:avLst/>
          </a:prstGeom>
          <a:noFill/>
          <a:effectLst>
            <a:softEdge rad="635000"/>
          </a:effec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0726380"/>
              </p:ext>
            </p:extLst>
          </p:nvPr>
        </p:nvGraphicFramePr>
        <p:xfrm>
          <a:off x="437961" y="1670538"/>
          <a:ext cx="4422056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52407" y="1383956"/>
            <a:ext cx="1091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лн. руб.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224468110"/>
              </p:ext>
            </p:extLst>
          </p:nvPr>
        </p:nvGraphicFramePr>
        <p:xfrm>
          <a:off x="4321675" y="897677"/>
          <a:ext cx="4372093" cy="4773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5989"/>
            <a:ext cx="9160805" cy="543697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Публичные нормативные обязательства</a:t>
            </a:r>
            <a:endParaRPr lang="ru-RU" sz="2600" dirty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Text Box 176"/>
          <p:cNvSpPr txBox="1">
            <a:spLocks noChangeArrowheads="1"/>
          </p:cNvSpPr>
          <p:nvPr/>
        </p:nvSpPr>
        <p:spPr bwMode="auto">
          <a:xfrm>
            <a:off x="7438768" y="0"/>
            <a:ext cx="90616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№19</a:t>
            </a:r>
            <a:endParaRPr lang="en-U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5562600"/>
            <a:ext cx="408596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5" name="Text Box 176"/>
          <p:cNvSpPr txBox="1">
            <a:spLocks noChangeArrowheads="1"/>
          </p:cNvSpPr>
          <p:nvPr/>
        </p:nvSpPr>
        <p:spPr bwMode="auto">
          <a:xfrm>
            <a:off x="7830066" y="1346886"/>
            <a:ext cx="131393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Box 176"/>
          <p:cNvSpPr txBox="1">
            <a:spLocks noChangeArrowheads="1"/>
          </p:cNvSpPr>
          <p:nvPr/>
        </p:nvSpPr>
        <p:spPr bwMode="auto">
          <a:xfrm>
            <a:off x="1853512" y="1503405"/>
            <a:ext cx="57005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ЕДИНОВРЕМЕННОЕ ПОСОБИЕ ПРИ РОЖДЕНИЕ РЕБЕНКА</a:t>
            </a:r>
            <a:endParaRPr lang="en-US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Line 13"/>
          <p:cNvSpPr>
            <a:spLocks noChangeShapeType="1"/>
          </p:cNvSpPr>
          <p:nvPr/>
        </p:nvSpPr>
        <p:spPr bwMode="gray">
          <a:xfrm>
            <a:off x="370703" y="1804086"/>
            <a:ext cx="7933038" cy="16476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2" name="Line 13"/>
          <p:cNvSpPr>
            <a:spLocks noChangeShapeType="1"/>
          </p:cNvSpPr>
          <p:nvPr/>
        </p:nvSpPr>
        <p:spPr bwMode="gray">
          <a:xfrm flipV="1">
            <a:off x="453508" y="2211443"/>
            <a:ext cx="7871394" cy="545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3" name="Line 13"/>
          <p:cNvSpPr>
            <a:spLocks noChangeShapeType="1"/>
          </p:cNvSpPr>
          <p:nvPr/>
        </p:nvSpPr>
        <p:spPr bwMode="gray">
          <a:xfrm>
            <a:off x="496321" y="4657985"/>
            <a:ext cx="7939677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4" name="Line 13"/>
          <p:cNvSpPr>
            <a:spLocks noChangeShapeType="1"/>
          </p:cNvSpPr>
          <p:nvPr/>
        </p:nvSpPr>
        <p:spPr bwMode="gray">
          <a:xfrm>
            <a:off x="497946" y="5708685"/>
            <a:ext cx="7939677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5" name="Line 13"/>
          <p:cNvSpPr>
            <a:spLocks noChangeShapeType="1"/>
          </p:cNvSpPr>
          <p:nvPr/>
        </p:nvSpPr>
        <p:spPr bwMode="gray">
          <a:xfrm>
            <a:off x="432080" y="2785275"/>
            <a:ext cx="7939677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6" name="Line 13"/>
          <p:cNvSpPr>
            <a:spLocks noChangeShapeType="1"/>
          </p:cNvSpPr>
          <p:nvPr/>
        </p:nvSpPr>
        <p:spPr bwMode="gray">
          <a:xfrm>
            <a:off x="507921" y="4167379"/>
            <a:ext cx="7939677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7" name="Line 13"/>
          <p:cNvSpPr>
            <a:spLocks noChangeShapeType="1"/>
          </p:cNvSpPr>
          <p:nvPr/>
        </p:nvSpPr>
        <p:spPr bwMode="gray">
          <a:xfrm>
            <a:off x="502593" y="5209693"/>
            <a:ext cx="7939677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8" name="Line 13"/>
          <p:cNvSpPr>
            <a:spLocks noChangeShapeType="1"/>
          </p:cNvSpPr>
          <p:nvPr/>
        </p:nvSpPr>
        <p:spPr bwMode="gray">
          <a:xfrm>
            <a:off x="502633" y="3711123"/>
            <a:ext cx="7939677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" name="Text Box 176"/>
          <p:cNvSpPr txBox="1">
            <a:spLocks noChangeArrowheads="1"/>
          </p:cNvSpPr>
          <p:nvPr/>
        </p:nvSpPr>
        <p:spPr bwMode="auto">
          <a:xfrm>
            <a:off x="1400434" y="5272216"/>
            <a:ext cx="69444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ЕДИНОВРЕМЕННАЯ ДЕНЕЖНАЯ ВЫПЛАТА ГРАЖДАНАМ, УДОСТОЕННЫМ ГОСУДАРСТВЕННЫХ НАГРАД ИЛИ ПОЧЕТНЫХ ЗВАНИЙ СССР И РФ</a:t>
            </a:r>
            <a:endParaRPr lang="en-US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 Box 176"/>
          <p:cNvSpPr txBox="1">
            <a:spLocks noChangeArrowheads="1"/>
          </p:cNvSpPr>
          <p:nvPr/>
        </p:nvSpPr>
        <p:spPr bwMode="auto">
          <a:xfrm>
            <a:off x="1359243" y="4732639"/>
            <a:ext cx="70351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ЕДИНОВРЕМЕННАЯ ДЕНЕЖНАЯ ВЫПЛАТА ОТДЕЛЬНЫМ КАТЕГОРИЯМ ГРАЖДАН В СВЯЗИ С ПРАЗДНОВАНИЕМ ДНЯ ПОБЕДЫ В ВОВ 1941-1945</a:t>
            </a:r>
            <a:endParaRPr lang="en-US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 Box 176"/>
          <p:cNvSpPr txBox="1">
            <a:spLocks noChangeArrowheads="1"/>
          </p:cNvSpPr>
          <p:nvPr/>
        </p:nvSpPr>
        <p:spPr bwMode="auto">
          <a:xfrm>
            <a:off x="1524001" y="4196233"/>
            <a:ext cx="70021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ЕЖЕМЕСЯЧНАЯ СТИПЕНДИЯ ДЛЯ ОСОБО ОДАРЕННЫХ СТУДЕНТОВ-ВЫПУСКНИКОВ ШКОЛ ИЗ СОЦИАЛЬНО НЕЗАЩИЩЕННЫХ СЕМЕЙ</a:t>
            </a:r>
            <a:endParaRPr lang="en-US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 Box 176"/>
          <p:cNvSpPr txBox="1">
            <a:spLocks noChangeArrowheads="1"/>
          </p:cNvSpPr>
          <p:nvPr/>
        </p:nvSpPr>
        <p:spPr bwMode="auto">
          <a:xfrm>
            <a:off x="1433385" y="2270809"/>
            <a:ext cx="70845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ЕЖЕМЕСЯЧНАЯ СОЦ.ПОДДЕРЖКА, ОБУЧАЮЩИМСЯ В ВЫСШЕМ УЧЕБНОМ ЗАВЕДЕНИИ  НА УСЛОВИЯХ ДОГОВОРА О ЦЕЛЕВОМ ОБУЧЕНИИ</a:t>
            </a:r>
            <a:endParaRPr lang="en-US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 Box 176"/>
          <p:cNvSpPr txBox="1">
            <a:spLocks noChangeArrowheads="1"/>
          </p:cNvSpPr>
          <p:nvPr/>
        </p:nvSpPr>
        <p:spPr bwMode="auto">
          <a:xfrm>
            <a:off x="1647567" y="3795756"/>
            <a:ext cx="623014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ЕДИНОВРЕМЕННАЯ</a:t>
            </a:r>
            <a:r>
              <a:rPr lang="en-US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ВЫПЛАТА ПОЧЕТНЫМ ГРАЖДАНАМ ГОРОДА</a:t>
            </a:r>
            <a:endParaRPr lang="en-US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 Box 176"/>
          <p:cNvSpPr txBox="1">
            <a:spLocks noChangeArrowheads="1"/>
          </p:cNvSpPr>
          <p:nvPr/>
        </p:nvSpPr>
        <p:spPr bwMode="auto">
          <a:xfrm>
            <a:off x="1194486" y="2860835"/>
            <a:ext cx="754585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ЕЖЕМЕСЯЧНАЯ ВЫПЛАТА ДЕНЕЖНОЙ КОМПЕНСАЦИИ ЗА НАЕМ (ПОДНАЕМ) ЖИЛЫХ ПОМЕЩЕНИЙ ПЕД. РАБОТНИКАМ МУНИЦИПАЛЬНЫХ ОБРАЗОВАТЕЛЬНЫХ ОРГАНИЗАЦИЙ И СПЕЦИАЛИСТАМ ОРГАНИЗАЦИЙ, СОЗДАННЫХ ДЛЯ ИСПОЛНЕНИЯ ПОЛНОМОЧИЙ ОМС И ОБЕСПЕЧЕНИЯ ИХ ДЕЯТЕЛЬНОСТИ</a:t>
            </a:r>
            <a:endParaRPr lang="en-US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 Box 176"/>
          <p:cNvSpPr txBox="1">
            <a:spLocks noChangeArrowheads="1"/>
          </p:cNvSpPr>
          <p:nvPr/>
        </p:nvSpPr>
        <p:spPr bwMode="auto">
          <a:xfrm>
            <a:off x="1981501" y="1886390"/>
            <a:ext cx="57005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РАЗОВОЕ ПОСОБИЕ МОЛОДЫМ СПЕЦИАЛИСТАМ</a:t>
            </a:r>
            <a:endParaRPr lang="en-US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 Box 176"/>
          <p:cNvSpPr txBox="1">
            <a:spLocks noChangeArrowheads="1"/>
          </p:cNvSpPr>
          <p:nvPr/>
        </p:nvSpPr>
        <p:spPr bwMode="auto">
          <a:xfrm>
            <a:off x="411893" y="1425145"/>
            <a:ext cx="972066" cy="36933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12 600</a:t>
            </a:r>
            <a:endParaRPr lang="en-US" b="1" dirty="0">
              <a:solidFill>
                <a:srgbClr val="FAFAF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 Box 176"/>
          <p:cNvSpPr txBox="1">
            <a:spLocks noChangeArrowheads="1"/>
          </p:cNvSpPr>
          <p:nvPr/>
        </p:nvSpPr>
        <p:spPr bwMode="auto">
          <a:xfrm>
            <a:off x="362465" y="1853513"/>
            <a:ext cx="972066" cy="369332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softEdge rad="63500"/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25 300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 Box 176"/>
          <p:cNvSpPr txBox="1">
            <a:spLocks noChangeArrowheads="1"/>
          </p:cNvSpPr>
          <p:nvPr/>
        </p:nvSpPr>
        <p:spPr bwMode="auto">
          <a:xfrm>
            <a:off x="358346" y="2302474"/>
            <a:ext cx="972066" cy="36933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6 300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 Box 176"/>
          <p:cNvSpPr txBox="1">
            <a:spLocks noChangeArrowheads="1"/>
          </p:cNvSpPr>
          <p:nvPr/>
        </p:nvSpPr>
        <p:spPr bwMode="auto">
          <a:xfrm>
            <a:off x="337751" y="2965621"/>
            <a:ext cx="972066" cy="369332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softEdge rad="63500"/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12 600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 Box 176"/>
          <p:cNvSpPr txBox="1">
            <a:spLocks noChangeArrowheads="1"/>
          </p:cNvSpPr>
          <p:nvPr/>
        </p:nvSpPr>
        <p:spPr bwMode="auto">
          <a:xfrm>
            <a:off x="416011" y="3744095"/>
            <a:ext cx="972066" cy="36933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78 600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 Box 176"/>
          <p:cNvSpPr txBox="1">
            <a:spLocks noChangeArrowheads="1"/>
          </p:cNvSpPr>
          <p:nvPr/>
        </p:nvSpPr>
        <p:spPr bwMode="auto">
          <a:xfrm>
            <a:off x="436606" y="4258962"/>
            <a:ext cx="947351" cy="369332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softEdge rad="63500"/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12 600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 Box 176"/>
          <p:cNvSpPr txBox="1">
            <a:spLocks noChangeArrowheads="1"/>
          </p:cNvSpPr>
          <p:nvPr/>
        </p:nvSpPr>
        <p:spPr bwMode="auto">
          <a:xfrm>
            <a:off x="399536" y="4773827"/>
            <a:ext cx="972066" cy="36933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25 300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 Box 176"/>
          <p:cNvSpPr txBox="1">
            <a:spLocks noChangeArrowheads="1"/>
          </p:cNvSpPr>
          <p:nvPr/>
        </p:nvSpPr>
        <p:spPr bwMode="auto">
          <a:xfrm>
            <a:off x="411892" y="5329880"/>
            <a:ext cx="972066" cy="369332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softEdge rad="63500"/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12 600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76"/>
          <p:cNvSpPr txBox="1">
            <a:spLocks noChangeArrowheads="1"/>
          </p:cNvSpPr>
          <p:nvPr/>
        </p:nvSpPr>
        <p:spPr bwMode="auto">
          <a:xfrm>
            <a:off x="3645244" y="5902410"/>
            <a:ext cx="1140940" cy="784830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softEdge rad="63500"/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4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9%</a:t>
            </a:r>
            <a:endParaRPr lang="en-US" sz="4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oup 9"/>
          <p:cNvGrpSpPr>
            <a:grpSpLocks/>
          </p:cNvGrpSpPr>
          <p:nvPr/>
        </p:nvGrpSpPr>
        <p:grpSpPr bwMode="gray">
          <a:xfrm rot="15727166">
            <a:off x="2906443" y="5901584"/>
            <a:ext cx="554685" cy="916455"/>
            <a:chOff x="927" y="1024"/>
            <a:chExt cx="3094" cy="2747"/>
          </a:xfrm>
        </p:grpSpPr>
        <p:sp>
          <p:nvSpPr>
            <p:cNvPr id="33" name="Freeform 10" descr="© INSCALE GmbH, 26.05.2010&#10;http://www.presentationload.com/"/>
            <p:cNvSpPr>
              <a:spLocks/>
            </p:cNvSpPr>
            <p:nvPr/>
          </p:nvSpPr>
          <p:spPr bwMode="gray">
            <a:xfrm>
              <a:off x="927" y="1100"/>
              <a:ext cx="647" cy="229"/>
            </a:xfrm>
            <a:custGeom>
              <a:avLst/>
              <a:gdLst/>
              <a:ahLst/>
              <a:cxnLst>
                <a:cxn ang="0">
                  <a:pos x="647" y="68"/>
                </a:cxn>
                <a:cxn ang="0">
                  <a:pos x="614" y="81"/>
                </a:cxn>
                <a:cxn ang="0">
                  <a:pos x="582" y="94"/>
                </a:cxn>
                <a:cxn ang="0">
                  <a:pos x="551" y="108"/>
                </a:cxn>
                <a:cxn ang="0">
                  <a:pos x="522" y="123"/>
                </a:cxn>
                <a:cxn ang="0">
                  <a:pos x="495" y="140"/>
                </a:cxn>
                <a:cxn ang="0">
                  <a:pos x="468" y="157"/>
                </a:cxn>
                <a:cxn ang="0">
                  <a:pos x="444" y="174"/>
                </a:cxn>
                <a:cxn ang="0">
                  <a:pos x="421" y="193"/>
                </a:cxn>
                <a:cxn ang="0">
                  <a:pos x="0" y="229"/>
                </a:cxn>
                <a:cxn ang="0">
                  <a:pos x="4" y="220"/>
                </a:cxn>
                <a:cxn ang="0">
                  <a:pos x="9" y="211"/>
                </a:cxn>
                <a:cxn ang="0">
                  <a:pos x="16" y="201"/>
                </a:cxn>
                <a:cxn ang="0">
                  <a:pos x="23" y="191"/>
                </a:cxn>
                <a:cxn ang="0">
                  <a:pos x="32" y="180"/>
                </a:cxn>
                <a:cxn ang="0">
                  <a:pos x="40" y="170"/>
                </a:cxn>
                <a:cxn ang="0">
                  <a:pos x="50" y="160"/>
                </a:cxn>
                <a:cxn ang="0">
                  <a:pos x="60" y="150"/>
                </a:cxn>
                <a:cxn ang="0">
                  <a:pos x="75" y="136"/>
                </a:cxn>
                <a:cxn ang="0">
                  <a:pos x="91" y="122"/>
                </a:cxn>
                <a:cxn ang="0">
                  <a:pos x="107" y="109"/>
                </a:cxn>
                <a:cxn ang="0">
                  <a:pos x="125" y="97"/>
                </a:cxn>
                <a:cxn ang="0">
                  <a:pos x="144" y="84"/>
                </a:cxn>
                <a:cxn ang="0">
                  <a:pos x="164" y="72"/>
                </a:cxn>
                <a:cxn ang="0">
                  <a:pos x="184" y="60"/>
                </a:cxn>
                <a:cxn ang="0">
                  <a:pos x="206" y="49"/>
                </a:cxn>
                <a:cxn ang="0">
                  <a:pos x="227" y="40"/>
                </a:cxn>
                <a:cxn ang="0">
                  <a:pos x="250" y="31"/>
                </a:cxn>
                <a:cxn ang="0">
                  <a:pos x="273" y="23"/>
                </a:cxn>
                <a:cxn ang="0">
                  <a:pos x="297" y="16"/>
                </a:cxn>
                <a:cxn ang="0">
                  <a:pos x="322" y="10"/>
                </a:cxn>
                <a:cxn ang="0">
                  <a:pos x="346" y="5"/>
                </a:cxn>
                <a:cxn ang="0">
                  <a:pos x="370" y="1"/>
                </a:cxn>
                <a:cxn ang="0">
                  <a:pos x="396" y="0"/>
                </a:cxn>
                <a:cxn ang="0">
                  <a:pos x="411" y="0"/>
                </a:cxn>
                <a:cxn ang="0">
                  <a:pos x="426" y="0"/>
                </a:cxn>
                <a:cxn ang="0">
                  <a:pos x="442" y="1"/>
                </a:cxn>
                <a:cxn ang="0">
                  <a:pos x="457" y="3"/>
                </a:cxn>
                <a:cxn ang="0">
                  <a:pos x="472" y="5"/>
                </a:cxn>
                <a:cxn ang="0">
                  <a:pos x="488" y="9"/>
                </a:cxn>
                <a:cxn ang="0">
                  <a:pos x="504" y="12"/>
                </a:cxn>
                <a:cxn ang="0">
                  <a:pos x="519" y="16"/>
                </a:cxn>
                <a:cxn ang="0">
                  <a:pos x="550" y="26"/>
                </a:cxn>
                <a:cxn ang="0">
                  <a:pos x="583" y="38"/>
                </a:cxn>
                <a:cxn ang="0">
                  <a:pos x="615" y="52"/>
                </a:cxn>
                <a:cxn ang="0">
                  <a:pos x="647" y="68"/>
                </a:cxn>
              </a:cxnLst>
              <a:rect l="0" t="0" r="r" b="b"/>
              <a:pathLst>
                <a:path w="647" h="229">
                  <a:moveTo>
                    <a:pt x="647" y="68"/>
                  </a:moveTo>
                  <a:lnTo>
                    <a:pt x="614" y="81"/>
                  </a:lnTo>
                  <a:lnTo>
                    <a:pt x="582" y="94"/>
                  </a:lnTo>
                  <a:lnTo>
                    <a:pt x="551" y="108"/>
                  </a:lnTo>
                  <a:lnTo>
                    <a:pt x="522" y="123"/>
                  </a:lnTo>
                  <a:lnTo>
                    <a:pt x="495" y="140"/>
                  </a:lnTo>
                  <a:lnTo>
                    <a:pt x="468" y="157"/>
                  </a:lnTo>
                  <a:lnTo>
                    <a:pt x="444" y="174"/>
                  </a:lnTo>
                  <a:lnTo>
                    <a:pt x="421" y="193"/>
                  </a:lnTo>
                  <a:lnTo>
                    <a:pt x="0" y="229"/>
                  </a:lnTo>
                  <a:lnTo>
                    <a:pt x="4" y="220"/>
                  </a:lnTo>
                  <a:lnTo>
                    <a:pt x="9" y="211"/>
                  </a:lnTo>
                  <a:lnTo>
                    <a:pt x="16" y="201"/>
                  </a:lnTo>
                  <a:lnTo>
                    <a:pt x="23" y="191"/>
                  </a:lnTo>
                  <a:lnTo>
                    <a:pt x="32" y="180"/>
                  </a:lnTo>
                  <a:lnTo>
                    <a:pt x="40" y="170"/>
                  </a:lnTo>
                  <a:lnTo>
                    <a:pt x="50" y="160"/>
                  </a:lnTo>
                  <a:lnTo>
                    <a:pt x="60" y="150"/>
                  </a:lnTo>
                  <a:lnTo>
                    <a:pt x="75" y="136"/>
                  </a:lnTo>
                  <a:lnTo>
                    <a:pt x="91" y="122"/>
                  </a:lnTo>
                  <a:lnTo>
                    <a:pt x="107" y="109"/>
                  </a:lnTo>
                  <a:lnTo>
                    <a:pt x="125" y="97"/>
                  </a:lnTo>
                  <a:lnTo>
                    <a:pt x="144" y="84"/>
                  </a:lnTo>
                  <a:lnTo>
                    <a:pt x="164" y="72"/>
                  </a:lnTo>
                  <a:lnTo>
                    <a:pt x="184" y="60"/>
                  </a:lnTo>
                  <a:lnTo>
                    <a:pt x="206" y="49"/>
                  </a:lnTo>
                  <a:lnTo>
                    <a:pt x="227" y="40"/>
                  </a:lnTo>
                  <a:lnTo>
                    <a:pt x="250" y="31"/>
                  </a:lnTo>
                  <a:lnTo>
                    <a:pt x="273" y="23"/>
                  </a:lnTo>
                  <a:lnTo>
                    <a:pt x="297" y="16"/>
                  </a:lnTo>
                  <a:lnTo>
                    <a:pt x="322" y="10"/>
                  </a:lnTo>
                  <a:lnTo>
                    <a:pt x="346" y="5"/>
                  </a:lnTo>
                  <a:lnTo>
                    <a:pt x="370" y="1"/>
                  </a:lnTo>
                  <a:lnTo>
                    <a:pt x="396" y="0"/>
                  </a:lnTo>
                  <a:lnTo>
                    <a:pt x="411" y="0"/>
                  </a:lnTo>
                  <a:lnTo>
                    <a:pt x="426" y="0"/>
                  </a:lnTo>
                  <a:lnTo>
                    <a:pt x="442" y="1"/>
                  </a:lnTo>
                  <a:lnTo>
                    <a:pt x="457" y="3"/>
                  </a:lnTo>
                  <a:lnTo>
                    <a:pt x="472" y="5"/>
                  </a:lnTo>
                  <a:lnTo>
                    <a:pt x="488" y="9"/>
                  </a:lnTo>
                  <a:lnTo>
                    <a:pt x="504" y="12"/>
                  </a:lnTo>
                  <a:lnTo>
                    <a:pt x="519" y="16"/>
                  </a:lnTo>
                  <a:lnTo>
                    <a:pt x="550" y="26"/>
                  </a:lnTo>
                  <a:lnTo>
                    <a:pt x="583" y="38"/>
                  </a:lnTo>
                  <a:lnTo>
                    <a:pt x="615" y="52"/>
                  </a:lnTo>
                  <a:lnTo>
                    <a:pt x="647" y="68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16200000" scaled="1"/>
            </a:gradFill>
            <a:ln w="9525">
              <a:noFill/>
              <a:round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12" descr="© INSCALE GmbH, 26.05.2010&#10;http://www.presentationload.com/"/>
            <p:cNvSpPr>
              <a:spLocks/>
            </p:cNvSpPr>
            <p:nvPr/>
          </p:nvSpPr>
          <p:spPr bwMode="gray">
            <a:xfrm>
              <a:off x="1358" y="1024"/>
              <a:ext cx="2663" cy="2716"/>
            </a:xfrm>
            <a:custGeom>
              <a:avLst/>
              <a:gdLst/>
              <a:ahLst/>
              <a:cxnLst>
                <a:cxn ang="0">
                  <a:pos x="1456" y="1452"/>
                </a:cxn>
                <a:cxn ang="0">
                  <a:pos x="1362" y="1314"/>
                </a:cxn>
                <a:cxn ang="0">
                  <a:pos x="1240" y="1141"/>
                </a:cxn>
                <a:cxn ang="0">
                  <a:pos x="1095" y="943"/>
                </a:cxn>
                <a:cxn ang="0">
                  <a:pos x="1017" y="840"/>
                </a:cxn>
                <a:cxn ang="0">
                  <a:pos x="934" y="737"/>
                </a:cxn>
                <a:cxn ang="0">
                  <a:pos x="850" y="634"/>
                </a:cxn>
                <a:cxn ang="0">
                  <a:pos x="761" y="532"/>
                </a:cxn>
                <a:cxn ang="0">
                  <a:pos x="673" y="436"/>
                </a:cxn>
                <a:cxn ang="0">
                  <a:pos x="582" y="345"/>
                </a:cxn>
                <a:cxn ang="0">
                  <a:pos x="492" y="261"/>
                </a:cxn>
                <a:cxn ang="0">
                  <a:pos x="400" y="185"/>
                </a:cxn>
                <a:cxn ang="0">
                  <a:pos x="311" y="120"/>
                </a:cxn>
                <a:cxn ang="0">
                  <a:pos x="222" y="67"/>
                </a:cxn>
                <a:cxn ang="0">
                  <a:pos x="165" y="40"/>
                </a:cxn>
                <a:cxn ang="0">
                  <a:pos x="109" y="19"/>
                </a:cxn>
                <a:cxn ang="0">
                  <a:pos x="54" y="6"/>
                </a:cxn>
                <a:cxn ang="0">
                  <a:pos x="0" y="0"/>
                </a:cxn>
                <a:cxn ang="0">
                  <a:pos x="632" y="4"/>
                </a:cxn>
                <a:cxn ang="0">
                  <a:pos x="701" y="10"/>
                </a:cxn>
                <a:cxn ang="0">
                  <a:pos x="768" y="20"/>
                </a:cxn>
                <a:cxn ang="0">
                  <a:pos x="831" y="37"/>
                </a:cxn>
                <a:cxn ang="0">
                  <a:pos x="909" y="67"/>
                </a:cxn>
                <a:cxn ang="0">
                  <a:pos x="1008" y="111"/>
                </a:cxn>
                <a:cxn ang="0">
                  <a:pos x="1105" y="162"/>
                </a:cxn>
                <a:cxn ang="0">
                  <a:pos x="1202" y="217"/>
                </a:cxn>
                <a:cxn ang="0">
                  <a:pos x="1299" y="278"/>
                </a:cxn>
                <a:cxn ang="0">
                  <a:pos x="1393" y="342"/>
                </a:cxn>
                <a:cxn ang="0">
                  <a:pos x="1487" y="410"/>
                </a:cxn>
                <a:cxn ang="0">
                  <a:pos x="1579" y="482"/>
                </a:cxn>
                <a:cxn ang="0">
                  <a:pos x="1670" y="557"/>
                </a:cxn>
                <a:cxn ang="0">
                  <a:pos x="1760" y="633"/>
                </a:cxn>
                <a:cxn ang="0">
                  <a:pos x="1846" y="710"/>
                </a:cxn>
                <a:cxn ang="0">
                  <a:pos x="1930" y="789"/>
                </a:cxn>
                <a:cxn ang="0">
                  <a:pos x="2054" y="908"/>
                </a:cxn>
                <a:cxn ang="0">
                  <a:pos x="2207" y="1064"/>
                </a:cxn>
                <a:cxn ang="0">
                  <a:pos x="2663" y="995"/>
                </a:cxn>
                <a:cxn ang="0">
                  <a:pos x="972" y="1635"/>
                </a:cxn>
              </a:cxnLst>
              <a:rect l="0" t="0" r="r" b="b"/>
              <a:pathLst>
                <a:path w="2663" h="2716">
                  <a:moveTo>
                    <a:pt x="972" y="1635"/>
                  </a:moveTo>
                  <a:lnTo>
                    <a:pt x="1456" y="1452"/>
                  </a:lnTo>
                  <a:lnTo>
                    <a:pt x="1413" y="1389"/>
                  </a:lnTo>
                  <a:lnTo>
                    <a:pt x="1362" y="1314"/>
                  </a:lnTo>
                  <a:lnTo>
                    <a:pt x="1304" y="1231"/>
                  </a:lnTo>
                  <a:lnTo>
                    <a:pt x="1240" y="1141"/>
                  </a:lnTo>
                  <a:lnTo>
                    <a:pt x="1169" y="1044"/>
                  </a:lnTo>
                  <a:lnTo>
                    <a:pt x="1095" y="943"/>
                  </a:lnTo>
                  <a:lnTo>
                    <a:pt x="1057" y="892"/>
                  </a:lnTo>
                  <a:lnTo>
                    <a:pt x="1017" y="840"/>
                  </a:lnTo>
                  <a:lnTo>
                    <a:pt x="976" y="789"/>
                  </a:lnTo>
                  <a:lnTo>
                    <a:pt x="934" y="737"/>
                  </a:lnTo>
                  <a:lnTo>
                    <a:pt x="893" y="685"/>
                  </a:lnTo>
                  <a:lnTo>
                    <a:pt x="850" y="634"/>
                  </a:lnTo>
                  <a:lnTo>
                    <a:pt x="806" y="583"/>
                  </a:lnTo>
                  <a:lnTo>
                    <a:pt x="761" y="532"/>
                  </a:lnTo>
                  <a:lnTo>
                    <a:pt x="718" y="483"/>
                  </a:lnTo>
                  <a:lnTo>
                    <a:pt x="673" y="436"/>
                  </a:lnTo>
                  <a:lnTo>
                    <a:pt x="627" y="390"/>
                  </a:lnTo>
                  <a:lnTo>
                    <a:pt x="582" y="345"/>
                  </a:lnTo>
                  <a:lnTo>
                    <a:pt x="537" y="301"/>
                  </a:lnTo>
                  <a:lnTo>
                    <a:pt x="492" y="261"/>
                  </a:lnTo>
                  <a:lnTo>
                    <a:pt x="446" y="222"/>
                  </a:lnTo>
                  <a:lnTo>
                    <a:pt x="400" y="185"/>
                  </a:lnTo>
                  <a:lnTo>
                    <a:pt x="356" y="152"/>
                  </a:lnTo>
                  <a:lnTo>
                    <a:pt x="311" y="120"/>
                  </a:lnTo>
                  <a:lnTo>
                    <a:pt x="266" y="92"/>
                  </a:lnTo>
                  <a:lnTo>
                    <a:pt x="222" y="67"/>
                  </a:lnTo>
                  <a:lnTo>
                    <a:pt x="194" y="53"/>
                  </a:lnTo>
                  <a:lnTo>
                    <a:pt x="165" y="40"/>
                  </a:lnTo>
                  <a:lnTo>
                    <a:pt x="138" y="29"/>
                  </a:lnTo>
                  <a:lnTo>
                    <a:pt x="109" y="19"/>
                  </a:lnTo>
                  <a:lnTo>
                    <a:pt x="82" y="12"/>
                  </a:lnTo>
                  <a:lnTo>
                    <a:pt x="54" y="6"/>
                  </a:lnTo>
                  <a:lnTo>
                    <a:pt x="27" y="2"/>
                  </a:lnTo>
                  <a:lnTo>
                    <a:pt x="0" y="0"/>
                  </a:lnTo>
                  <a:lnTo>
                    <a:pt x="597" y="3"/>
                  </a:lnTo>
                  <a:lnTo>
                    <a:pt x="632" y="4"/>
                  </a:lnTo>
                  <a:lnTo>
                    <a:pt x="667" y="6"/>
                  </a:lnTo>
                  <a:lnTo>
                    <a:pt x="701" y="10"/>
                  </a:lnTo>
                  <a:lnTo>
                    <a:pt x="735" y="14"/>
                  </a:lnTo>
                  <a:lnTo>
                    <a:pt x="768" y="20"/>
                  </a:lnTo>
                  <a:lnTo>
                    <a:pt x="799" y="28"/>
                  </a:lnTo>
                  <a:lnTo>
                    <a:pt x="831" y="37"/>
                  </a:lnTo>
                  <a:lnTo>
                    <a:pt x="860" y="47"/>
                  </a:lnTo>
                  <a:lnTo>
                    <a:pt x="909" y="67"/>
                  </a:lnTo>
                  <a:lnTo>
                    <a:pt x="959" y="89"/>
                  </a:lnTo>
                  <a:lnTo>
                    <a:pt x="1008" y="111"/>
                  </a:lnTo>
                  <a:lnTo>
                    <a:pt x="1057" y="135"/>
                  </a:lnTo>
                  <a:lnTo>
                    <a:pt x="1105" y="162"/>
                  </a:lnTo>
                  <a:lnTo>
                    <a:pt x="1154" y="188"/>
                  </a:lnTo>
                  <a:lnTo>
                    <a:pt x="1202" y="217"/>
                  </a:lnTo>
                  <a:lnTo>
                    <a:pt x="1251" y="246"/>
                  </a:lnTo>
                  <a:lnTo>
                    <a:pt x="1299" y="278"/>
                  </a:lnTo>
                  <a:lnTo>
                    <a:pt x="1346" y="309"/>
                  </a:lnTo>
                  <a:lnTo>
                    <a:pt x="1393" y="342"/>
                  </a:lnTo>
                  <a:lnTo>
                    <a:pt x="1440" y="375"/>
                  </a:lnTo>
                  <a:lnTo>
                    <a:pt x="1487" y="410"/>
                  </a:lnTo>
                  <a:lnTo>
                    <a:pt x="1534" y="446"/>
                  </a:lnTo>
                  <a:lnTo>
                    <a:pt x="1579" y="482"/>
                  </a:lnTo>
                  <a:lnTo>
                    <a:pt x="1625" y="519"/>
                  </a:lnTo>
                  <a:lnTo>
                    <a:pt x="1670" y="557"/>
                  </a:lnTo>
                  <a:lnTo>
                    <a:pt x="1715" y="594"/>
                  </a:lnTo>
                  <a:lnTo>
                    <a:pt x="1760" y="633"/>
                  </a:lnTo>
                  <a:lnTo>
                    <a:pt x="1803" y="672"/>
                  </a:lnTo>
                  <a:lnTo>
                    <a:pt x="1846" y="710"/>
                  </a:lnTo>
                  <a:lnTo>
                    <a:pt x="1889" y="750"/>
                  </a:lnTo>
                  <a:lnTo>
                    <a:pt x="1930" y="789"/>
                  </a:lnTo>
                  <a:lnTo>
                    <a:pt x="1972" y="828"/>
                  </a:lnTo>
                  <a:lnTo>
                    <a:pt x="2054" y="908"/>
                  </a:lnTo>
                  <a:lnTo>
                    <a:pt x="2132" y="986"/>
                  </a:lnTo>
                  <a:lnTo>
                    <a:pt x="2207" y="1064"/>
                  </a:lnTo>
                  <a:lnTo>
                    <a:pt x="2280" y="1141"/>
                  </a:lnTo>
                  <a:lnTo>
                    <a:pt x="2663" y="995"/>
                  </a:lnTo>
                  <a:lnTo>
                    <a:pt x="2428" y="2716"/>
                  </a:lnTo>
                  <a:lnTo>
                    <a:pt x="972" y="1635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  <a:effectLst>
              <a:reflection blurRad="6350" stA="70000" endPos="23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13" descr="© INSCALE GmbH, 26.05.2010&#10;http://www.presentationload.com/"/>
            <p:cNvSpPr>
              <a:spLocks noEditPoints="1"/>
            </p:cNvSpPr>
            <p:nvPr/>
          </p:nvSpPr>
          <p:spPr bwMode="gray">
            <a:xfrm>
              <a:off x="927" y="1024"/>
              <a:ext cx="2864" cy="2747"/>
            </a:xfrm>
            <a:custGeom>
              <a:avLst/>
              <a:gdLst/>
              <a:ahLst/>
              <a:cxnLst>
                <a:cxn ang="0">
                  <a:pos x="1408" y="1635"/>
                </a:cxn>
                <a:cxn ang="0">
                  <a:pos x="2786" y="2747"/>
                </a:cxn>
                <a:cxn ang="0">
                  <a:pos x="1832" y="1475"/>
                </a:cxn>
                <a:cxn ang="0">
                  <a:pos x="1737" y="1336"/>
                </a:cxn>
                <a:cxn ang="0">
                  <a:pos x="1620" y="1170"/>
                </a:cxn>
                <a:cxn ang="0">
                  <a:pos x="1484" y="988"/>
                </a:cxn>
                <a:cxn ang="0">
                  <a:pos x="1337" y="799"/>
                </a:cxn>
                <a:cxn ang="0">
                  <a:pos x="1217" y="655"/>
                </a:cxn>
                <a:cxn ang="0">
                  <a:pos x="1093" y="518"/>
                </a:cxn>
                <a:cxn ang="0">
                  <a:pos x="1030" y="453"/>
                </a:cxn>
                <a:cxn ang="0">
                  <a:pos x="967" y="392"/>
                </a:cxn>
                <a:cxn ang="0">
                  <a:pos x="902" y="334"/>
                </a:cxn>
                <a:cxn ang="0">
                  <a:pos x="839" y="280"/>
                </a:cxn>
                <a:cxn ang="0">
                  <a:pos x="809" y="256"/>
                </a:cxn>
                <a:cxn ang="0">
                  <a:pos x="755" y="217"/>
                </a:cxn>
                <a:cxn ang="0">
                  <a:pos x="696" y="175"/>
                </a:cxn>
                <a:cxn ang="0">
                  <a:pos x="647" y="144"/>
                </a:cxn>
                <a:cxn ang="0">
                  <a:pos x="592" y="117"/>
                </a:cxn>
                <a:cxn ang="0">
                  <a:pos x="538" y="98"/>
                </a:cxn>
                <a:cxn ang="0">
                  <a:pos x="485" y="84"/>
                </a:cxn>
                <a:cxn ang="0">
                  <a:pos x="431" y="77"/>
                </a:cxn>
                <a:cxn ang="0">
                  <a:pos x="379" y="77"/>
                </a:cxn>
                <a:cxn ang="0">
                  <a:pos x="325" y="85"/>
                </a:cxn>
                <a:cxn ang="0">
                  <a:pos x="270" y="99"/>
                </a:cxn>
                <a:cxn ang="0">
                  <a:pos x="214" y="122"/>
                </a:cxn>
                <a:cxn ang="0">
                  <a:pos x="169" y="145"/>
                </a:cxn>
                <a:cxn ang="0">
                  <a:pos x="128" y="170"/>
                </a:cxn>
                <a:cxn ang="0">
                  <a:pos x="93" y="197"/>
                </a:cxn>
                <a:cxn ang="0">
                  <a:pos x="60" y="226"/>
                </a:cxn>
                <a:cxn ang="0">
                  <a:pos x="40" y="246"/>
                </a:cxn>
                <a:cxn ang="0">
                  <a:pos x="23" y="267"/>
                </a:cxn>
                <a:cxn ang="0">
                  <a:pos x="9" y="287"/>
                </a:cxn>
                <a:cxn ang="0">
                  <a:pos x="0" y="305"/>
                </a:cxn>
                <a:cxn ang="0">
                  <a:pos x="8" y="239"/>
                </a:cxn>
                <a:cxn ang="0">
                  <a:pos x="29" y="205"/>
                </a:cxn>
                <a:cxn ang="0">
                  <a:pos x="52" y="173"/>
                </a:cxn>
                <a:cxn ang="0">
                  <a:pos x="78" y="144"/>
                </a:cxn>
                <a:cxn ang="0">
                  <a:pos x="108" y="117"/>
                </a:cxn>
                <a:cxn ang="0">
                  <a:pos x="139" y="94"/>
                </a:cxn>
                <a:cxn ang="0">
                  <a:pos x="173" y="72"/>
                </a:cxn>
                <a:cxn ang="0">
                  <a:pos x="208" y="53"/>
                </a:cxn>
                <a:cxn ang="0">
                  <a:pos x="255" y="32"/>
                </a:cxn>
                <a:cxn ang="0">
                  <a:pos x="313" y="13"/>
                </a:cxn>
                <a:cxn ang="0">
                  <a:pos x="368" y="2"/>
                </a:cxn>
                <a:cxn ang="0">
                  <a:pos x="422" y="0"/>
                </a:cxn>
                <a:cxn ang="0">
                  <a:pos x="476" y="4"/>
                </a:cxn>
                <a:cxn ang="0">
                  <a:pos x="528" y="14"/>
                </a:cxn>
                <a:cxn ang="0">
                  <a:pos x="580" y="32"/>
                </a:cxn>
                <a:cxn ang="0">
                  <a:pos x="632" y="54"/>
                </a:cxn>
                <a:cxn ang="0">
                  <a:pos x="702" y="92"/>
                </a:cxn>
                <a:cxn ang="0">
                  <a:pos x="792" y="152"/>
                </a:cxn>
                <a:cxn ang="0">
                  <a:pos x="882" y="222"/>
                </a:cxn>
                <a:cxn ang="0">
                  <a:pos x="973" y="301"/>
                </a:cxn>
                <a:cxn ang="0">
                  <a:pos x="1063" y="390"/>
                </a:cxn>
                <a:cxn ang="0">
                  <a:pos x="1154" y="483"/>
                </a:cxn>
                <a:cxn ang="0">
                  <a:pos x="1242" y="583"/>
                </a:cxn>
                <a:cxn ang="0">
                  <a:pos x="1329" y="685"/>
                </a:cxn>
                <a:cxn ang="0">
                  <a:pos x="1412" y="789"/>
                </a:cxn>
                <a:cxn ang="0">
                  <a:pos x="1493" y="892"/>
                </a:cxn>
                <a:cxn ang="0">
                  <a:pos x="1605" y="1044"/>
                </a:cxn>
                <a:cxn ang="0">
                  <a:pos x="1740" y="1231"/>
                </a:cxn>
                <a:cxn ang="0">
                  <a:pos x="1849" y="1389"/>
                </a:cxn>
                <a:cxn ang="0">
                  <a:pos x="1832" y="1475"/>
                </a:cxn>
              </a:cxnLst>
              <a:rect l="0" t="0" r="r" b="b"/>
              <a:pathLst>
                <a:path w="2864" h="2747">
                  <a:moveTo>
                    <a:pt x="1383" y="1707"/>
                  </a:moveTo>
                  <a:lnTo>
                    <a:pt x="1408" y="1635"/>
                  </a:lnTo>
                  <a:lnTo>
                    <a:pt x="2864" y="2716"/>
                  </a:lnTo>
                  <a:lnTo>
                    <a:pt x="2786" y="2747"/>
                  </a:lnTo>
                  <a:lnTo>
                    <a:pt x="1383" y="1707"/>
                  </a:lnTo>
                  <a:close/>
                  <a:moveTo>
                    <a:pt x="1832" y="1475"/>
                  </a:moveTo>
                  <a:lnTo>
                    <a:pt x="1788" y="1409"/>
                  </a:lnTo>
                  <a:lnTo>
                    <a:pt x="1737" y="1336"/>
                  </a:lnTo>
                  <a:lnTo>
                    <a:pt x="1681" y="1255"/>
                  </a:lnTo>
                  <a:lnTo>
                    <a:pt x="1620" y="1170"/>
                  </a:lnTo>
                  <a:lnTo>
                    <a:pt x="1554" y="1081"/>
                  </a:lnTo>
                  <a:lnTo>
                    <a:pt x="1484" y="988"/>
                  </a:lnTo>
                  <a:lnTo>
                    <a:pt x="1412" y="893"/>
                  </a:lnTo>
                  <a:lnTo>
                    <a:pt x="1337" y="799"/>
                  </a:lnTo>
                  <a:lnTo>
                    <a:pt x="1277" y="726"/>
                  </a:lnTo>
                  <a:lnTo>
                    <a:pt x="1217" y="655"/>
                  </a:lnTo>
                  <a:lnTo>
                    <a:pt x="1155" y="586"/>
                  </a:lnTo>
                  <a:lnTo>
                    <a:pt x="1093" y="518"/>
                  </a:lnTo>
                  <a:lnTo>
                    <a:pt x="1061" y="485"/>
                  </a:lnTo>
                  <a:lnTo>
                    <a:pt x="1030" y="453"/>
                  </a:lnTo>
                  <a:lnTo>
                    <a:pt x="998" y="422"/>
                  </a:lnTo>
                  <a:lnTo>
                    <a:pt x="967" y="392"/>
                  </a:lnTo>
                  <a:lnTo>
                    <a:pt x="934" y="362"/>
                  </a:lnTo>
                  <a:lnTo>
                    <a:pt x="902" y="334"/>
                  </a:lnTo>
                  <a:lnTo>
                    <a:pt x="871" y="306"/>
                  </a:lnTo>
                  <a:lnTo>
                    <a:pt x="839" y="280"/>
                  </a:lnTo>
                  <a:lnTo>
                    <a:pt x="828" y="271"/>
                  </a:lnTo>
                  <a:lnTo>
                    <a:pt x="809" y="256"/>
                  </a:lnTo>
                  <a:lnTo>
                    <a:pt x="783" y="238"/>
                  </a:lnTo>
                  <a:lnTo>
                    <a:pt x="755" y="217"/>
                  </a:lnTo>
                  <a:lnTo>
                    <a:pt x="725" y="195"/>
                  </a:lnTo>
                  <a:lnTo>
                    <a:pt x="696" y="175"/>
                  </a:lnTo>
                  <a:lnTo>
                    <a:pt x="668" y="158"/>
                  </a:lnTo>
                  <a:lnTo>
                    <a:pt x="647" y="144"/>
                  </a:lnTo>
                  <a:lnTo>
                    <a:pt x="620" y="130"/>
                  </a:lnTo>
                  <a:lnTo>
                    <a:pt x="592" y="117"/>
                  </a:lnTo>
                  <a:lnTo>
                    <a:pt x="565" y="107"/>
                  </a:lnTo>
                  <a:lnTo>
                    <a:pt x="538" y="98"/>
                  </a:lnTo>
                  <a:lnTo>
                    <a:pt x="512" y="90"/>
                  </a:lnTo>
                  <a:lnTo>
                    <a:pt x="485" y="84"/>
                  </a:lnTo>
                  <a:lnTo>
                    <a:pt x="458" y="79"/>
                  </a:lnTo>
                  <a:lnTo>
                    <a:pt x="431" y="77"/>
                  </a:lnTo>
                  <a:lnTo>
                    <a:pt x="405" y="76"/>
                  </a:lnTo>
                  <a:lnTo>
                    <a:pt x="379" y="77"/>
                  </a:lnTo>
                  <a:lnTo>
                    <a:pt x="352" y="79"/>
                  </a:lnTo>
                  <a:lnTo>
                    <a:pt x="325" y="85"/>
                  </a:lnTo>
                  <a:lnTo>
                    <a:pt x="297" y="91"/>
                  </a:lnTo>
                  <a:lnTo>
                    <a:pt x="270" y="99"/>
                  </a:lnTo>
                  <a:lnTo>
                    <a:pt x="242" y="110"/>
                  </a:lnTo>
                  <a:lnTo>
                    <a:pt x="214" y="122"/>
                  </a:lnTo>
                  <a:lnTo>
                    <a:pt x="191" y="132"/>
                  </a:lnTo>
                  <a:lnTo>
                    <a:pt x="169" y="145"/>
                  </a:lnTo>
                  <a:lnTo>
                    <a:pt x="149" y="157"/>
                  </a:lnTo>
                  <a:lnTo>
                    <a:pt x="128" y="170"/>
                  </a:lnTo>
                  <a:lnTo>
                    <a:pt x="110" y="183"/>
                  </a:lnTo>
                  <a:lnTo>
                    <a:pt x="93" y="197"/>
                  </a:lnTo>
                  <a:lnTo>
                    <a:pt x="75" y="212"/>
                  </a:lnTo>
                  <a:lnTo>
                    <a:pt x="60" y="226"/>
                  </a:lnTo>
                  <a:lnTo>
                    <a:pt x="50" y="236"/>
                  </a:lnTo>
                  <a:lnTo>
                    <a:pt x="40" y="246"/>
                  </a:lnTo>
                  <a:lnTo>
                    <a:pt x="32" y="256"/>
                  </a:lnTo>
                  <a:lnTo>
                    <a:pt x="23" y="267"/>
                  </a:lnTo>
                  <a:lnTo>
                    <a:pt x="16" y="277"/>
                  </a:lnTo>
                  <a:lnTo>
                    <a:pt x="9" y="287"/>
                  </a:lnTo>
                  <a:lnTo>
                    <a:pt x="4" y="296"/>
                  </a:lnTo>
                  <a:lnTo>
                    <a:pt x="0" y="305"/>
                  </a:lnTo>
                  <a:lnTo>
                    <a:pt x="0" y="257"/>
                  </a:lnTo>
                  <a:lnTo>
                    <a:pt x="8" y="239"/>
                  </a:lnTo>
                  <a:lnTo>
                    <a:pt x="18" y="221"/>
                  </a:lnTo>
                  <a:lnTo>
                    <a:pt x="29" y="205"/>
                  </a:lnTo>
                  <a:lnTo>
                    <a:pt x="40" y="188"/>
                  </a:lnTo>
                  <a:lnTo>
                    <a:pt x="52" y="173"/>
                  </a:lnTo>
                  <a:lnTo>
                    <a:pt x="65" y="158"/>
                  </a:lnTo>
                  <a:lnTo>
                    <a:pt x="78" y="144"/>
                  </a:lnTo>
                  <a:lnTo>
                    <a:pt x="93" y="130"/>
                  </a:lnTo>
                  <a:lnTo>
                    <a:pt x="108" y="117"/>
                  </a:lnTo>
                  <a:lnTo>
                    <a:pt x="123" y="105"/>
                  </a:lnTo>
                  <a:lnTo>
                    <a:pt x="139" y="94"/>
                  </a:lnTo>
                  <a:lnTo>
                    <a:pt x="156" y="82"/>
                  </a:lnTo>
                  <a:lnTo>
                    <a:pt x="173" y="72"/>
                  </a:lnTo>
                  <a:lnTo>
                    <a:pt x="190" y="62"/>
                  </a:lnTo>
                  <a:lnTo>
                    <a:pt x="208" y="53"/>
                  </a:lnTo>
                  <a:lnTo>
                    <a:pt x="226" y="45"/>
                  </a:lnTo>
                  <a:lnTo>
                    <a:pt x="255" y="32"/>
                  </a:lnTo>
                  <a:lnTo>
                    <a:pt x="285" y="21"/>
                  </a:lnTo>
                  <a:lnTo>
                    <a:pt x="313" y="13"/>
                  </a:lnTo>
                  <a:lnTo>
                    <a:pt x="341" y="7"/>
                  </a:lnTo>
                  <a:lnTo>
                    <a:pt x="368" y="2"/>
                  </a:lnTo>
                  <a:lnTo>
                    <a:pt x="396" y="0"/>
                  </a:lnTo>
                  <a:lnTo>
                    <a:pt x="422" y="0"/>
                  </a:lnTo>
                  <a:lnTo>
                    <a:pt x="450" y="1"/>
                  </a:lnTo>
                  <a:lnTo>
                    <a:pt x="476" y="4"/>
                  </a:lnTo>
                  <a:lnTo>
                    <a:pt x="502" y="8"/>
                  </a:lnTo>
                  <a:lnTo>
                    <a:pt x="528" y="14"/>
                  </a:lnTo>
                  <a:lnTo>
                    <a:pt x="555" y="22"/>
                  </a:lnTo>
                  <a:lnTo>
                    <a:pt x="580" y="32"/>
                  </a:lnTo>
                  <a:lnTo>
                    <a:pt x="606" y="42"/>
                  </a:lnTo>
                  <a:lnTo>
                    <a:pt x="632" y="54"/>
                  </a:lnTo>
                  <a:lnTo>
                    <a:pt x="658" y="67"/>
                  </a:lnTo>
                  <a:lnTo>
                    <a:pt x="702" y="92"/>
                  </a:lnTo>
                  <a:lnTo>
                    <a:pt x="747" y="120"/>
                  </a:lnTo>
                  <a:lnTo>
                    <a:pt x="792" y="152"/>
                  </a:lnTo>
                  <a:lnTo>
                    <a:pt x="836" y="185"/>
                  </a:lnTo>
                  <a:lnTo>
                    <a:pt x="882" y="222"/>
                  </a:lnTo>
                  <a:lnTo>
                    <a:pt x="928" y="261"/>
                  </a:lnTo>
                  <a:lnTo>
                    <a:pt x="973" y="301"/>
                  </a:lnTo>
                  <a:lnTo>
                    <a:pt x="1018" y="345"/>
                  </a:lnTo>
                  <a:lnTo>
                    <a:pt x="1063" y="390"/>
                  </a:lnTo>
                  <a:lnTo>
                    <a:pt x="1109" y="436"/>
                  </a:lnTo>
                  <a:lnTo>
                    <a:pt x="1154" y="483"/>
                  </a:lnTo>
                  <a:lnTo>
                    <a:pt x="1197" y="532"/>
                  </a:lnTo>
                  <a:lnTo>
                    <a:pt x="1242" y="583"/>
                  </a:lnTo>
                  <a:lnTo>
                    <a:pt x="1286" y="634"/>
                  </a:lnTo>
                  <a:lnTo>
                    <a:pt x="1329" y="685"/>
                  </a:lnTo>
                  <a:lnTo>
                    <a:pt x="1370" y="737"/>
                  </a:lnTo>
                  <a:lnTo>
                    <a:pt x="1412" y="789"/>
                  </a:lnTo>
                  <a:lnTo>
                    <a:pt x="1453" y="840"/>
                  </a:lnTo>
                  <a:lnTo>
                    <a:pt x="1493" y="892"/>
                  </a:lnTo>
                  <a:lnTo>
                    <a:pt x="1531" y="943"/>
                  </a:lnTo>
                  <a:lnTo>
                    <a:pt x="1605" y="1044"/>
                  </a:lnTo>
                  <a:lnTo>
                    <a:pt x="1676" y="1141"/>
                  </a:lnTo>
                  <a:lnTo>
                    <a:pt x="1740" y="1231"/>
                  </a:lnTo>
                  <a:lnTo>
                    <a:pt x="1798" y="1314"/>
                  </a:lnTo>
                  <a:lnTo>
                    <a:pt x="1849" y="1389"/>
                  </a:lnTo>
                  <a:lnTo>
                    <a:pt x="1892" y="1452"/>
                  </a:lnTo>
                  <a:lnTo>
                    <a:pt x="1832" y="1475"/>
                  </a:lnTo>
                  <a:close/>
                </a:path>
              </a:pathLst>
            </a:custGeom>
            <a:solidFill>
              <a:srgbClr val="0020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330"/>
            <a:ext cx="9160805" cy="543697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Заработная плата в соответствии </a:t>
            </a:r>
            <a:b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«дорожными картами»</a:t>
            </a:r>
            <a:endParaRPr lang="ru-RU" sz="2600" dirty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Text Box 176"/>
          <p:cNvSpPr txBox="1">
            <a:spLocks noChangeArrowheads="1"/>
          </p:cNvSpPr>
          <p:nvPr/>
        </p:nvSpPr>
        <p:spPr bwMode="auto">
          <a:xfrm>
            <a:off x="7438768" y="0"/>
            <a:ext cx="90616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№20</a:t>
            </a:r>
          </a:p>
        </p:txBody>
      </p:sp>
      <p:pic>
        <p:nvPicPr>
          <p:cNvPr id="8193" name="Picture 1" descr="C:\Users\FINBANK.ADM\Desktop\картинки к през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3258"/>
            <a:ext cx="2419350" cy="1895475"/>
          </a:xfrm>
          <a:prstGeom prst="rect">
            <a:avLst/>
          </a:prstGeom>
          <a:noFill/>
          <a:effectLst>
            <a:softEdge rad="317500"/>
          </a:effectLst>
        </p:spPr>
      </p:pic>
      <p:graphicFrame>
        <p:nvGraphicFramePr>
          <p:cNvPr id="13" name="Содержимое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293166"/>
              </p:ext>
            </p:extLst>
          </p:nvPr>
        </p:nvGraphicFramePr>
        <p:xfrm>
          <a:off x="437786" y="1529409"/>
          <a:ext cx="8640960" cy="532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330"/>
            <a:ext cx="9160805" cy="543697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Поддержка инициатив жителей города</a:t>
            </a:r>
            <a:endParaRPr lang="ru-RU" sz="2600" dirty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Text Box 176"/>
          <p:cNvSpPr txBox="1">
            <a:spLocks noChangeArrowheads="1"/>
          </p:cNvSpPr>
          <p:nvPr/>
        </p:nvSpPr>
        <p:spPr bwMode="auto">
          <a:xfrm>
            <a:off x="7438768" y="0"/>
            <a:ext cx="90616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№21</a:t>
            </a:r>
          </a:p>
        </p:txBody>
      </p:sp>
      <p:sp>
        <p:nvSpPr>
          <p:cNvPr id="12" name="Text Box 176"/>
          <p:cNvSpPr txBox="1">
            <a:spLocks noChangeArrowheads="1"/>
          </p:cNvSpPr>
          <p:nvPr/>
        </p:nvSpPr>
        <p:spPr bwMode="auto">
          <a:xfrm>
            <a:off x="1920240" y="914400"/>
            <a:ext cx="565609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 35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проектов на 38,6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1664043"/>
            <a:ext cx="6378421" cy="478381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4490181" y="1917098"/>
            <a:ext cx="12171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2"/>
                  </a:fgClr>
                  <a:bgClr>
                    <a:schemeClr val="bg1"/>
                  </a:bgClr>
                </a:pattFill>
                <a:latin typeface="Times New Roman" pitchFamily="18" charset="0"/>
                <a:cs typeface="Times New Roman" pitchFamily="18" charset="0"/>
              </a:rPr>
              <a:t>14,9</a:t>
            </a:r>
            <a:endParaRPr lang="ru-RU" sz="3000" b="1" dirty="0">
              <a:ln w="12700">
                <a:solidFill>
                  <a:schemeClr val="bg1"/>
                </a:solidFill>
                <a:prstDash val="solid"/>
              </a:ln>
              <a:pattFill prst="ltDnDiag">
                <a:fgClr>
                  <a:schemeClr val="accent2"/>
                </a:fgClr>
                <a:bgClr>
                  <a:schemeClr val="bg1"/>
                </a:bgClr>
              </a:patt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36017" y="3374366"/>
            <a:ext cx="8865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2"/>
                  </a:fgClr>
                  <a:bgClr>
                    <a:schemeClr val="bg1"/>
                  </a:bgClr>
                </a:pattFill>
                <a:latin typeface="Times New Roman" pitchFamily="18" charset="0"/>
                <a:cs typeface="Times New Roman" pitchFamily="18" charset="0"/>
              </a:rPr>
              <a:t>19,6</a:t>
            </a:r>
            <a:endParaRPr lang="ru-RU" sz="3000" b="1" dirty="0">
              <a:ln w="12700">
                <a:solidFill>
                  <a:schemeClr val="bg1"/>
                </a:solidFill>
                <a:prstDash val="solid"/>
              </a:ln>
              <a:pattFill prst="ltDnDiag">
                <a:fgClr>
                  <a:schemeClr val="accent2"/>
                </a:fgClr>
                <a:bgClr>
                  <a:schemeClr val="bg1"/>
                </a:bgClr>
              </a:patt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43473" y="4639589"/>
            <a:ext cx="7669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2"/>
                  </a:fgClr>
                  <a:bgClr>
                    <a:schemeClr val="bg1"/>
                  </a:bgClr>
                </a:pattFill>
                <a:latin typeface="Times New Roman" pitchFamily="18" charset="0"/>
                <a:cs typeface="Times New Roman" pitchFamily="18" charset="0"/>
              </a:rPr>
              <a:t>4,1</a:t>
            </a:r>
            <a:endParaRPr lang="ru-RU" sz="3000" b="1" dirty="0">
              <a:ln w="12700">
                <a:solidFill>
                  <a:schemeClr val="bg1"/>
                </a:solidFill>
                <a:prstDash val="solid"/>
              </a:ln>
              <a:pattFill prst="ltDnDiag">
                <a:fgClr>
                  <a:schemeClr val="accent2"/>
                </a:fgClr>
                <a:bgClr>
                  <a:schemeClr val="bg1"/>
                </a:bgClr>
              </a:patt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50941" y="1989743"/>
            <a:ext cx="35752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развитие общественной инфраструктуры муниципального значения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68434" y="3455372"/>
            <a:ext cx="2219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проект «Я планирую бюджет»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75867" y="4687472"/>
            <a:ext cx="20891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поддержка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ТОС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Сосновоборском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городском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округе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https://sun9-11.userapi.com/impg/TRj7tIQxhgDRx1u_fFHEiIlo23mpWwc72gDPWQ/tHU9djjAR8Q.jpg?size=1280x960&amp;quality=95&amp;sign=a9928f60a957f48dc099d02eb17f3633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736" y="2630135"/>
            <a:ext cx="4594881" cy="365868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1" name="Text Box 176"/>
          <p:cNvSpPr txBox="1">
            <a:spLocks noChangeArrowheads="1"/>
          </p:cNvSpPr>
          <p:nvPr/>
        </p:nvSpPr>
        <p:spPr bwMode="auto">
          <a:xfrm>
            <a:off x="8138984" y="1371599"/>
            <a:ext cx="100501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5989"/>
            <a:ext cx="9160805" cy="543697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Доля расходов местного и областного бюджетов</a:t>
            </a:r>
            <a:b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МП «Современное образование»</a:t>
            </a:r>
            <a:endParaRPr lang="ru-RU" sz="2600" dirty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Text Box 176"/>
          <p:cNvSpPr txBox="1">
            <a:spLocks noChangeArrowheads="1"/>
          </p:cNvSpPr>
          <p:nvPr/>
        </p:nvSpPr>
        <p:spPr bwMode="auto">
          <a:xfrm>
            <a:off x="7438768" y="0"/>
            <a:ext cx="90616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№22</a:t>
            </a:r>
          </a:p>
        </p:txBody>
      </p:sp>
      <p:pic>
        <p:nvPicPr>
          <p:cNvPr id="12291" name="Picture 3" descr="C:\Users\FINBANK.ADM\Desktop\картинки к през\images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66" y="4687331"/>
            <a:ext cx="5173362" cy="203822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5" name="Picture 3" descr="C:\Users\FINBANK.ADM\Desktop\картинки к през\images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2497" y="4308389"/>
            <a:ext cx="4020065" cy="235618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2105791" y="1176182"/>
            <a:ext cx="4781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 – 1547,7 в т.ч. МБ – 504,4  ОБ – 1043,3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7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1440340"/>
              </p:ext>
            </p:extLst>
          </p:nvPr>
        </p:nvGraphicFramePr>
        <p:xfrm>
          <a:off x="2207406" y="1846057"/>
          <a:ext cx="2685415" cy="2479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9024194"/>
              </p:ext>
            </p:extLst>
          </p:nvPr>
        </p:nvGraphicFramePr>
        <p:xfrm>
          <a:off x="4171577" y="1718726"/>
          <a:ext cx="2685415" cy="2479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054634"/>
              </p:ext>
            </p:extLst>
          </p:nvPr>
        </p:nvGraphicFramePr>
        <p:xfrm>
          <a:off x="6073225" y="4079906"/>
          <a:ext cx="2685415" cy="2479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465385"/>
              </p:ext>
            </p:extLst>
          </p:nvPr>
        </p:nvGraphicFramePr>
        <p:xfrm>
          <a:off x="-136178" y="1883662"/>
          <a:ext cx="2685415" cy="2479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1320989"/>
              </p:ext>
            </p:extLst>
          </p:nvPr>
        </p:nvGraphicFramePr>
        <p:xfrm>
          <a:off x="6783086" y="1620724"/>
          <a:ext cx="2685415" cy="2479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7136176"/>
              </p:ext>
            </p:extLst>
          </p:nvPr>
        </p:nvGraphicFramePr>
        <p:xfrm>
          <a:off x="221596" y="4079907"/>
          <a:ext cx="2685415" cy="2479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3" name="Text Box 176"/>
          <p:cNvSpPr txBox="1">
            <a:spLocks noChangeArrowheads="1"/>
          </p:cNvSpPr>
          <p:nvPr/>
        </p:nvSpPr>
        <p:spPr bwMode="auto">
          <a:xfrm>
            <a:off x="7937156" y="2248930"/>
            <a:ext cx="51486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0,4</a:t>
            </a:r>
          </a:p>
        </p:txBody>
      </p:sp>
      <p:sp>
        <p:nvSpPr>
          <p:cNvPr id="14" name="Text Box 176"/>
          <p:cNvSpPr txBox="1">
            <a:spLocks noChangeArrowheads="1"/>
          </p:cNvSpPr>
          <p:nvPr/>
        </p:nvSpPr>
        <p:spPr bwMode="auto">
          <a:xfrm>
            <a:off x="7858898" y="1280984"/>
            <a:ext cx="140043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72931"/>
            <a:ext cx="3023286" cy="26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5989"/>
            <a:ext cx="9160805" cy="543697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МП «Жилище»</a:t>
            </a:r>
            <a:endParaRPr lang="ru-RU" sz="2600" dirty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Text Box 176"/>
          <p:cNvSpPr txBox="1">
            <a:spLocks noChangeArrowheads="1"/>
          </p:cNvSpPr>
          <p:nvPr/>
        </p:nvSpPr>
        <p:spPr bwMode="auto">
          <a:xfrm>
            <a:off x="7438768" y="0"/>
            <a:ext cx="90616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№23</a:t>
            </a:r>
            <a:endParaRPr lang="en-U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ingekerbter Richtungspfeil 14"/>
          <p:cNvSpPr/>
          <p:nvPr/>
        </p:nvSpPr>
        <p:spPr bwMode="gray">
          <a:xfrm>
            <a:off x="3245708" y="4143632"/>
            <a:ext cx="5898292" cy="698142"/>
          </a:xfrm>
          <a:prstGeom prst="chevron">
            <a:avLst>
              <a:gd name="adj" fmla="val 25230"/>
            </a:avLst>
          </a:prstGeom>
          <a:solidFill>
            <a:srgbClr val="002060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pPr marL="285750" indent="-285750"/>
            <a:endParaRPr lang="en-US" sz="1600" b="1" noProof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ingekerbter Richtungspfeil 14"/>
          <p:cNvSpPr/>
          <p:nvPr/>
        </p:nvSpPr>
        <p:spPr bwMode="gray">
          <a:xfrm>
            <a:off x="3253946" y="4839376"/>
            <a:ext cx="5890054" cy="780872"/>
          </a:xfrm>
          <a:prstGeom prst="chevron">
            <a:avLst>
              <a:gd name="adj" fmla="val 25230"/>
            </a:avLst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pPr marL="285750" indent="-285750"/>
            <a:endParaRPr lang="en-US" sz="1600" b="1" noProof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Eingekerbter Richtungspfeil 14"/>
          <p:cNvSpPr/>
          <p:nvPr/>
        </p:nvSpPr>
        <p:spPr bwMode="gray">
          <a:xfrm>
            <a:off x="3229232" y="5642919"/>
            <a:ext cx="5914768" cy="393340"/>
          </a:xfrm>
          <a:prstGeom prst="chevron">
            <a:avLst>
              <a:gd name="adj" fmla="val 25230"/>
            </a:avLst>
          </a:prstGeom>
          <a:solidFill>
            <a:srgbClr val="002060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pPr marL="285750" indent="-285750"/>
            <a:endParaRPr lang="en-US" sz="1600" b="1" noProof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Eingekerbter Richtungspfeil 14"/>
          <p:cNvSpPr/>
          <p:nvPr/>
        </p:nvSpPr>
        <p:spPr bwMode="gray">
          <a:xfrm>
            <a:off x="3245708" y="6077128"/>
            <a:ext cx="5898292" cy="780872"/>
          </a:xfrm>
          <a:prstGeom prst="chevron">
            <a:avLst>
              <a:gd name="adj" fmla="val 25230"/>
            </a:avLst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pPr marL="285750" indent="-285750"/>
            <a:endParaRPr lang="en-US" sz="1600" b="1" noProof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Левая фигурная скобка 16"/>
          <p:cNvSpPr/>
          <p:nvPr/>
        </p:nvSpPr>
        <p:spPr>
          <a:xfrm>
            <a:off x="3031524" y="4382530"/>
            <a:ext cx="313038" cy="2187147"/>
          </a:xfrm>
          <a:prstGeom prst="leftBrace">
            <a:avLst>
              <a:gd name="adj1" fmla="val 68859"/>
              <a:gd name="adj2" fmla="val 5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 Box 176"/>
          <p:cNvSpPr txBox="1">
            <a:spLocks noChangeArrowheads="1"/>
          </p:cNvSpPr>
          <p:nvPr/>
        </p:nvSpPr>
        <p:spPr bwMode="auto">
          <a:xfrm>
            <a:off x="3171568" y="4105045"/>
            <a:ext cx="58406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Обеспечение жилыми помещениями работников бюджетной сферы  - </a:t>
            </a:r>
            <a:r>
              <a:rPr lang="ru-RU" b="1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4,3</a:t>
            </a:r>
            <a:endParaRPr lang="ru-RU" b="1" dirty="0">
              <a:solidFill>
                <a:srgbClr val="FAFAFA"/>
              </a:solidFill>
            </a:endParaRPr>
          </a:p>
        </p:txBody>
      </p:sp>
      <p:sp>
        <p:nvSpPr>
          <p:cNvPr id="19" name="Text Box 176"/>
          <p:cNvSpPr txBox="1">
            <a:spLocks noChangeArrowheads="1"/>
          </p:cNvSpPr>
          <p:nvPr/>
        </p:nvSpPr>
        <p:spPr bwMode="auto">
          <a:xfrm>
            <a:off x="3633912" y="5651156"/>
            <a:ext cx="52464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Обеспечение жильем молодежи – </a:t>
            </a:r>
            <a:r>
              <a:rPr lang="ru-RU" b="1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4,1</a:t>
            </a:r>
            <a:endParaRPr lang="ru-RU" dirty="0">
              <a:solidFill>
                <a:srgbClr val="FAFAFA"/>
              </a:solidFill>
            </a:endParaRPr>
          </a:p>
        </p:txBody>
      </p:sp>
      <p:sp>
        <p:nvSpPr>
          <p:cNvPr id="20" name="Text Box 176"/>
          <p:cNvSpPr txBox="1">
            <a:spLocks noChangeArrowheads="1"/>
          </p:cNvSpPr>
          <p:nvPr/>
        </p:nvSpPr>
        <p:spPr bwMode="auto">
          <a:xfrm>
            <a:off x="3196281" y="4753366"/>
            <a:ext cx="594771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Улучшение жилищных условий специалистов организаций, созданных для исполнения полномочий органов местного самоуправления–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5,2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1" name="Text Box 176"/>
          <p:cNvSpPr txBox="1">
            <a:spLocks noChangeArrowheads="1"/>
          </p:cNvSpPr>
          <p:nvPr/>
        </p:nvSpPr>
        <p:spPr bwMode="auto">
          <a:xfrm>
            <a:off x="3229232" y="5988908"/>
            <a:ext cx="60548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Поддержка граждан, нуждающихся в улучшении жилищных условий, на основе принципов ипотечного кредитования –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4,1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4" name="Text Box 176"/>
          <p:cNvSpPr txBox="1">
            <a:spLocks noChangeArrowheads="1"/>
          </p:cNvSpPr>
          <p:nvPr/>
        </p:nvSpPr>
        <p:spPr bwMode="auto">
          <a:xfrm>
            <a:off x="5741772" y="2397212"/>
            <a:ext cx="3220995" cy="1323439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softEdge rad="317500"/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 СЕМЬИ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СМОГУТ УЛУЧШИТЬ ЖИЛИЩНЫЕ УСЛОВИЯ</a:t>
            </a:r>
          </a:p>
        </p:txBody>
      </p:sp>
      <p:sp>
        <p:nvSpPr>
          <p:cNvPr id="25" name="Text Box 176"/>
          <p:cNvSpPr txBox="1">
            <a:spLocks noChangeArrowheads="1"/>
          </p:cNvSpPr>
          <p:nvPr/>
        </p:nvSpPr>
        <p:spPr bwMode="auto">
          <a:xfrm>
            <a:off x="337751" y="1363364"/>
            <a:ext cx="728224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 29,0       19,6% к 2022 году       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9"/>
          <p:cNvGrpSpPr>
            <a:grpSpLocks/>
          </p:cNvGrpSpPr>
          <p:nvPr/>
        </p:nvGrpSpPr>
        <p:grpSpPr bwMode="gray">
          <a:xfrm rot="15946191">
            <a:off x="3204514" y="1454310"/>
            <a:ext cx="320171" cy="476884"/>
            <a:chOff x="927" y="1024"/>
            <a:chExt cx="3094" cy="2747"/>
          </a:xfrm>
        </p:grpSpPr>
        <p:sp>
          <p:nvSpPr>
            <p:cNvPr id="27" name="Freeform 10" descr="© INSCALE GmbH, 26.05.2010&#10;http://www.presentationload.com/"/>
            <p:cNvSpPr>
              <a:spLocks/>
            </p:cNvSpPr>
            <p:nvPr/>
          </p:nvSpPr>
          <p:spPr bwMode="gray">
            <a:xfrm>
              <a:off x="927" y="1100"/>
              <a:ext cx="647" cy="229"/>
            </a:xfrm>
            <a:custGeom>
              <a:avLst/>
              <a:gdLst/>
              <a:ahLst/>
              <a:cxnLst>
                <a:cxn ang="0">
                  <a:pos x="647" y="68"/>
                </a:cxn>
                <a:cxn ang="0">
                  <a:pos x="614" y="81"/>
                </a:cxn>
                <a:cxn ang="0">
                  <a:pos x="582" y="94"/>
                </a:cxn>
                <a:cxn ang="0">
                  <a:pos x="551" y="108"/>
                </a:cxn>
                <a:cxn ang="0">
                  <a:pos x="522" y="123"/>
                </a:cxn>
                <a:cxn ang="0">
                  <a:pos x="495" y="140"/>
                </a:cxn>
                <a:cxn ang="0">
                  <a:pos x="468" y="157"/>
                </a:cxn>
                <a:cxn ang="0">
                  <a:pos x="444" y="174"/>
                </a:cxn>
                <a:cxn ang="0">
                  <a:pos x="421" y="193"/>
                </a:cxn>
                <a:cxn ang="0">
                  <a:pos x="0" y="229"/>
                </a:cxn>
                <a:cxn ang="0">
                  <a:pos x="4" y="220"/>
                </a:cxn>
                <a:cxn ang="0">
                  <a:pos x="9" y="211"/>
                </a:cxn>
                <a:cxn ang="0">
                  <a:pos x="16" y="201"/>
                </a:cxn>
                <a:cxn ang="0">
                  <a:pos x="23" y="191"/>
                </a:cxn>
                <a:cxn ang="0">
                  <a:pos x="32" y="180"/>
                </a:cxn>
                <a:cxn ang="0">
                  <a:pos x="40" y="170"/>
                </a:cxn>
                <a:cxn ang="0">
                  <a:pos x="50" y="160"/>
                </a:cxn>
                <a:cxn ang="0">
                  <a:pos x="60" y="150"/>
                </a:cxn>
                <a:cxn ang="0">
                  <a:pos x="75" y="136"/>
                </a:cxn>
                <a:cxn ang="0">
                  <a:pos x="91" y="122"/>
                </a:cxn>
                <a:cxn ang="0">
                  <a:pos x="107" y="109"/>
                </a:cxn>
                <a:cxn ang="0">
                  <a:pos x="125" y="97"/>
                </a:cxn>
                <a:cxn ang="0">
                  <a:pos x="144" y="84"/>
                </a:cxn>
                <a:cxn ang="0">
                  <a:pos x="164" y="72"/>
                </a:cxn>
                <a:cxn ang="0">
                  <a:pos x="184" y="60"/>
                </a:cxn>
                <a:cxn ang="0">
                  <a:pos x="206" y="49"/>
                </a:cxn>
                <a:cxn ang="0">
                  <a:pos x="227" y="40"/>
                </a:cxn>
                <a:cxn ang="0">
                  <a:pos x="250" y="31"/>
                </a:cxn>
                <a:cxn ang="0">
                  <a:pos x="273" y="23"/>
                </a:cxn>
                <a:cxn ang="0">
                  <a:pos x="297" y="16"/>
                </a:cxn>
                <a:cxn ang="0">
                  <a:pos x="322" y="10"/>
                </a:cxn>
                <a:cxn ang="0">
                  <a:pos x="346" y="5"/>
                </a:cxn>
                <a:cxn ang="0">
                  <a:pos x="370" y="1"/>
                </a:cxn>
                <a:cxn ang="0">
                  <a:pos x="396" y="0"/>
                </a:cxn>
                <a:cxn ang="0">
                  <a:pos x="411" y="0"/>
                </a:cxn>
                <a:cxn ang="0">
                  <a:pos x="426" y="0"/>
                </a:cxn>
                <a:cxn ang="0">
                  <a:pos x="442" y="1"/>
                </a:cxn>
                <a:cxn ang="0">
                  <a:pos x="457" y="3"/>
                </a:cxn>
                <a:cxn ang="0">
                  <a:pos x="472" y="5"/>
                </a:cxn>
                <a:cxn ang="0">
                  <a:pos x="488" y="9"/>
                </a:cxn>
                <a:cxn ang="0">
                  <a:pos x="504" y="12"/>
                </a:cxn>
                <a:cxn ang="0">
                  <a:pos x="519" y="16"/>
                </a:cxn>
                <a:cxn ang="0">
                  <a:pos x="550" y="26"/>
                </a:cxn>
                <a:cxn ang="0">
                  <a:pos x="583" y="38"/>
                </a:cxn>
                <a:cxn ang="0">
                  <a:pos x="615" y="52"/>
                </a:cxn>
                <a:cxn ang="0">
                  <a:pos x="647" y="68"/>
                </a:cxn>
              </a:cxnLst>
              <a:rect l="0" t="0" r="r" b="b"/>
              <a:pathLst>
                <a:path w="647" h="229">
                  <a:moveTo>
                    <a:pt x="647" y="68"/>
                  </a:moveTo>
                  <a:lnTo>
                    <a:pt x="614" y="81"/>
                  </a:lnTo>
                  <a:lnTo>
                    <a:pt x="582" y="94"/>
                  </a:lnTo>
                  <a:lnTo>
                    <a:pt x="551" y="108"/>
                  </a:lnTo>
                  <a:lnTo>
                    <a:pt x="522" y="123"/>
                  </a:lnTo>
                  <a:lnTo>
                    <a:pt x="495" y="140"/>
                  </a:lnTo>
                  <a:lnTo>
                    <a:pt x="468" y="157"/>
                  </a:lnTo>
                  <a:lnTo>
                    <a:pt x="444" y="174"/>
                  </a:lnTo>
                  <a:lnTo>
                    <a:pt x="421" y="193"/>
                  </a:lnTo>
                  <a:lnTo>
                    <a:pt x="0" y="229"/>
                  </a:lnTo>
                  <a:lnTo>
                    <a:pt x="4" y="220"/>
                  </a:lnTo>
                  <a:lnTo>
                    <a:pt x="9" y="211"/>
                  </a:lnTo>
                  <a:lnTo>
                    <a:pt x="16" y="201"/>
                  </a:lnTo>
                  <a:lnTo>
                    <a:pt x="23" y="191"/>
                  </a:lnTo>
                  <a:lnTo>
                    <a:pt x="32" y="180"/>
                  </a:lnTo>
                  <a:lnTo>
                    <a:pt x="40" y="170"/>
                  </a:lnTo>
                  <a:lnTo>
                    <a:pt x="50" y="160"/>
                  </a:lnTo>
                  <a:lnTo>
                    <a:pt x="60" y="150"/>
                  </a:lnTo>
                  <a:lnTo>
                    <a:pt x="75" y="136"/>
                  </a:lnTo>
                  <a:lnTo>
                    <a:pt x="91" y="122"/>
                  </a:lnTo>
                  <a:lnTo>
                    <a:pt x="107" y="109"/>
                  </a:lnTo>
                  <a:lnTo>
                    <a:pt x="125" y="97"/>
                  </a:lnTo>
                  <a:lnTo>
                    <a:pt x="144" y="84"/>
                  </a:lnTo>
                  <a:lnTo>
                    <a:pt x="164" y="72"/>
                  </a:lnTo>
                  <a:lnTo>
                    <a:pt x="184" y="60"/>
                  </a:lnTo>
                  <a:lnTo>
                    <a:pt x="206" y="49"/>
                  </a:lnTo>
                  <a:lnTo>
                    <a:pt x="227" y="40"/>
                  </a:lnTo>
                  <a:lnTo>
                    <a:pt x="250" y="31"/>
                  </a:lnTo>
                  <a:lnTo>
                    <a:pt x="273" y="23"/>
                  </a:lnTo>
                  <a:lnTo>
                    <a:pt x="297" y="16"/>
                  </a:lnTo>
                  <a:lnTo>
                    <a:pt x="322" y="10"/>
                  </a:lnTo>
                  <a:lnTo>
                    <a:pt x="346" y="5"/>
                  </a:lnTo>
                  <a:lnTo>
                    <a:pt x="370" y="1"/>
                  </a:lnTo>
                  <a:lnTo>
                    <a:pt x="396" y="0"/>
                  </a:lnTo>
                  <a:lnTo>
                    <a:pt x="411" y="0"/>
                  </a:lnTo>
                  <a:lnTo>
                    <a:pt x="426" y="0"/>
                  </a:lnTo>
                  <a:lnTo>
                    <a:pt x="442" y="1"/>
                  </a:lnTo>
                  <a:lnTo>
                    <a:pt x="457" y="3"/>
                  </a:lnTo>
                  <a:lnTo>
                    <a:pt x="472" y="5"/>
                  </a:lnTo>
                  <a:lnTo>
                    <a:pt x="488" y="9"/>
                  </a:lnTo>
                  <a:lnTo>
                    <a:pt x="504" y="12"/>
                  </a:lnTo>
                  <a:lnTo>
                    <a:pt x="519" y="16"/>
                  </a:lnTo>
                  <a:lnTo>
                    <a:pt x="550" y="26"/>
                  </a:lnTo>
                  <a:lnTo>
                    <a:pt x="583" y="38"/>
                  </a:lnTo>
                  <a:lnTo>
                    <a:pt x="615" y="52"/>
                  </a:lnTo>
                  <a:lnTo>
                    <a:pt x="647" y="68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16200000" scaled="1"/>
            </a:gradFill>
            <a:ln w="9525">
              <a:noFill/>
              <a:round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12" descr="© INSCALE GmbH, 26.05.2010&#10;http://www.presentationload.com/"/>
            <p:cNvSpPr>
              <a:spLocks/>
            </p:cNvSpPr>
            <p:nvPr/>
          </p:nvSpPr>
          <p:spPr bwMode="gray">
            <a:xfrm>
              <a:off x="1358" y="1024"/>
              <a:ext cx="2663" cy="2716"/>
            </a:xfrm>
            <a:custGeom>
              <a:avLst/>
              <a:gdLst/>
              <a:ahLst/>
              <a:cxnLst>
                <a:cxn ang="0">
                  <a:pos x="1456" y="1452"/>
                </a:cxn>
                <a:cxn ang="0">
                  <a:pos x="1362" y="1314"/>
                </a:cxn>
                <a:cxn ang="0">
                  <a:pos x="1240" y="1141"/>
                </a:cxn>
                <a:cxn ang="0">
                  <a:pos x="1095" y="943"/>
                </a:cxn>
                <a:cxn ang="0">
                  <a:pos x="1017" y="840"/>
                </a:cxn>
                <a:cxn ang="0">
                  <a:pos x="934" y="737"/>
                </a:cxn>
                <a:cxn ang="0">
                  <a:pos x="850" y="634"/>
                </a:cxn>
                <a:cxn ang="0">
                  <a:pos x="761" y="532"/>
                </a:cxn>
                <a:cxn ang="0">
                  <a:pos x="673" y="436"/>
                </a:cxn>
                <a:cxn ang="0">
                  <a:pos x="582" y="345"/>
                </a:cxn>
                <a:cxn ang="0">
                  <a:pos x="492" y="261"/>
                </a:cxn>
                <a:cxn ang="0">
                  <a:pos x="400" y="185"/>
                </a:cxn>
                <a:cxn ang="0">
                  <a:pos x="311" y="120"/>
                </a:cxn>
                <a:cxn ang="0">
                  <a:pos x="222" y="67"/>
                </a:cxn>
                <a:cxn ang="0">
                  <a:pos x="165" y="40"/>
                </a:cxn>
                <a:cxn ang="0">
                  <a:pos x="109" y="19"/>
                </a:cxn>
                <a:cxn ang="0">
                  <a:pos x="54" y="6"/>
                </a:cxn>
                <a:cxn ang="0">
                  <a:pos x="0" y="0"/>
                </a:cxn>
                <a:cxn ang="0">
                  <a:pos x="632" y="4"/>
                </a:cxn>
                <a:cxn ang="0">
                  <a:pos x="701" y="10"/>
                </a:cxn>
                <a:cxn ang="0">
                  <a:pos x="768" y="20"/>
                </a:cxn>
                <a:cxn ang="0">
                  <a:pos x="831" y="37"/>
                </a:cxn>
                <a:cxn ang="0">
                  <a:pos x="909" y="67"/>
                </a:cxn>
                <a:cxn ang="0">
                  <a:pos x="1008" y="111"/>
                </a:cxn>
                <a:cxn ang="0">
                  <a:pos x="1105" y="162"/>
                </a:cxn>
                <a:cxn ang="0">
                  <a:pos x="1202" y="217"/>
                </a:cxn>
                <a:cxn ang="0">
                  <a:pos x="1299" y="278"/>
                </a:cxn>
                <a:cxn ang="0">
                  <a:pos x="1393" y="342"/>
                </a:cxn>
                <a:cxn ang="0">
                  <a:pos x="1487" y="410"/>
                </a:cxn>
                <a:cxn ang="0">
                  <a:pos x="1579" y="482"/>
                </a:cxn>
                <a:cxn ang="0">
                  <a:pos x="1670" y="557"/>
                </a:cxn>
                <a:cxn ang="0">
                  <a:pos x="1760" y="633"/>
                </a:cxn>
                <a:cxn ang="0">
                  <a:pos x="1846" y="710"/>
                </a:cxn>
                <a:cxn ang="0">
                  <a:pos x="1930" y="789"/>
                </a:cxn>
                <a:cxn ang="0">
                  <a:pos x="2054" y="908"/>
                </a:cxn>
                <a:cxn ang="0">
                  <a:pos x="2207" y="1064"/>
                </a:cxn>
                <a:cxn ang="0">
                  <a:pos x="2663" y="995"/>
                </a:cxn>
                <a:cxn ang="0">
                  <a:pos x="972" y="1635"/>
                </a:cxn>
              </a:cxnLst>
              <a:rect l="0" t="0" r="r" b="b"/>
              <a:pathLst>
                <a:path w="2663" h="2716">
                  <a:moveTo>
                    <a:pt x="972" y="1635"/>
                  </a:moveTo>
                  <a:lnTo>
                    <a:pt x="1456" y="1452"/>
                  </a:lnTo>
                  <a:lnTo>
                    <a:pt x="1413" y="1389"/>
                  </a:lnTo>
                  <a:lnTo>
                    <a:pt x="1362" y="1314"/>
                  </a:lnTo>
                  <a:lnTo>
                    <a:pt x="1304" y="1231"/>
                  </a:lnTo>
                  <a:lnTo>
                    <a:pt x="1240" y="1141"/>
                  </a:lnTo>
                  <a:lnTo>
                    <a:pt x="1169" y="1044"/>
                  </a:lnTo>
                  <a:lnTo>
                    <a:pt x="1095" y="943"/>
                  </a:lnTo>
                  <a:lnTo>
                    <a:pt x="1057" y="892"/>
                  </a:lnTo>
                  <a:lnTo>
                    <a:pt x="1017" y="840"/>
                  </a:lnTo>
                  <a:lnTo>
                    <a:pt x="976" y="789"/>
                  </a:lnTo>
                  <a:lnTo>
                    <a:pt x="934" y="737"/>
                  </a:lnTo>
                  <a:lnTo>
                    <a:pt x="893" y="685"/>
                  </a:lnTo>
                  <a:lnTo>
                    <a:pt x="850" y="634"/>
                  </a:lnTo>
                  <a:lnTo>
                    <a:pt x="806" y="583"/>
                  </a:lnTo>
                  <a:lnTo>
                    <a:pt x="761" y="532"/>
                  </a:lnTo>
                  <a:lnTo>
                    <a:pt x="718" y="483"/>
                  </a:lnTo>
                  <a:lnTo>
                    <a:pt x="673" y="436"/>
                  </a:lnTo>
                  <a:lnTo>
                    <a:pt x="627" y="390"/>
                  </a:lnTo>
                  <a:lnTo>
                    <a:pt x="582" y="345"/>
                  </a:lnTo>
                  <a:lnTo>
                    <a:pt x="537" y="301"/>
                  </a:lnTo>
                  <a:lnTo>
                    <a:pt x="492" y="261"/>
                  </a:lnTo>
                  <a:lnTo>
                    <a:pt x="446" y="222"/>
                  </a:lnTo>
                  <a:lnTo>
                    <a:pt x="400" y="185"/>
                  </a:lnTo>
                  <a:lnTo>
                    <a:pt x="356" y="152"/>
                  </a:lnTo>
                  <a:lnTo>
                    <a:pt x="311" y="120"/>
                  </a:lnTo>
                  <a:lnTo>
                    <a:pt x="266" y="92"/>
                  </a:lnTo>
                  <a:lnTo>
                    <a:pt x="222" y="67"/>
                  </a:lnTo>
                  <a:lnTo>
                    <a:pt x="194" y="53"/>
                  </a:lnTo>
                  <a:lnTo>
                    <a:pt x="165" y="40"/>
                  </a:lnTo>
                  <a:lnTo>
                    <a:pt x="138" y="29"/>
                  </a:lnTo>
                  <a:lnTo>
                    <a:pt x="109" y="19"/>
                  </a:lnTo>
                  <a:lnTo>
                    <a:pt x="82" y="12"/>
                  </a:lnTo>
                  <a:lnTo>
                    <a:pt x="54" y="6"/>
                  </a:lnTo>
                  <a:lnTo>
                    <a:pt x="27" y="2"/>
                  </a:lnTo>
                  <a:lnTo>
                    <a:pt x="0" y="0"/>
                  </a:lnTo>
                  <a:lnTo>
                    <a:pt x="597" y="3"/>
                  </a:lnTo>
                  <a:lnTo>
                    <a:pt x="632" y="4"/>
                  </a:lnTo>
                  <a:lnTo>
                    <a:pt x="667" y="6"/>
                  </a:lnTo>
                  <a:lnTo>
                    <a:pt x="701" y="10"/>
                  </a:lnTo>
                  <a:lnTo>
                    <a:pt x="735" y="14"/>
                  </a:lnTo>
                  <a:lnTo>
                    <a:pt x="768" y="20"/>
                  </a:lnTo>
                  <a:lnTo>
                    <a:pt x="799" y="28"/>
                  </a:lnTo>
                  <a:lnTo>
                    <a:pt x="831" y="37"/>
                  </a:lnTo>
                  <a:lnTo>
                    <a:pt x="860" y="47"/>
                  </a:lnTo>
                  <a:lnTo>
                    <a:pt x="909" y="67"/>
                  </a:lnTo>
                  <a:lnTo>
                    <a:pt x="959" y="89"/>
                  </a:lnTo>
                  <a:lnTo>
                    <a:pt x="1008" y="111"/>
                  </a:lnTo>
                  <a:lnTo>
                    <a:pt x="1057" y="135"/>
                  </a:lnTo>
                  <a:lnTo>
                    <a:pt x="1105" y="162"/>
                  </a:lnTo>
                  <a:lnTo>
                    <a:pt x="1154" y="188"/>
                  </a:lnTo>
                  <a:lnTo>
                    <a:pt x="1202" y="217"/>
                  </a:lnTo>
                  <a:lnTo>
                    <a:pt x="1251" y="246"/>
                  </a:lnTo>
                  <a:lnTo>
                    <a:pt x="1299" y="278"/>
                  </a:lnTo>
                  <a:lnTo>
                    <a:pt x="1346" y="309"/>
                  </a:lnTo>
                  <a:lnTo>
                    <a:pt x="1393" y="342"/>
                  </a:lnTo>
                  <a:lnTo>
                    <a:pt x="1440" y="375"/>
                  </a:lnTo>
                  <a:lnTo>
                    <a:pt x="1487" y="410"/>
                  </a:lnTo>
                  <a:lnTo>
                    <a:pt x="1534" y="446"/>
                  </a:lnTo>
                  <a:lnTo>
                    <a:pt x="1579" y="482"/>
                  </a:lnTo>
                  <a:lnTo>
                    <a:pt x="1625" y="519"/>
                  </a:lnTo>
                  <a:lnTo>
                    <a:pt x="1670" y="557"/>
                  </a:lnTo>
                  <a:lnTo>
                    <a:pt x="1715" y="594"/>
                  </a:lnTo>
                  <a:lnTo>
                    <a:pt x="1760" y="633"/>
                  </a:lnTo>
                  <a:lnTo>
                    <a:pt x="1803" y="672"/>
                  </a:lnTo>
                  <a:lnTo>
                    <a:pt x="1846" y="710"/>
                  </a:lnTo>
                  <a:lnTo>
                    <a:pt x="1889" y="750"/>
                  </a:lnTo>
                  <a:lnTo>
                    <a:pt x="1930" y="789"/>
                  </a:lnTo>
                  <a:lnTo>
                    <a:pt x="1972" y="828"/>
                  </a:lnTo>
                  <a:lnTo>
                    <a:pt x="2054" y="908"/>
                  </a:lnTo>
                  <a:lnTo>
                    <a:pt x="2132" y="986"/>
                  </a:lnTo>
                  <a:lnTo>
                    <a:pt x="2207" y="1064"/>
                  </a:lnTo>
                  <a:lnTo>
                    <a:pt x="2280" y="1141"/>
                  </a:lnTo>
                  <a:lnTo>
                    <a:pt x="2663" y="995"/>
                  </a:lnTo>
                  <a:lnTo>
                    <a:pt x="2428" y="2716"/>
                  </a:lnTo>
                  <a:lnTo>
                    <a:pt x="972" y="1635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  <a:effectLst>
              <a:reflection blurRad="6350" stA="70000" endPos="23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13" descr="© INSCALE GmbH, 26.05.2010&#10;http://www.presentationload.com/"/>
            <p:cNvSpPr>
              <a:spLocks noEditPoints="1"/>
            </p:cNvSpPr>
            <p:nvPr/>
          </p:nvSpPr>
          <p:spPr bwMode="gray">
            <a:xfrm>
              <a:off x="927" y="1024"/>
              <a:ext cx="2864" cy="2747"/>
            </a:xfrm>
            <a:custGeom>
              <a:avLst/>
              <a:gdLst/>
              <a:ahLst/>
              <a:cxnLst>
                <a:cxn ang="0">
                  <a:pos x="1408" y="1635"/>
                </a:cxn>
                <a:cxn ang="0">
                  <a:pos x="2786" y="2747"/>
                </a:cxn>
                <a:cxn ang="0">
                  <a:pos x="1832" y="1475"/>
                </a:cxn>
                <a:cxn ang="0">
                  <a:pos x="1737" y="1336"/>
                </a:cxn>
                <a:cxn ang="0">
                  <a:pos x="1620" y="1170"/>
                </a:cxn>
                <a:cxn ang="0">
                  <a:pos x="1484" y="988"/>
                </a:cxn>
                <a:cxn ang="0">
                  <a:pos x="1337" y="799"/>
                </a:cxn>
                <a:cxn ang="0">
                  <a:pos x="1217" y="655"/>
                </a:cxn>
                <a:cxn ang="0">
                  <a:pos x="1093" y="518"/>
                </a:cxn>
                <a:cxn ang="0">
                  <a:pos x="1030" y="453"/>
                </a:cxn>
                <a:cxn ang="0">
                  <a:pos x="967" y="392"/>
                </a:cxn>
                <a:cxn ang="0">
                  <a:pos x="902" y="334"/>
                </a:cxn>
                <a:cxn ang="0">
                  <a:pos x="839" y="280"/>
                </a:cxn>
                <a:cxn ang="0">
                  <a:pos x="809" y="256"/>
                </a:cxn>
                <a:cxn ang="0">
                  <a:pos x="755" y="217"/>
                </a:cxn>
                <a:cxn ang="0">
                  <a:pos x="696" y="175"/>
                </a:cxn>
                <a:cxn ang="0">
                  <a:pos x="647" y="144"/>
                </a:cxn>
                <a:cxn ang="0">
                  <a:pos x="592" y="117"/>
                </a:cxn>
                <a:cxn ang="0">
                  <a:pos x="538" y="98"/>
                </a:cxn>
                <a:cxn ang="0">
                  <a:pos x="485" y="84"/>
                </a:cxn>
                <a:cxn ang="0">
                  <a:pos x="431" y="77"/>
                </a:cxn>
                <a:cxn ang="0">
                  <a:pos x="379" y="77"/>
                </a:cxn>
                <a:cxn ang="0">
                  <a:pos x="325" y="85"/>
                </a:cxn>
                <a:cxn ang="0">
                  <a:pos x="270" y="99"/>
                </a:cxn>
                <a:cxn ang="0">
                  <a:pos x="214" y="122"/>
                </a:cxn>
                <a:cxn ang="0">
                  <a:pos x="169" y="145"/>
                </a:cxn>
                <a:cxn ang="0">
                  <a:pos x="128" y="170"/>
                </a:cxn>
                <a:cxn ang="0">
                  <a:pos x="93" y="197"/>
                </a:cxn>
                <a:cxn ang="0">
                  <a:pos x="60" y="226"/>
                </a:cxn>
                <a:cxn ang="0">
                  <a:pos x="40" y="246"/>
                </a:cxn>
                <a:cxn ang="0">
                  <a:pos x="23" y="267"/>
                </a:cxn>
                <a:cxn ang="0">
                  <a:pos x="9" y="287"/>
                </a:cxn>
                <a:cxn ang="0">
                  <a:pos x="0" y="305"/>
                </a:cxn>
                <a:cxn ang="0">
                  <a:pos x="8" y="239"/>
                </a:cxn>
                <a:cxn ang="0">
                  <a:pos x="29" y="205"/>
                </a:cxn>
                <a:cxn ang="0">
                  <a:pos x="52" y="173"/>
                </a:cxn>
                <a:cxn ang="0">
                  <a:pos x="78" y="144"/>
                </a:cxn>
                <a:cxn ang="0">
                  <a:pos x="108" y="117"/>
                </a:cxn>
                <a:cxn ang="0">
                  <a:pos x="139" y="94"/>
                </a:cxn>
                <a:cxn ang="0">
                  <a:pos x="173" y="72"/>
                </a:cxn>
                <a:cxn ang="0">
                  <a:pos x="208" y="53"/>
                </a:cxn>
                <a:cxn ang="0">
                  <a:pos x="255" y="32"/>
                </a:cxn>
                <a:cxn ang="0">
                  <a:pos x="313" y="13"/>
                </a:cxn>
                <a:cxn ang="0">
                  <a:pos x="368" y="2"/>
                </a:cxn>
                <a:cxn ang="0">
                  <a:pos x="422" y="0"/>
                </a:cxn>
                <a:cxn ang="0">
                  <a:pos x="476" y="4"/>
                </a:cxn>
                <a:cxn ang="0">
                  <a:pos x="528" y="14"/>
                </a:cxn>
                <a:cxn ang="0">
                  <a:pos x="580" y="32"/>
                </a:cxn>
                <a:cxn ang="0">
                  <a:pos x="632" y="54"/>
                </a:cxn>
                <a:cxn ang="0">
                  <a:pos x="702" y="92"/>
                </a:cxn>
                <a:cxn ang="0">
                  <a:pos x="792" y="152"/>
                </a:cxn>
                <a:cxn ang="0">
                  <a:pos x="882" y="222"/>
                </a:cxn>
                <a:cxn ang="0">
                  <a:pos x="973" y="301"/>
                </a:cxn>
                <a:cxn ang="0">
                  <a:pos x="1063" y="390"/>
                </a:cxn>
                <a:cxn ang="0">
                  <a:pos x="1154" y="483"/>
                </a:cxn>
                <a:cxn ang="0">
                  <a:pos x="1242" y="583"/>
                </a:cxn>
                <a:cxn ang="0">
                  <a:pos x="1329" y="685"/>
                </a:cxn>
                <a:cxn ang="0">
                  <a:pos x="1412" y="789"/>
                </a:cxn>
                <a:cxn ang="0">
                  <a:pos x="1493" y="892"/>
                </a:cxn>
                <a:cxn ang="0">
                  <a:pos x="1605" y="1044"/>
                </a:cxn>
                <a:cxn ang="0">
                  <a:pos x="1740" y="1231"/>
                </a:cxn>
                <a:cxn ang="0">
                  <a:pos x="1849" y="1389"/>
                </a:cxn>
                <a:cxn ang="0">
                  <a:pos x="1832" y="1475"/>
                </a:cxn>
              </a:cxnLst>
              <a:rect l="0" t="0" r="r" b="b"/>
              <a:pathLst>
                <a:path w="2864" h="2747">
                  <a:moveTo>
                    <a:pt x="1383" y="1707"/>
                  </a:moveTo>
                  <a:lnTo>
                    <a:pt x="1408" y="1635"/>
                  </a:lnTo>
                  <a:lnTo>
                    <a:pt x="2864" y="2716"/>
                  </a:lnTo>
                  <a:lnTo>
                    <a:pt x="2786" y="2747"/>
                  </a:lnTo>
                  <a:lnTo>
                    <a:pt x="1383" y="1707"/>
                  </a:lnTo>
                  <a:close/>
                  <a:moveTo>
                    <a:pt x="1832" y="1475"/>
                  </a:moveTo>
                  <a:lnTo>
                    <a:pt x="1788" y="1409"/>
                  </a:lnTo>
                  <a:lnTo>
                    <a:pt x="1737" y="1336"/>
                  </a:lnTo>
                  <a:lnTo>
                    <a:pt x="1681" y="1255"/>
                  </a:lnTo>
                  <a:lnTo>
                    <a:pt x="1620" y="1170"/>
                  </a:lnTo>
                  <a:lnTo>
                    <a:pt x="1554" y="1081"/>
                  </a:lnTo>
                  <a:lnTo>
                    <a:pt x="1484" y="988"/>
                  </a:lnTo>
                  <a:lnTo>
                    <a:pt x="1412" y="893"/>
                  </a:lnTo>
                  <a:lnTo>
                    <a:pt x="1337" y="799"/>
                  </a:lnTo>
                  <a:lnTo>
                    <a:pt x="1277" y="726"/>
                  </a:lnTo>
                  <a:lnTo>
                    <a:pt x="1217" y="655"/>
                  </a:lnTo>
                  <a:lnTo>
                    <a:pt x="1155" y="586"/>
                  </a:lnTo>
                  <a:lnTo>
                    <a:pt x="1093" y="518"/>
                  </a:lnTo>
                  <a:lnTo>
                    <a:pt x="1061" y="485"/>
                  </a:lnTo>
                  <a:lnTo>
                    <a:pt x="1030" y="453"/>
                  </a:lnTo>
                  <a:lnTo>
                    <a:pt x="998" y="422"/>
                  </a:lnTo>
                  <a:lnTo>
                    <a:pt x="967" y="392"/>
                  </a:lnTo>
                  <a:lnTo>
                    <a:pt x="934" y="362"/>
                  </a:lnTo>
                  <a:lnTo>
                    <a:pt x="902" y="334"/>
                  </a:lnTo>
                  <a:lnTo>
                    <a:pt x="871" y="306"/>
                  </a:lnTo>
                  <a:lnTo>
                    <a:pt x="839" y="280"/>
                  </a:lnTo>
                  <a:lnTo>
                    <a:pt x="828" y="271"/>
                  </a:lnTo>
                  <a:lnTo>
                    <a:pt x="809" y="256"/>
                  </a:lnTo>
                  <a:lnTo>
                    <a:pt x="783" y="238"/>
                  </a:lnTo>
                  <a:lnTo>
                    <a:pt x="755" y="217"/>
                  </a:lnTo>
                  <a:lnTo>
                    <a:pt x="725" y="195"/>
                  </a:lnTo>
                  <a:lnTo>
                    <a:pt x="696" y="175"/>
                  </a:lnTo>
                  <a:lnTo>
                    <a:pt x="668" y="158"/>
                  </a:lnTo>
                  <a:lnTo>
                    <a:pt x="647" y="144"/>
                  </a:lnTo>
                  <a:lnTo>
                    <a:pt x="620" y="130"/>
                  </a:lnTo>
                  <a:lnTo>
                    <a:pt x="592" y="117"/>
                  </a:lnTo>
                  <a:lnTo>
                    <a:pt x="565" y="107"/>
                  </a:lnTo>
                  <a:lnTo>
                    <a:pt x="538" y="98"/>
                  </a:lnTo>
                  <a:lnTo>
                    <a:pt x="512" y="90"/>
                  </a:lnTo>
                  <a:lnTo>
                    <a:pt x="485" y="84"/>
                  </a:lnTo>
                  <a:lnTo>
                    <a:pt x="458" y="79"/>
                  </a:lnTo>
                  <a:lnTo>
                    <a:pt x="431" y="77"/>
                  </a:lnTo>
                  <a:lnTo>
                    <a:pt x="405" y="76"/>
                  </a:lnTo>
                  <a:lnTo>
                    <a:pt x="379" y="77"/>
                  </a:lnTo>
                  <a:lnTo>
                    <a:pt x="352" y="79"/>
                  </a:lnTo>
                  <a:lnTo>
                    <a:pt x="325" y="85"/>
                  </a:lnTo>
                  <a:lnTo>
                    <a:pt x="297" y="91"/>
                  </a:lnTo>
                  <a:lnTo>
                    <a:pt x="270" y="99"/>
                  </a:lnTo>
                  <a:lnTo>
                    <a:pt x="242" y="110"/>
                  </a:lnTo>
                  <a:lnTo>
                    <a:pt x="214" y="122"/>
                  </a:lnTo>
                  <a:lnTo>
                    <a:pt x="191" y="132"/>
                  </a:lnTo>
                  <a:lnTo>
                    <a:pt x="169" y="145"/>
                  </a:lnTo>
                  <a:lnTo>
                    <a:pt x="149" y="157"/>
                  </a:lnTo>
                  <a:lnTo>
                    <a:pt x="128" y="170"/>
                  </a:lnTo>
                  <a:lnTo>
                    <a:pt x="110" y="183"/>
                  </a:lnTo>
                  <a:lnTo>
                    <a:pt x="93" y="197"/>
                  </a:lnTo>
                  <a:lnTo>
                    <a:pt x="75" y="212"/>
                  </a:lnTo>
                  <a:lnTo>
                    <a:pt x="60" y="226"/>
                  </a:lnTo>
                  <a:lnTo>
                    <a:pt x="50" y="236"/>
                  </a:lnTo>
                  <a:lnTo>
                    <a:pt x="40" y="246"/>
                  </a:lnTo>
                  <a:lnTo>
                    <a:pt x="32" y="256"/>
                  </a:lnTo>
                  <a:lnTo>
                    <a:pt x="23" y="267"/>
                  </a:lnTo>
                  <a:lnTo>
                    <a:pt x="16" y="277"/>
                  </a:lnTo>
                  <a:lnTo>
                    <a:pt x="9" y="287"/>
                  </a:lnTo>
                  <a:lnTo>
                    <a:pt x="4" y="296"/>
                  </a:lnTo>
                  <a:lnTo>
                    <a:pt x="0" y="305"/>
                  </a:lnTo>
                  <a:lnTo>
                    <a:pt x="0" y="257"/>
                  </a:lnTo>
                  <a:lnTo>
                    <a:pt x="8" y="239"/>
                  </a:lnTo>
                  <a:lnTo>
                    <a:pt x="18" y="221"/>
                  </a:lnTo>
                  <a:lnTo>
                    <a:pt x="29" y="205"/>
                  </a:lnTo>
                  <a:lnTo>
                    <a:pt x="40" y="188"/>
                  </a:lnTo>
                  <a:lnTo>
                    <a:pt x="52" y="173"/>
                  </a:lnTo>
                  <a:lnTo>
                    <a:pt x="65" y="158"/>
                  </a:lnTo>
                  <a:lnTo>
                    <a:pt x="78" y="144"/>
                  </a:lnTo>
                  <a:lnTo>
                    <a:pt x="93" y="130"/>
                  </a:lnTo>
                  <a:lnTo>
                    <a:pt x="108" y="117"/>
                  </a:lnTo>
                  <a:lnTo>
                    <a:pt x="123" y="105"/>
                  </a:lnTo>
                  <a:lnTo>
                    <a:pt x="139" y="94"/>
                  </a:lnTo>
                  <a:lnTo>
                    <a:pt x="156" y="82"/>
                  </a:lnTo>
                  <a:lnTo>
                    <a:pt x="173" y="72"/>
                  </a:lnTo>
                  <a:lnTo>
                    <a:pt x="190" y="62"/>
                  </a:lnTo>
                  <a:lnTo>
                    <a:pt x="208" y="53"/>
                  </a:lnTo>
                  <a:lnTo>
                    <a:pt x="226" y="45"/>
                  </a:lnTo>
                  <a:lnTo>
                    <a:pt x="255" y="32"/>
                  </a:lnTo>
                  <a:lnTo>
                    <a:pt x="285" y="21"/>
                  </a:lnTo>
                  <a:lnTo>
                    <a:pt x="313" y="13"/>
                  </a:lnTo>
                  <a:lnTo>
                    <a:pt x="341" y="7"/>
                  </a:lnTo>
                  <a:lnTo>
                    <a:pt x="368" y="2"/>
                  </a:lnTo>
                  <a:lnTo>
                    <a:pt x="396" y="0"/>
                  </a:lnTo>
                  <a:lnTo>
                    <a:pt x="422" y="0"/>
                  </a:lnTo>
                  <a:lnTo>
                    <a:pt x="450" y="1"/>
                  </a:lnTo>
                  <a:lnTo>
                    <a:pt x="476" y="4"/>
                  </a:lnTo>
                  <a:lnTo>
                    <a:pt x="502" y="8"/>
                  </a:lnTo>
                  <a:lnTo>
                    <a:pt x="528" y="14"/>
                  </a:lnTo>
                  <a:lnTo>
                    <a:pt x="555" y="22"/>
                  </a:lnTo>
                  <a:lnTo>
                    <a:pt x="580" y="32"/>
                  </a:lnTo>
                  <a:lnTo>
                    <a:pt x="606" y="42"/>
                  </a:lnTo>
                  <a:lnTo>
                    <a:pt x="632" y="54"/>
                  </a:lnTo>
                  <a:lnTo>
                    <a:pt x="658" y="67"/>
                  </a:lnTo>
                  <a:lnTo>
                    <a:pt x="702" y="92"/>
                  </a:lnTo>
                  <a:lnTo>
                    <a:pt x="747" y="120"/>
                  </a:lnTo>
                  <a:lnTo>
                    <a:pt x="792" y="152"/>
                  </a:lnTo>
                  <a:lnTo>
                    <a:pt x="836" y="185"/>
                  </a:lnTo>
                  <a:lnTo>
                    <a:pt x="882" y="222"/>
                  </a:lnTo>
                  <a:lnTo>
                    <a:pt x="928" y="261"/>
                  </a:lnTo>
                  <a:lnTo>
                    <a:pt x="973" y="301"/>
                  </a:lnTo>
                  <a:lnTo>
                    <a:pt x="1018" y="345"/>
                  </a:lnTo>
                  <a:lnTo>
                    <a:pt x="1063" y="390"/>
                  </a:lnTo>
                  <a:lnTo>
                    <a:pt x="1109" y="436"/>
                  </a:lnTo>
                  <a:lnTo>
                    <a:pt x="1154" y="483"/>
                  </a:lnTo>
                  <a:lnTo>
                    <a:pt x="1197" y="532"/>
                  </a:lnTo>
                  <a:lnTo>
                    <a:pt x="1242" y="583"/>
                  </a:lnTo>
                  <a:lnTo>
                    <a:pt x="1286" y="634"/>
                  </a:lnTo>
                  <a:lnTo>
                    <a:pt x="1329" y="685"/>
                  </a:lnTo>
                  <a:lnTo>
                    <a:pt x="1370" y="737"/>
                  </a:lnTo>
                  <a:lnTo>
                    <a:pt x="1412" y="789"/>
                  </a:lnTo>
                  <a:lnTo>
                    <a:pt x="1453" y="840"/>
                  </a:lnTo>
                  <a:lnTo>
                    <a:pt x="1493" y="892"/>
                  </a:lnTo>
                  <a:lnTo>
                    <a:pt x="1531" y="943"/>
                  </a:lnTo>
                  <a:lnTo>
                    <a:pt x="1605" y="1044"/>
                  </a:lnTo>
                  <a:lnTo>
                    <a:pt x="1676" y="1141"/>
                  </a:lnTo>
                  <a:lnTo>
                    <a:pt x="1740" y="1231"/>
                  </a:lnTo>
                  <a:lnTo>
                    <a:pt x="1798" y="1314"/>
                  </a:lnTo>
                  <a:lnTo>
                    <a:pt x="1849" y="1389"/>
                  </a:lnTo>
                  <a:lnTo>
                    <a:pt x="1892" y="1452"/>
                  </a:lnTo>
                  <a:lnTo>
                    <a:pt x="1832" y="1475"/>
                  </a:lnTo>
                  <a:close/>
                </a:path>
              </a:pathLst>
            </a:custGeom>
            <a:solidFill>
              <a:srgbClr val="0020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0" name="Text Box 176"/>
          <p:cNvSpPr txBox="1">
            <a:spLocks noChangeArrowheads="1"/>
          </p:cNvSpPr>
          <p:nvPr/>
        </p:nvSpPr>
        <p:spPr bwMode="auto">
          <a:xfrm>
            <a:off x="8056604" y="1330410"/>
            <a:ext cx="108739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Eingekerbter Richtungspfeil 14"/>
          <p:cNvSpPr/>
          <p:nvPr/>
        </p:nvSpPr>
        <p:spPr bwMode="gray">
          <a:xfrm>
            <a:off x="0" y="2388973"/>
            <a:ext cx="3995350" cy="329513"/>
          </a:xfrm>
          <a:prstGeom prst="chevron">
            <a:avLst>
              <a:gd name="adj" fmla="val 25230"/>
            </a:avLst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pPr marL="285750" indent="-285750"/>
            <a:endParaRPr lang="en-US" sz="1600" b="1" noProof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76"/>
          <p:cNvSpPr txBox="1">
            <a:spLocks noChangeArrowheads="1"/>
          </p:cNvSpPr>
          <p:nvPr/>
        </p:nvSpPr>
        <p:spPr bwMode="auto">
          <a:xfrm>
            <a:off x="-605954" y="2403931"/>
            <a:ext cx="48978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Федеральный проект «Жилье»  -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3,6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2" name="Eingekerbter Richtungspfeil 14"/>
          <p:cNvSpPr/>
          <p:nvPr/>
        </p:nvSpPr>
        <p:spPr bwMode="gray">
          <a:xfrm>
            <a:off x="0" y="2813220"/>
            <a:ext cx="5165122" cy="926759"/>
          </a:xfrm>
          <a:prstGeom prst="chevron">
            <a:avLst>
              <a:gd name="adj" fmla="val 25230"/>
            </a:avLst>
          </a:prstGeom>
          <a:solidFill>
            <a:srgbClr val="FF9900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pPr marL="285750" indent="-285750"/>
            <a:endParaRPr lang="en-US" sz="1600" b="1" noProof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176"/>
          <p:cNvSpPr txBox="1">
            <a:spLocks noChangeArrowheads="1"/>
          </p:cNvSpPr>
          <p:nvPr/>
        </p:nvSpPr>
        <p:spPr bwMode="auto">
          <a:xfrm>
            <a:off x="-3" y="2815824"/>
            <a:ext cx="506627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Мероприятия, направленные на достижение целей проекта «Обеспечение жилыми помещениями работников бюджетной сферы -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7,6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4" name="Text Box 176"/>
          <p:cNvSpPr txBox="1">
            <a:spLocks noChangeArrowheads="1"/>
          </p:cNvSpPr>
          <p:nvPr/>
        </p:nvSpPr>
        <p:spPr bwMode="auto">
          <a:xfrm rot="16200000">
            <a:off x="1403413" y="5196188"/>
            <a:ext cx="26772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Комплексы процессных мероприятий</a:t>
            </a:r>
            <a:endParaRPr lang="en-US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176"/>
          <p:cNvSpPr txBox="1">
            <a:spLocks noChangeArrowheads="1"/>
          </p:cNvSpPr>
          <p:nvPr/>
        </p:nvSpPr>
        <p:spPr bwMode="auto">
          <a:xfrm>
            <a:off x="761999" y="2018270"/>
            <a:ext cx="37770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Проектная часть</a:t>
            </a:r>
            <a:endParaRPr lang="en-US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5989"/>
            <a:ext cx="9160805" cy="543697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МП «Стимулирование экономической</a:t>
            </a:r>
            <a:b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активности малого и среднего</a:t>
            </a:r>
            <a:b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предпринимательства»</a:t>
            </a:r>
            <a:endParaRPr lang="ru-RU" sz="2600" dirty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Text Box 176"/>
          <p:cNvSpPr txBox="1">
            <a:spLocks noChangeArrowheads="1"/>
          </p:cNvSpPr>
          <p:nvPr/>
        </p:nvSpPr>
        <p:spPr bwMode="auto">
          <a:xfrm>
            <a:off x="7438768" y="0"/>
            <a:ext cx="90616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№24</a:t>
            </a:r>
            <a:endParaRPr lang="en-U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454" y="5916161"/>
            <a:ext cx="3245706" cy="99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Eingekerbter Richtungspfeil 14"/>
          <p:cNvSpPr/>
          <p:nvPr/>
        </p:nvSpPr>
        <p:spPr bwMode="gray">
          <a:xfrm>
            <a:off x="165086" y="2093664"/>
            <a:ext cx="6486721" cy="556558"/>
          </a:xfrm>
          <a:prstGeom prst="chevron">
            <a:avLst>
              <a:gd name="adj" fmla="val 25230"/>
            </a:avLst>
          </a:prstGeom>
          <a:solidFill>
            <a:srgbClr val="FF9900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pPr marL="285750" indent="-285750"/>
            <a:endParaRPr lang="ru-RU" sz="1400" noProof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ru-RU" sz="1600" b="1" noProof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sz="1600" b="1" noProof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1600" noProof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«Создание условий для лёгкого </a:t>
            </a:r>
            <a:r>
              <a:rPr lang="ru-RU" sz="1600" noProof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старта</a:t>
            </a:r>
          </a:p>
          <a:p>
            <a:pPr marL="285750" indent="-285750" algn="ctr"/>
            <a:r>
              <a:rPr lang="ru-RU" sz="1600" noProof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noProof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комфортного ведения бизнеса</a:t>
            </a:r>
            <a:r>
              <a:rPr lang="ru-RU" sz="1600" noProof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</a:rPr>
              <a:t>софинансирование) - 0,3</a:t>
            </a:r>
            <a:endParaRPr lang="ru-RU" sz="1400" dirty="0">
              <a:solidFill>
                <a:srgbClr val="002060"/>
              </a:solidFill>
              <a:latin typeface="Times New Roman"/>
            </a:endParaRPr>
          </a:p>
          <a:p>
            <a:pPr marL="285750" indent="-285750"/>
            <a:endParaRPr lang="en-US" sz="1400" noProof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76"/>
          <p:cNvSpPr txBox="1">
            <a:spLocks noChangeArrowheads="1"/>
          </p:cNvSpPr>
          <p:nvPr/>
        </p:nvSpPr>
        <p:spPr bwMode="auto">
          <a:xfrm>
            <a:off x="1452883" y="1434793"/>
            <a:ext cx="728224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3,7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54,3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 к 2022 году       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gray">
          <a:xfrm rot="16000358">
            <a:off x="4217245" y="1401623"/>
            <a:ext cx="376609" cy="592126"/>
            <a:chOff x="927" y="1024"/>
            <a:chExt cx="3094" cy="2747"/>
          </a:xfrm>
        </p:grpSpPr>
        <p:sp>
          <p:nvSpPr>
            <p:cNvPr id="8" name="Freeform 10" descr="© INSCALE GmbH, 26.05.2010&#10;http://www.presentationload.com/"/>
            <p:cNvSpPr>
              <a:spLocks/>
            </p:cNvSpPr>
            <p:nvPr/>
          </p:nvSpPr>
          <p:spPr bwMode="gray">
            <a:xfrm>
              <a:off x="927" y="1100"/>
              <a:ext cx="647" cy="229"/>
            </a:xfrm>
            <a:custGeom>
              <a:avLst/>
              <a:gdLst/>
              <a:ahLst/>
              <a:cxnLst>
                <a:cxn ang="0">
                  <a:pos x="647" y="68"/>
                </a:cxn>
                <a:cxn ang="0">
                  <a:pos x="614" y="81"/>
                </a:cxn>
                <a:cxn ang="0">
                  <a:pos x="582" y="94"/>
                </a:cxn>
                <a:cxn ang="0">
                  <a:pos x="551" y="108"/>
                </a:cxn>
                <a:cxn ang="0">
                  <a:pos x="522" y="123"/>
                </a:cxn>
                <a:cxn ang="0">
                  <a:pos x="495" y="140"/>
                </a:cxn>
                <a:cxn ang="0">
                  <a:pos x="468" y="157"/>
                </a:cxn>
                <a:cxn ang="0">
                  <a:pos x="444" y="174"/>
                </a:cxn>
                <a:cxn ang="0">
                  <a:pos x="421" y="193"/>
                </a:cxn>
                <a:cxn ang="0">
                  <a:pos x="0" y="229"/>
                </a:cxn>
                <a:cxn ang="0">
                  <a:pos x="4" y="220"/>
                </a:cxn>
                <a:cxn ang="0">
                  <a:pos x="9" y="211"/>
                </a:cxn>
                <a:cxn ang="0">
                  <a:pos x="16" y="201"/>
                </a:cxn>
                <a:cxn ang="0">
                  <a:pos x="23" y="191"/>
                </a:cxn>
                <a:cxn ang="0">
                  <a:pos x="32" y="180"/>
                </a:cxn>
                <a:cxn ang="0">
                  <a:pos x="40" y="170"/>
                </a:cxn>
                <a:cxn ang="0">
                  <a:pos x="50" y="160"/>
                </a:cxn>
                <a:cxn ang="0">
                  <a:pos x="60" y="150"/>
                </a:cxn>
                <a:cxn ang="0">
                  <a:pos x="75" y="136"/>
                </a:cxn>
                <a:cxn ang="0">
                  <a:pos x="91" y="122"/>
                </a:cxn>
                <a:cxn ang="0">
                  <a:pos x="107" y="109"/>
                </a:cxn>
                <a:cxn ang="0">
                  <a:pos x="125" y="97"/>
                </a:cxn>
                <a:cxn ang="0">
                  <a:pos x="144" y="84"/>
                </a:cxn>
                <a:cxn ang="0">
                  <a:pos x="164" y="72"/>
                </a:cxn>
                <a:cxn ang="0">
                  <a:pos x="184" y="60"/>
                </a:cxn>
                <a:cxn ang="0">
                  <a:pos x="206" y="49"/>
                </a:cxn>
                <a:cxn ang="0">
                  <a:pos x="227" y="40"/>
                </a:cxn>
                <a:cxn ang="0">
                  <a:pos x="250" y="31"/>
                </a:cxn>
                <a:cxn ang="0">
                  <a:pos x="273" y="23"/>
                </a:cxn>
                <a:cxn ang="0">
                  <a:pos x="297" y="16"/>
                </a:cxn>
                <a:cxn ang="0">
                  <a:pos x="322" y="10"/>
                </a:cxn>
                <a:cxn ang="0">
                  <a:pos x="346" y="5"/>
                </a:cxn>
                <a:cxn ang="0">
                  <a:pos x="370" y="1"/>
                </a:cxn>
                <a:cxn ang="0">
                  <a:pos x="396" y="0"/>
                </a:cxn>
                <a:cxn ang="0">
                  <a:pos x="411" y="0"/>
                </a:cxn>
                <a:cxn ang="0">
                  <a:pos x="426" y="0"/>
                </a:cxn>
                <a:cxn ang="0">
                  <a:pos x="442" y="1"/>
                </a:cxn>
                <a:cxn ang="0">
                  <a:pos x="457" y="3"/>
                </a:cxn>
                <a:cxn ang="0">
                  <a:pos x="472" y="5"/>
                </a:cxn>
                <a:cxn ang="0">
                  <a:pos x="488" y="9"/>
                </a:cxn>
                <a:cxn ang="0">
                  <a:pos x="504" y="12"/>
                </a:cxn>
                <a:cxn ang="0">
                  <a:pos x="519" y="16"/>
                </a:cxn>
                <a:cxn ang="0">
                  <a:pos x="550" y="26"/>
                </a:cxn>
                <a:cxn ang="0">
                  <a:pos x="583" y="38"/>
                </a:cxn>
                <a:cxn ang="0">
                  <a:pos x="615" y="52"/>
                </a:cxn>
                <a:cxn ang="0">
                  <a:pos x="647" y="68"/>
                </a:cxn>
              </a:cxnLst>
              <a:rect l="0" t="0" r="r" b="b"/>
              <a:pathLst>
                <a:path w="647" h="229">
                  <a:moveTo>
                    <a:pt x="647" y="68"/>
                  </a:moveTo>
                  <a:lnTo>
                    <a:pt x="614" y="81"/>
                  </a:lnTo>
                  <a:lnTo>
                    <a:pt x="582" y="94"/>
                  </a:lnTo>
                  <a:lnTo>
                    <a:pt x="551" y="108"/>
                  </a:lnTo>
                  <a:lnTo>
                    <a:pt x="522" y="123"/>
                  </a:lnTo>
                  <a:lnTo>
                    <a:pt x="495" y="140"/>
                  </a:lnTo>
                  <a:lnTo>
                    <a:pt x="468" y="157"/>
                  </a:lnTo>
                  <a:lnTo>
                    <a:pt x="444" y="174"/>
                  </a:lnTo>
                  <a:lnTo>
                    <a:pt x="421" y="193"/>
                  </a:lnTo>
                  <a:lnTo>
                    <a:pt x="0" y="229"/>
                  </a:lnTo>
                  <a:lnTo>
                    <a:pt x="4" y="220"/>
                  </a:lnTo>
                  <a:lnTo>
                    <a:pt x="9" y="211"/>
                  </a:lnTo>
                  <a:lnTo>
                    <a:pt x="16" y="201"/>
                  </a:lnTo>
                  <a:lnTo>
                    <a:pt x="23" y="191"/>
                  </a:lnTo>
                  <a:lnTo>
                    <a:pt x="32" y="180"/>
                  </a:lnTo>
                  <a:lnTo>
                    <a:pt x="40" y="170"/>
                  </a:lnTo>
                  <a:lnTo>
                    <a:pt x="50" y="160"/>
                  </a:lnTo>
                  <a:lnTo>
                    <a:pt x="60" y="150"/>
                  </a:lnTo>
                  <a:lnTo>
                    <a:pt x="75" y="136"/>
                  </a:lnTo>
                  <a:lnTo>
                    <a:pt x="91" y="122"/>
                  </a:lnTo>
                  <a:lnTo>
                    <a:pt x="107" y="109"/>
                  </a:lnTo>
                  <a:lnTo>
                    <a:pt x="125" y="97"/>
                  </a:lnTo>
                  <a:lnTo>
                    <a:pt x="144" y="84"/>
                  </a:lnTo>
                  <a:lnTo>
                    <a:pt x="164" y="72"/>
                  </a:lnTo>
                  <a:lnTo>
                    <a:pt x="184" y="60"/>
                  </a:lnTo>
                  <a:lnTo>
                    <a:pt x="206" y="49"/>
                  </a:lnTo>
                  <a:lnTo>
                    <a:pt x="227" y="40"/>
                  </a:lnTo>
                  <a:lnTo>
                    <a:pt x="250" y="31"/>
                  </a:lnTo>
                  <a:lnTo>
                    <a:pt x="273" y="23"/>
                  </a:lnTo>
                  <a:lnTo>
                    <a:pt x="297" y="16"/>
                  </a:lnTo>
                  <a:lnTo>
                    <a:pt x="322" y="10"/>
                  </a:lnTo>
                  <a:lnTo>
                    <a:pt x="346" y="5"/>
                  </a:lnTo>
                  <a:lnTo>
                    <a:pt x="370" y="1"/>
                  </a:lnTo>
                  <a:lnTo>
                    <a:pt x="396" y="0"/>
                  </a:lnTo>
                  <a:lnTo>
                    <a:pt x="411" y="0"/>
                  </a:lnTo>
                  <a:lnTo>
                    <a:pt x="426" y="0"/>
                  </a:lnTo>
                  <a:lnTo>
                    <a:pt x="442" y="1"/>
                  </a:lnTo>
                  <a:lnTo>
                    <a:pt x="457" y="3"/>
                  </a:lnTo>
                  <a:lnTo>
                    <a:pt x="472" y="5"/>
                  </a:lnTo>
                  <a:lnTo>
                    <a:pt x="488" y="9"/>
                  </a:lnTo>
                  <a:lnTo>
                    <a:pt x="504" y="12"/>
                  </a:lnTo>
                  <a:lnTo>
                    <a:pt x="519" y="16"/>
                  </a:lnTo>
                  <a:lnTo>
                    <a:pt x="550" y="26"/>
                  </a:lnTo>
                  <a:lnTo>
                    <a:pt x="583" y="38"/>
                  </a:lnTo>
                  <a:lnTo>
                    <a:pt x="615" y="52"/>
                  </a:lnTo>
                  <a:lnTo>
                    <a:pt x="647" y="68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16200000" scaled="1"/>
            </a:gradFill>
            <a:ln w="9525">
              <a:noFill/>
              <a:round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12" descr="© INSCALE GmbH, 26.05.2010&#10;http://www.presentationload.com/"/>
            <p:cNvSpPr>
              <a:spLocks/>
            </p:cNvSpPr>
            <p:nvPr/>
          </p:nvSpPr>
          <p:spPr bwMode="gray">
            <a:xfrm>
              <a:off x="1358" y="1024"/>
              <a:ext cx="2663" cy="2716"/>
            </a:xfrm>
            <a:custGeom>
              <a:avLst/>
              <a:gdLst/>
              <a:ahLst/>
              <a:cxnLst>
                <a:cxn ang="0">
                  <a:pos x="1456" y="1452"/>
                </a:cxn>
                <a:cxn ang="0">
                  <a:pos x="1362" y="1314"/>
                </a:cxn>
                <a:cxn ang="0">
                  <a:pos x="1240" y="1141"/>
                </a:cxn>
                <a:cxn ang="0">
                  <a:pos x="1095" y="943"/>
                </a:cxn>
                <a:cxn ang="0">
                  <a:pos x="1017" y="840"/>
                </a:cxn>
                <a:cxn ang="0">
                  <a:pos x="934" y="737"/>
                </a:cxn>
                <a:cxn ang="0">
                  <a:pos x="850" y="634"/>
                </a:cxn>
                <a:cxn ang="0">
                  <a:pos x="761" y="532"/>
                </a:cxn>
                <a:cxn ang="0">
                  <a:pos x="673" y="436"/>
                </a:cxn>
                <a:cxn ang="0">
                  <a:pos x="582" y="345"/>
                </a:cxn>
                <a:cxn ang="0">
                  <a:pos x="492" y="261"/>
                </a:cxn>
                <a:cxn ang="0">
                  <a:pos x="400" y="185"/>
                </a:cxn>
                <a:cxn ang="0">
                  <a:pos x="311" y="120"/>
                </a:cxn>
                <a:cxn ang="0">
                  <a:pos x="222" y="67"/>
                </a:cxn>
                <a:cxn ang="0">
                  <a:pos x="165" y="40"/>
                </a:cxn>
                <a:cxn ang="0">
                  <a:pos x="109" y="19"/>
                </a:cxn>
                <a:cxn ang="0">
                  <a:pos x="54" y="6"/>
                </a:cxn>
                <a:cxn ang="0">
                  <a:pos x="0" y="0"/>
                </a:cxn>
                <a:cxn ang="0">
                  <a:pos x="632" y="4"/>
                </a:cxn>
                <a:cxn ang="0">
                  <a:pos x="701" y="10"/>
                </a:cxn>
                <a:cxn ang="0">
                  <a:pos x="768" y="20"/>
                </a:cxn>
                <a:cxn ang="0">
                  <a:pos x="831" y="37"/>
                </a:cxn>
                <a:cxn ang="0">
                  <a:pos x="909" y="67"/>
                </a:cxn>
                <a:cxn ang="0">
                  <a:pos x="1008" y="111"/>
                </a:cxn>
                <a:cxn ang="0">
                  <a:pos x="1105" y="162"/>
                </a:cxn>
                <a:cxn ang="0">
                  <a:pos x="1202" y="217"/>
                </a:cxn>
                <a:cxn ang="0">
                  <a:pos x="1299" y="278"/>
                </a:cxn>
                <a:cxn ang="0">
                  <a:pos x="1393" y="342"/>
                </a:cxn>
                <a:cxn ang="0">
                  <a:pos x="1487" y="410"/>
                </a:cxn>
                <a:cxn ang="0">
                  <a:pos x="1579" y="482"/>
                </a:cxn>
                <a:cxn ang="0">
                  <a:pos x="1670" y="557"/>
                </a:cxn>
                <a:cxn ang="0">
                  <a:pos x="1760" y="633"/>
                </a:cxn>
                <a:cxn ang="0">
                  <a:pos x="1846" y="710"/>
                </a:cxn>
                <a:cxn ang="0">
                  <a:pos x="1930" y="789"/>
                </a:cxn>
                <a:cxn ang="0">
                  <a:pos x="2054" y="908"/>
                </a:cxn>
                <a:cxn ang="0">
                  <a:pos x="2207" y="1064"/>
                </a:cxn>
                <a:cxn ang="0">
                  <a:pos x="2663" y="995"/>
                </a:cxn>
                <a:cxn ang="0">
                  <a:pos x="972" y="1635"/>
                </a:cxn>
              </a:cxnLst>
              <a:rect l="0" t="0" r="r" b="b"/>
              <a:pathLst>
                <a:path w="2663" h="2716">
                  <a:moveTo>
                    <a:pt x="972" y="1635"/>
                  </a:moveTo>
                  <a:lnTo>
                    <a:pt x="1456" y="1452"/>
                  </a:lnTo>
                  <a:lnTo>
                    <a:pt x="1413" y="1389"/>
                  </a:lnTo>
                  <a:lnTo>
                    <a:pt x="1362" y="1314"/>
                  </a:lnTo>
                  <a:lnTo>
                    <a:pt x="1304" y="1231"/>
                  </a:lnTo>
                  <a:lnTo>
                    <a:pt x="1240" y="1141"/>
                  </a:lnTo>
                  <a:lnTo>
                    <a:pt x="1169" y="1044"/>
                  </a:lnTo>
                  <a:lnTo>
                    <a:pt x="1095" y="943"/>
                  </a:lnTo>
                  <a:lnTo>
                    <a:pt x="1057" y="892"/>
                  </a:lnTo>
                  <a:lnTo>
                    <a:pt x="1017" y="840"/>
                  </a:lnTo>
                  <a:lnTo>
                    <a:pt x="976" y="789"/>
                  </a:lnTo>
                  <a:lnTo>
                    <a:pt x="934" y="737"/>
                  </a:lnTo>
                  <a:lnTo>
                    <a:pt x="893" y="685"/>
                  </a:lnTo>
                  <a:lnTo>
                    <a:pt x="850" y="634"/>
                  </a:lnTo>
                  <a:lnTo>
                    <a:pt x="806" y="583"/>
                  </a:lnTo>
                  <a:lnTo>
                    <a:pt x="761" y="532"/>
                  </a:lnTo>
                  <a:lnTo>
                    <a:pt x="718" y="483"/>
                  </a:lnTo>
                  <a:lnTo>
                    <a:pt x="673" y="436"/>
                  </a:lnTo>
                  <a:lnTo>
                    <a:pt x="627" y="390"/>
                  </a:lnTo>
                  <a:lnTo>
                    <a:pt x="582" y="345"/>
                  </a:lnTo>
                  <a:lnTo>
                    <a:pt x="537" y="301"/>
                  </a:lnTo>
                  <a:lnTo>
                    <a:pt x="492" y="261"/>
                  </a:lnTo>
                  <a:lnTo>
                    <a:pt x="446" y="222"/>
                  </a:lnTo>
                  <a:lnTo>
                    <a:pt x="400" y="185"/>
                  </a:lnTo>
                  <a:lnTo>
                    <a:pt x="356" y="152"/>
                  </a:lnTo>
                  <a:lnTo>
                    <a:pt x="311" y="120"/>
                  </a:lnTo>
                  <a:lnTo>
                    <a:pt x="266" y="92"/>
                  </a:lnTo>
                  <a:lnTo>
                    <a:pt x="222" y="67"/>
                  </a:lnTo>
                  <a:lnTo>
                    <a:pt x="194" y="53"/>
                  </a:lnTo>
                  <a:lnTo>
                    <a:pt x="165" y="40"/>
                  </a:lnTo>
                  <a:lnTo>
                    <a:pt x="138" y="29"/>
                  </a:lnTo>
                  <a:lnTo>
                    <a:pt x="109" y="19"/>
                  </a:lnTo>
                  <a:lnTo>
                    <a:pt x="82" y="12"/>
                  </a:lnTo>
                  <a:lnTo>
                    <a:pt x="54" y="6"/>
                  </a:lnTo>
                  <a:lnTo>
                    <a:pt x="27" y="2"/>
                  </a:lnTo>
                  <a:lnTo>
                    <a:pt x="0" y="0"/>
                  </a:lnTo>
                  <a:lnTo>
                    <a:pt x="597" y="3"/>
                  </a:lnTo>
                  <a:lnTo>
                    <a:pt x="632" y="4"/>
                  </a:lnTo>
                  <a:lnTo>
                    <a:pt x="667" y="6"/>
                  </a:lnTo>
                  <a:lnTo>
                    <a:pt x="701" y="10"/>
                  </a:lnTo>
                  <a:lnTo>
                    <a:pt x="735" y="14"/>
                  </a:lnTo>
                  <a:lnTo>
                    <a:pt x="768" y="20"/>
                  </a:lnTo>
                  <a:lnTo>
                    <a:pt x="799" y="28"/>
                  </a:lnTo>
                  <a:lnTo>
                    <a:pt x="831" y="37"/>
                  </a:lnTo>
                  <a:lnTo>
                    <a:pt x="860" y="47"/>
                  </a:lnTo>
                  <a:lnTo>
                    <a:pt x="909" y="67"/>
                  </a:lnTo>
                  <a:lnTo>
                    <a:pt x="959" y="89"/>
                  </a:lnTo>
                  <a:lnTo>
                    <a:pt x="1008" y="111"/>
                  </a:lnTo>
                  <a:lnTo>
                    <a:pt x="1057" y="135"/>
                  </a:lnTo>
                  <a:lnTo>
                    <a:pt x="1105" y="162"/>
                  </a:lnTo>
                  <a:lnTo>
                    <a:pt x="1154" y="188"/>
                  </a:lnTo>
                  <a:lnTo>
                    <a:pt x="1202" y="217"/>
                  </a:lnTo>
                  <a:lnTo>
                    <a:pt x="1251" y="246"/>
                  </a:lnTo>
                  <a:lnTo>
                    <a:pt x="1299" y="278"/>
                  </a:lnTo>
                  <a:lnTo>
                    <a:pt x="1346" y="309"/>
                  </a:lnTo>
                  <a:lnTo>
                    <a:pt x="1393" y="342"/>
                  </a:lnTo>
                  <a:lnTo>
                    <a:pt x="1440" y="375"/>
                  </a:lnTo>
                  <a:lnTo>
                    <a:pt x="1487" y="410"/>
                  </a:lnTo>
                  <a:lnTo>
                    <a:pt x="1534" y="446"/>
                  </a:lnTo>
                  <a:lnTo>
                    <a:pt x="1579" y="482"/>
                  </a:lnTo>
                  <a:lnTo>
                    <a:pt x="1625" y="519"/>
                  </a:lnTo>
                  <a:lnTo>
                    <a:pt x="1670" y="557"/>
                  </a:lnTo>
                  <a:lnTo>
                    <a:pt x="1715" y="594"/>
                  </a:lnTo>
                  <a:lnTo>
                    <a:pt x="1760" y="633"/>
                  </a:lnTo>
                  <a:lnTo>
                    <a:pt x="1803" y="672"/>
                  </a:lnTo>
                  <a:lnTo>
                    <a:pt x="1846" y="710"/>
                  </a:lnTo>
                  <a:lnTo>
                    <a:pt x="1889" y="750"/>
                  </a:lnTo>
                  <a:lnTo>
                    <a:pt x="1930" y="789"/>
                  </a:lnTo>
                  <a:lnTo>
                    <a:pt x="1972" y="828"/>
                  </a:lnTo>
                  <a:lnTo>
                    <a:pt x="2054" y="908"/>
                  </a:lnTo>
                  <a:lnTo>
                    <a:pt x="2132" y="986"/>
                  </a:lnTo>
                  <a:lnTo>
                    <a:pt x="2207" y="1064"/>
                  </a:lnTo>
                  <a:lnTo>
                    <a:pt x="2280" y="1141"/>
                  </a:lnTo>
                  <a:lnTo>
                    <a:pt x="2663" y="995"/>
                  </a:lnTo>
                  <a:lnTo>
                    <a:pt x="2428" y="2716"/>
                  </a:lnTo>
                  <a:lnTo>
                    <a:pt x="972" y="1635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  <a:effectLst>
              <a:reflection blurRad="6350" stA="70000" endPos="23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3" descr="© INSCALE GmbH, 26.05.2010&#10;http://www.presentationload.com/"/>
            <p:cNvSpPr>
              <a:spLocks noEditPoints="1"/>
            </p:cNvSpPr>
            <p:nvPr/>
          </p:nvSpPr>
          <p:spPr bwMode="gray">
            <a:xfrm>
              <a:off x="927" y="1024"/>
              <a:ext cx="2864" cy="2747"/>
            </a:xfrm>
            <a:custGeom>
              <a:avLst/>
              <a:gdLst/>
              <a:ahLst/>
              <a:cxnLst>
                <a:cxn ang="0">
                  <a:pos x="1408" y="1635"/>
                </a:cxn>
                <a:cxn ang="0">
                  <a:pos x="2786" y="2747"/>
                </a:cxn>
                <a:cxn ang="0">
                  <a:pos x="1832" y="1475"/>
                </a:cxn>
                <a:cxn ang="0">
                  <a:pos x="1737" y="1336"/>
                </a:cxn>
                <a:cxn ang="0">
                  <a:pos x="1620" y="1170"/>
                </a:cxn>
                <a:cxn ang="0">
                  <a:pos x="1484" y="988"/>
                </a:cxn>
                <a:cxn ang="0">
                  <a:pos x="1337" y="799"/>
                </a:cxn>
                <a:cxn ang="0">
                  <a:pos x="1217" y="655"/>
                </a:cxn>
                <a:cxn ang="0">
                  <a:pos x="1093" y="518"/>
                </a:cxn>
                <a:cxn ang="0">
                  <a:pos x="1030" y="453"/>
                </a:cxn>
                <a:cxn ang="0">
                  <a:pos x="967" y="392"/>
                </a:cxn>
                <a:cxn ang="0">
                  <a:pos x="902" y="334"/>
                </a:cxn>
                <a:cxn ang="0">
                  <a:pos x="839" y="280"/>
                </a:cxn>
                <a:cxn ang="0">
                  <a:pos x="809" y="256"/>
                </a:cxn>
                <a:cxn ang="0">
                  <a:pos x="755" y="217"/>
                </a:cxn>
                <a:cxn ang="0">
                  <a:pos x="696" y="175"/>
                </a:cxn>
                <a:cxn ang="0">
                  <a:pos x="647" y="144"/>
                </a:cxn>
                <a:cxn ang="0">
                  <a:pos x="592" y="117"/>
                </a:cxn>
                <a:cxn ang="0">
                  <a:pos x="538" y="98"/>
                </a:cxn>
                <a:cxn ang="0">
                  <a:pos x="485" y="84"/>
                </a:cxn>
                <a:cxn ang="0">
                  <a:pos x="431" y="77"/>
                </a:cxn>
                <a:cxn ang="0">
                  <a:pos x="379" y="77"/>
                </a:cxn>
                <a:cxn ang="0">
                  <a:pos x="325" y="85"/>
                </a:cxn>
                <a:cxn ang="0">
                  <a:pos x="270" y="99"/>
                </a:cxn>
                <a:cxn ang="0">
                  <a:pos x="214" y="122"/>
                </a:cxn>
                <a:cxn ang="0">
                  <a:pos x="169" y="145"/>
                </a:cxn>
                <a:cxn ang="0">
                  <a:pos x="128" y="170"/>
                </a:cxn>
                <a:cxn ang="0">
                  <a:pos x="93" y="197"/>
                </a:cxn>
                <a:cxn ang="0">
                  <a:pos x="60" y="226"/>
                </a:cxn>
                <a:cxn ang="0">
                  <a:pos x="40" y="246"/>
                </a:cxn>
                <a:cxn ang="0">
                  <a:pos x="23" y="267"/>
                </a:cxn>
                <a:cxn ang="0">
                  <a:pos x="9" y="287"/>
                </a:cxn>
                <a:cxn ang="0">
                  <a:pos x="0" y="305"/>
                </a:cxn>
                <a:cxn ang="0">
                  <a:pos x="8" y="239"/>
                </a:cxn>
                <a:cxn ang="0">
                  <a:pos x="29" y="205"/>
                </a:cxn>
                <a:cxn ang="0">
                  <a:pos x="52" y="173"/>
                </a:cxn>
                <a:cxn ang="0">
                  <a:pos x="78" y="144"/>
                </a:cxn>
                <a:cxn ang="0">
                  <a:pos x="108" y="117"/>
                </a:cxn>
                <a:cxn ang="0">
                  <a:pos x="139" y="94"/>
                </a:cxn>
                <a:cxn ang="0">
                  <a:pos x="173" y="72"/>
                </a:cxn>
                <a:cxn ang="0">
                  <a:pos x="208" y="53"/>
                </a:cxn>
                <a:cxn ang="0">
                  <a:pos x="255" y="32"/>
                </a:cxn>
                <a:cxn ang="0">
                  <a:pos x="313" y="13"/>
                </a:cxn>
                <a:cxn ang="0">
                  <a:pos x="368" y="2"/>
                </a:cxn>
                <a:cxn ang="0">
                  <a:pos x="422" y="0"/>
                </a:cxn>
                <a:cxn ang="0">
                  <a:pos x="476" y="4"/>
                </a:cxn>
                <a:cxn ang="0">
                  <a:pos x="528" y="14"/>
                </a:cxn>
                <a:cxn ang="0">
                  <a:pos x="580" y="32"/>
                </a:cxn>
                <a:cxn ang="0">
                  <a:pos x="632" y="54"/>
                </a:cxn>
                <a:cxn ang="0">
                  <a:pos x="702" y="92"/>
                </a:cxn>
                <a:cxn ang="0">
                  <a:pos x="792" y="152"/>
                </a:cxn>
                <a:cxn ang="0">
                  <a:pos x="882" y="222"/>
                </a:cxn>
                <a:cxn ang="0">
                  <a:pos x="973" y="301"/>
                </a:cxn>
                <a:cxn ang="0">
                  <a:pos x="1063" y="390"/>
                </a:cxn>
                <a:cxn ang="0">
                  <a:pos x="1154" y="483"/>
                </a:cxn>
                <a:cxn ang="0">
                  <a:pos x="1242" y="583"/>
                </a:cxn>
                <a:cxn ang="0">
                  <a:pos x="1329" y="685"/>
                </a:cxn>
                <a:cxn ang="0">
                  <a:pos x="1412" y="789"/>
                </a:cxn>
                <a:cxn ang="0">
                  <a:pos x="1493" y="892"/>
                </a:cxn>
                <a:cxn ang="0">
                  <a:pos x="1605" y="1044"/>
                </a:cxn>
                <a:cxn ang="0">
                  <a:pos x="1740" y="1231"/>
                </a:cxn>
                <a:cxn ang="0">
                  <a:pos x="1849" y="1389"/>
                </a:cxn>
                <a:cxn ang="0">
                  <a:pos x="1832" y="1475"/>
                </a:cxn>
              </a:cxnLst>
              <a:rect l="0" t="0" r="r" b="b"/>
              <a:pathLst>
                <a:path w="2864" h="2747">
                  <a:moveTo>
                    <a:pt x="1383" y="1707"/>
                  </a:moveTo>
                  <a:lnTo>
                    <a:pt x="1408" y="1635"/>
                  </a:lnTo>
                  <a:lnTo>
                    <a:pt x="2864" y="2716"/>
                  </a:lnTo>
                  <a:lnTo>
                    <a:pt x="2786" y="2747"/>
                  </a:lnTo>
                  <a:lnTo>
                    <a:pt x="1383" y="1707"/>
                  </a:lnTo>
                  <a:close/>
                  <a:moveTo>
                    <a:pt x="1832" y="1475"/>
                  </a:moveTo>
                  <a:lnTo>
                    <a:pt x="1788" y="1409"/>
                  </a:lnTo>
                  <a:lnTo>
                    <a:pt x="1737" y="1336"/>
                  </a:lnTo>
                  <a:lnTo>
                    <a:pt x="1681" y="1255"/>
                  </a:lnTo>
                  <a:lnTo>
                    <a:pt x="1620" y="1170"/>
                  </a:lnTo>
                  <a:lnTo>
                    <a:pt x="1554" y="1081"/>
                  </a:lnTo>
                  <a:lnTo>
                    <a:pt x="1484" y="988"/>
                  </a:lnTo>
                  <a:lnTo>
                    <a:pt x="1412" y="893"/>
                  </a:lnTo>
                  <a:lnTo>
                    <a:pt x="1337" y="799"/>
                  </a:lnTo>
                  <a:lnTo>
                    <a:pt x="1277" y="726"/>
                  </a:lnTo>
                  <a:lnTo>
                    <a:pt x="1217" y="655"/>
                  </a:lnTo>
                  <a:lnTo>
                    <a:pt x="1155" y="586"/>
                  </a:lnTo>
                  <a:lnTo>
                    <a:pt x="1093" y="518"/>
                  </a:lnTo>
                  <a:lnTo>
                    <a:pt x="1061" y="485"/>
                  </a:lnTo>
                  <a:lnTo>
                    <a:pt x="1030" y="453"/>
                  </a:lnTo>
                  <a:lnTo>
                    <a:pt x="998" y="422"/>
                  </a:lnTo>
                  <a:lnTo>
                    <a:pt x="967" y="392"/>
                  </a:lnTo>
                  <a:lnTo>
                    <a:pt x="934" y="362"/>
                  </a:lnTo>
                  <a:lnTo>
                    <a:pt x="902" y="334"/>
                  </a:lnTo>
                  <a:lnTo>
                    <a:pt x="871" y="306"/>
                  </a:lnTo>
                  <a:lnTo>
                    <a:pt x="839" y="280"/>
                  </a:lnTo>
                  <a:lnTo>
                    <a:pt x="828" y="271"/>
                  </a:lnTo>
                  <a:lnTo>
                    <a:pt x="809" y="256"/>
                  </a:lnTo>
                  <a:lnTo>
                    <a:pt x="783" y="238"/>
                  </a:lnTo>
                  <a:lnTo>
                    <a:pt x="755" y="217"/>
                  </a:lnTo>
                  <a:lnTo>
                    <a:pt x="725" y="195"/>
                  </a:lnTo>
                  <a:lnTo>
                    <a:pt x="696" y="175"/>
                  </a:lnTo>
                  <a:lnTo>
                    <a:pt x="668" y="158"/>
                  </a:lnTo>
                  <a:lnTo>
                    <a:pt x="647" y="144"/>
                  </a:lnTo>
                  <a:lnTo>
                    <a:pt x="620" y="130"/>
                  </a:lnTo>
                  <a:lnTo>
                    <a:pt x="592" y="117"/>
                  </a:lnTo>
                  <a:lnTo>
                    <a:pt x="565" y="107"/>
                  </a:lnTo>
                  <a:lnTo>
                    <a:pt x="538" y="98"/>
                  </a:lnTo>
                  <a:lnTo>
                    <a:pt x="512" y="90"/>
                  </a:lnTo>
                  <a:lnTo>
                    <a:pt x="485" y="84"/>
                  </a:lnTo>
                  <a:lnTo>
                    <a:pt x="458" y="79"/>
                  </a:lnTo>
                  <a:lnTo>
                    <a:pt x="431" y="77"/>
                  </a:lnTo>
                  <a:lnTo>
                    <a:pt x="405" y="76"/>
                  </a:lnTo>
                  <a:lnTo>
                    <a:pt x="379" y="77"/>
                  </a:lnTo>
                  <a:lnTo>
                    <a:pt x="352" y="79"/>
                  </a:lnTo>
                  <a:lnTo>
                    <a:pt x="325" y="85"/>
                  </a:lnTo>
                  <a:lnTo>
                    <a:pt x="297" y="91"/>
                  </a:lnTo>
                  <a:lnTo>
                    <a:pt x="270" y="99"/>
                  </a:lnTo>
                  <a:lnTo>
                    <a:pt x="242" y="110"/>
                  </a:lnTo>
                  <a:lnTo>
                    <a:pt x="214" y="122"/>
                  </a:lnTo>
                  <a:lnTo>
                    <a:pt x="191" y="132"/>
                  </a:lnTo>
                  <a:lnTo>
                    <a:pt x="169" y="145"/>
                  </a:lnTo>
                  <a:lnTo>
                    <a:pt x="149" y="157"/>
                  </a:lnTo>
                  <a:lnTo>
                    <a:pt x="128" y="170"/>
                  </a:lnTo>
                  <a:lnTo>
                    <a:pt x="110" y="183"/>
                  </a:lnTo>
                  <a:lnTo>
                    <a:pt x="93" y="197"/>
                  </a:lnTo>
                  <a:lnTo>
                    <a:pt x="75" y="212"/>
                  </a:lnTo>
                  <a:lnTo>
                    <a:pt x="60" y="226"/>
                  </a:lnTo>
                  <a:lnTo>
                    <a:pt x="50" y="236"/>
                  </a:lnTo>
                  <a:lnTo>
                    <a:pt x="40" y="246"/>
                  </a:lnTo>
                  <a:lnTo>
                    <a:pt x="32" y="256"/>
                  </a:lnTo>
                  <a:lnTo>
                    <a:pt x="23" y="267"/>
                  </a:lnTo>
                  <a:lnTo>
                    <a:pt x="16" y="277"/>
                  </a:lnTo>
                  <a:lnTo>
                    <a:pt x="9" y="287"/>
                  </a:lnTo>
                  <a:lnTo>
                    <a:pt x="4" y="296"/>
                  </a:lnTo>
                  <a:lnTo>
                    <a:pt x="0" y="305"/>
                  </a:lnTo>
                  <a:lnTo>
                    <a:pt x="0" y="257"/>
                  </a:lnTo>
                  <a:lnTo>
                    <a:pt x="8" y="239"/>
                  </a:lnTo>
                  <a:lnTo>
                    <a:pt x="18" y="221"/>
                  </a:lnTo>
                  <a:lnTo>
                    <a:pt x="29" y="205"/>
                  </a:lnTo>
                  <a:lnTo>
                    <a:pt x="40" y="188"/>
                  </a:lnTo>
                  <a:lnTo>
                    <a:pt x="52" y="173"/>
                  </a:lnTo>
                  <a:lnTo>
                    <a:pt x="65" y="158"/>
                  </a:lnTo>
                  <a:lnTo>
                    <a:pt x="78" y="144"/>
                  </a:lnTo>
                  <a:lnTo>
                    <a:pt x="93" y="130"/>
                  </a:lnTo>
                  <a:lnTo>
                    <a:pt x="108" y="117"/>
                  </a:lnTo>
                  <a:lnTo>
                    <a:pt x="123" y="105"/>
                  </a:lnTo>
                  <a:lnTo>
                    <a:pt x="139" y="94"/>
                  </a:lnTo>
                  <a:lnTo>
                    <a:pt x="156" y="82"/>
                  </a:lnTo>
                  <a:lnTo>
                    <a:pt x="173" y="72"/>
                  </a:lnTo>
                  <a:lnTo>
                    <a:pt x="190" y="62"/>
                  </a:lnTo>
                  <a:lnTo>
                    <a:pt x="208" y="53"/>
                  </a:lnTo>
                  <a:lnTo>
                    <a:pt x="226" y="45"/>
                  </a:lnTo>
                  <a:lnTo>
                    <a:pt x="255" y="32"/>
                  </a:lnTo>
                  <a:lnTo>
                    <a:pt x="285" y="21"/>
                  </a:lnTo>
                  <a:lnTo>
                    <a:pt x="313" y="13"/>
                  </a:lnTo>
                  <a:lnTo>
                    <a:pt x="341" y="7"/>
                  </a:lnTo>
                  <a:lnTo>
                    <a:pt x="368" y="2"/>
                  </a:lnTo>
                  <a:lnTo>
                    <a:pt x="396" y="0"/>
                  </a:lnTo>
                  <a:lnTo>
                    <a:pt x="422" y="0"/>
                  </a:lnTo>
                  <a:lnTo>
                    <a:pt x="450" y="1"/>
                  </a:lnTo>
                  <a:lnTo>
                    <a:pt x="476" y="4"/>
                  </a:lnTo>
                  <a:lnTo>
                    <a:pt x="502" y="8"/>
                  </a:lnTo>
                  <a:lnTo>
                    <a:pt x="528" y="14"/>
                  </a:lnTo>
                  <a:lnTo>
                    <a:pt x="555" y="22"/>
                  </a:lnTo>
                  <a:lnTo>
                    <a:pt x="580" y="32"/>
                  </a:lnTo>
                  <a:lnTo>
                    <a:pt x="606" y="42"/>
                  </a:lnTo>
                  <a:lnTo>
                    <a:pt x="632" y="54"/>
                  </a:lnTo>
                  <a:lnTo>
                    <a:pt x="658" y="67"/>
                  </a:lnTo>
                  <a:lnTo>
                    <a:pt x="702" y="92"/>
                  </a:lnTo>
                  <a:lnTo>
                    <a:pt x="747" y="120"/>
                  </a:lnTo>
                  <a:lnTo>
                    <a:pt x="792" y="152"/>
                  </a:lnTo>
                  <a:lnTo>
                    <a:pt x="836" y="185"/>
                  </a:lnTo>
                  <a:lnTo>
                    <a:pt x="882" y="222"/>
                  </a:lnTo>
                  <a:lnTo>
                    <a:pt x="928" y="261"/>
                  </a:lnTo>
                  <a:lnTo>
                    <a:pt x="973" y="301"/>
                  </a:lnTo>
                  <a:lnTo>
                    <a:pt x="1018" y="345"/>
                  </a:lnTo>
                  <a:lnTo>
                    <a:pt x="1063" y="390"/>
                  </a:lnTo>
                  <a:lnTo>
                    <a:pt x="1109" y="436"/>
                  </a:lnTo>
                  <a:lnTo>
                    <a:pt x="1154" y="483"/>
                  </a:lnTo>
                  <a:lnTo>
                    <a:pt x="1197" y="532"/>
                  </a:lnTo>
                  <a:lnTo>
                    <a:pt x="1242" y="583"/>
                  </a:lnTo>
                  <a:lnTo>
                    <a:pt x="1286" y="634"/>
                  </a:lnTo>
                  <a:lnTo>
                    <a:pt x="1329" y="685"/>
                  </a:lnTo>
                  <a:lnTo>
                    <a:pt x="1370" y="737"/>
                  </a:lnTo>
                  <a:lnTo>
                    <a:pt x="1412" y="789"/>
                  </a:lnTo>
                  <a:lnTo>
                    <a:pt x="1453" y="840"/>
                  </a:lnTo>
                  <a:lnTo>
                    <a:pt x="1493" y="892"/>
                  </a:lnTo>
                  <a:lnTo>
                    <a:pt x="1531" y="943"/>
                  </a:lnTo>
                  <a:lnTo>
                    <a:pt x="1605" y="1044"/>
                  </a:lnTo>
                  <a:lnTo>
                    <a:pt x="1676" y="1141"/>
                  </a:lnTo>
                  <a:lnTo>
                    <a:pt x="1740" y="1231"/>
                  </a:lnTo>
                  <a:lnTo>
                    <a:pt x="1798" y="1314"/>
                  </a:lnTo>
                  <a:lnTo>
                    <a:pt x="1849" y="1389"/>
                  </a:lnTo>
                  <a:lnTo>
                    <a:pt x="1892" y="1452"/>
                  </a:lnTo>
                  <a:lnTo>
                    <a:pt x="1832" y="1475"/>
                  </a:lnTo>
                  <a:close/>
                </a:path>
              </a:pathLst>
            </a:custGeom>
            <a:solidFill>
              <a:srgbClr val="0020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Text Box 176"/>
          <p:cNvSpPr txBox="1">
            <a:spLocks noChangeArrowheads="1"/>
          </p:cNvSpPr>
          <p:nvPr/>
        </p:nvSpPr>
        <p:spPr bwMode="auto">
          <a:xfrm>
            <a:off x="2274169" y="3606227"/>
            <a:ext cx="671156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/>
              </a:rPr>
              <a:t>Обеспечение безвозмездной консультационной, организационно-методической и информационной поддержкой начинающих предпринимателей, субъектов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</a:rPr>
              <a:t>МСП,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/>
              </a:rPr>
              <a:t>включая социальные предприятия, самозанятых граждан, прочих физических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</a:rPr>
              <a:t>лиц – 0,3 (в т.ч.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/>
              </a:rPr>
              <a:t>с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</a:rPr>
              <a:t>офинансирование 0,05)</a:t>
            </a:r>
            <a:endParaRPr lang="ru-RU" sz="14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2" name="Eingekerbter Richtungspfeil 14"/>
          <p:cNvSpPr/>
          <p:nvPr/>
        </p:nvSpPr>
        <p:spPr bwMode="gray">
          <a:xfrm>
            <a:off x="2154112" y="4492613"/>
            <a:ext cx="6893171" cy="556558"/>
          </a:xfrm>
          <a:prstGeom prst="chevron">
            <a:avLst>
              <a:gd name="adj" fmla="val 25230"/>
            </a:avLst>
          </a:prstGeom>
          <a:solidFill>
            <a:srgbClr val="002060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молодежного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предпринимательства – 0,1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ingekerbter Richtungspfeil 14"/>
          <p:cNvSpPr/>
          <p:nvPr/>
        </p:nvSpPr>
        <p:spPr bwMode="gray">
          <a:xfrm>
            <a:off x="2154112" y="5065289"/>
            <a:ext cx="6831625" cy="376841"/>
          </a:xfrm>
          <a:prstGeom prst="chevron">
            <a:avLst>
              <a:gd name="adj" fmla="val 25230"/>
            </a:avLst>
          </a:prstGeom>
          <a:solidFill>
            <a:srgbClr val="002060">
              <a:alpha val="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МСП в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ремесленной деятельности (творческой индустрии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0,05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Eingekerbter Richtungspfeil 14"/>
          <p:cNvSpPr/>
          <p:nvPr/>
        </p:nvSpPr>
        <p:spPr bwMode="gray">
          <a:xfrm>
            <a:off x="2154112" y="5393803"/>
            <a:ext cx="6831625" cy="401769"/>
          </a:xfrm>
          <a:prstGeom prst="chevron">
            <a:avLst>
              <a:gd name="adj" fmla="val 25230"/>
            </a:avLst>
          </a:prstGeom>
          <a:solidFill>
            <a:srgbClr val="002060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pPr marL="285750" indent="-285750"/>
            <a:r>
              <a:rPr lang="ru-RU" sz="1400" noProof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Поддержка социального предпринимательства – 0,05</a:t>
            </a:r>
            <a:endParaRPr lang="en-US" sz="1400" noProof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Eingekerbter Richtungspfeil 14"/>
          <p:cNvSpPr/>
          <p:nvPr/>
        </p:nvSpPr>
        <p:spPr bwMode="gray">
          <a:xfrm>
            <a:off x="2154113" y="5842237"/>
            <a:ext cx="6831625" cy="382704"/>
          </a:xfrm>
          <a:prstGeom prst="chevron">
            <a:avLst>
              <a:gd name="adj" fmla="val 25230"/>
            </a:avLst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самозанятых граждан, зафиксировавших свой статус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применяющих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специальный налоговый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«Налог на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доход» – 0,01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Eingekerbter Richtungspfeil 14"/>
          <p:cNvSpPr/>
          <p:nvPr/>
        </p:nvSpPr>
        <p:spPr bwMode="gray">
          <a:xfrm>
            <a:off x="2154112" y="6245128"/>
            <a:ext cx="6831625" cy="376841"/>
          </a:xfrm>
          <a:prstGeom prst="chevron">
            <a:avLst>
              <a:gd name="adj" fmla="val 25230"/>
            </a:avLst>
          </a:prstGeom>
          <a:solidFill>
            <a:srgbClr val="002060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мероприятий статистической информацией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Петростата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0,2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Левая фигурная скобка 16"/>
          <p:cNvSpPr/>
          <p:nvPr/>
        </p:nvSpPr>
        <p:spPr>
          <a:xfrm>
            <a:off x="1763835" y="2801734"/>
            <a:ext cx="313038" cy="3820235"/>
          </a:xfrm>
          <a:prstGeom prst="leftBrace">
            <a:avLst>
              <a:gd name="adj1" fmla="val 68859"/>
              <a:gd name="adj2" fmla="val 5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 Box 176"/>
          <p:cNvSpPr txBox="1">
            <a:spLocks noChangeArrowheads="1"/>
          </p:cNvSpPr>
          <p:nvPr/>
        </p:nvSpPr>
        <p:spPr bwMode="auto">
          <a:xfrm rot="16200000">
            <a:off x="29752" y="4332508"/>
            <a:ext cx="26772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Комплексы процессных мероприятий</a:t>
            </a:r>
            <a:endParaRPr lang="en-US" sz="1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Eingekerbter Richtungspfeil 14"/>
          <p:cNvSpPr/>
          <p:nvPr/>
        </p:nvSpPr>
        <p:spPr bwMode="gray">
          <a:xfrm>
            <a:off x="2179921" y="2801734"/>
            <a:ext cx="6867362" cy="779876"/>
          </a:xfrm>
          <a:prstGeom prst="chevron">
            <a:avLst>
              <a:gd name="adj" fmla="val 25230"/>
            </a:avLst>
          </a:prstGeom>
          <a:solidFill>
            <a:srgbClr val="002060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pPr algn="ctr" fontAlgn="b">
              <a:defRPr/>
            </a:pPr>
            <a:r>
              <a:rPr lang="ru-RU" sz="1400" dirty="0">
                <a:solidFill>
                  <a:schemeClr val="bg1"/>
                </a:solidFill>
                <a:latin typeface="Times New Roman"/>
              </a:rPr>
              <a:t>Содействие в доступе к финансовым (областным и местным бюджетам) </a:t>
            </a:r>
            <a:endParaRPr lang="ru-RU" sz="1400" dirty="0" smtClean="0">
              <a:solidFill>
                <a:schemeClr val="bg1"/>
              </a:solidFill>
              <a:latin typeface="Times New Roman"/>
            </a:endParaRPr>
          </a:p>
          <a:p>
            <a:pPr algn="ctr" fontAlgn="b"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/>
              </a:rPr>
              <a:t>и </a:t>
            </a:r>
            <a:r>
              <a:rPr lang="ru-RU" sz="1400" dirty="0">
                <a:solidFill>
                  <a:schemeClr val="bg1"/>
                </a:solidFill>
                <a:latin typeface="Times New Roman"/>
              </a:rPr>
              <a:t>материальным (имущественным) ресурсам субъектов МСП, </a:t>
            </a:r>
            <a:r>
              <a:rPr lang="ru-RU" sz="1400" dirty="0" smtClean="0">
                <a:solidFill>
                  <a:schemeClr val="bg1"/>
                </a:solidFill>
                <a:latin typeface="Times New Roman"/>
              </a:rPr>
              <a:t>самозанятых</a:t>
            </a:r>
          </a:p>
          <a:p>
            <a:pPr algn="ctr" fontAlgn="b"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/>
              </a:rPr>
              <a:t>граждан и объектов инфраструктуры поддержки предпринимательства – 2,7</a:t>
            </a:r>
            <a:endParaRPr lang="ru-RU" sz="1400" b="1" dirty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21" name="Text Box 176"/>
          <p:cNvSpPr txBox="1">
            <a:spLocks noChangeArrowheads="1"/>
          </p:cNvSpPr>
          <p:nvPr/>
        </p:nvSpPr>
        <p:spPr bwMode="auto">
          <a:xfrm>
            <a:off x="8056604" y="1330410"/>
            <a:ext cx="108739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Eingekerbter Richtungspfeil 14"/>
          <p:cNvSpPr/>
          <p:nvPr/>
        </p:nvSpPr>
        <p:spPr bwMode="gray">
          <a:xfrm>
            <a:off x="2075935" y="3608174"/>
            <a:ext cx="6960973" cy="840260"/>
          </a:xfrm>
          <a:prstGeom prst="chevron">
            <a:avLst>
              <a:gd name="adj" fmla="val 25230"/>
            </a:avLst>
          </a:prstGeom>
          <a:solidFill>
            <a:srgbClr val="002060">
              <a:alpha val="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5989"/>
            <a:ext cx="9160805" cy="543697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МП «Управление муниципальным</a:t>
            </a:r>
            <a:b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имуществом»</a:t>
            </a:r>
            <a:endParaRPr lang="ru-RU" sz="2600" dirty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Text Box 176"/>
          <p:cNvSpPr txBox="1">
            <a:spLocks noChangeArrowheads="1"/>
          </p:cNvSpPr>
          <p:nvPr/>
        </p:nvSpPr>
        <p:spPr bwMode="auto">
          <a:xfrm>
            <a:off x="7438768" y="0"/>
            <a:ext cx="90616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№25</a:t>
            </a:r>
            <a:endParaRPr lang="en-U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76"/>
          <p:cNvSpPr txBox="1">
            <a:spLocks noChangeArrowheads="1"/>
          </p:cNvSpPr>
          <p:nvPr/>
        </p:nvSpPr>
        <p:spPr bwMode="auto">
          <a:xfrm>
            <a:off x="1841156" y="1742303"/>
            <a:ext cx="613307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22,4       4,7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 к 2022 году       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" name="Gruppieren 1"/>
          <p:cNvGrpSpPr/>
          <p:nvPr/>
        </p:nvGrpSpPr>
        <p:grpSpPr>
          <a:xfrm>
            <a:off x="1518488" y="2900552"/>
            <a:ext cx="6802507" cy="3486495"/>
            <a:chOff x="323850" y="1552575"/>
            <a:chExt cx="8497092" cy="4249738"/>
          </a:xfrm>
          <a:effectLst>
            <a:outerShdw blurRad="228600" dir="18900000" sy="23000" kx="-1200000" algn="bl" rotWithShape="0">
              <a:prstClr val="black">
                <a:alpha val="20000"/>
              </a:prstClr>
            </a:outerShdw>
            <a:reflection blurRad="177800" stA="23000" endPos="38500" dist="101600" dir="5400000" sy="-100000" algn="bl" rotWithShape="0"/>
          </a:effectLst>
        </p:grpSpPr>
        <p:sp>
          <p:nvSpPr>
            <p:cNvPr id="36" name="AutoShape 20"/>
            <p:cNvSpPr>
              <a:spLocks noChangeArrowheads="1"/>
            </p:cNvSpPr>
            <p:nvPr/>
          </p:nvSpPr>
          <p:spPr bwMode="gray">
            <a:xfrm>
              <a:off x="323850" y="1552575"/>
              <a:ext cx="8497092" cy="4249738"/>
            </a:xfrm>
            <a:prstGeom prst="homePlate">
              <a:avLst>
                <a:gd name="adj" fmla="val 20359"/>
              </a:avLst>
            </a:prstGeom>
            <a:solidFill>
              <a:srgbClr val="FFFFFF"/>
            </a:solidFill>
            <a:ln w="12700" algn="ctr">
              <a:solidFill>
                <a:srgbClr val="DDDDDD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88000" tIns="0" rIns="0" bIns="0" anchor="ctr"/>
            <a:lstStyle/>
            <a:p>
              <a:pPr marL="190500" indent="-190500">
                <a:lnSpc>
                  <a:spcPct val="95000"/>
                </a:lnSpc>
                <a:spcAft>
                  <a:spcPct val="40000"/>
                </a:spcAft>
                <a:buClr>
                  <a:srgbClr val="FFFFFF"/>
                </a:buClr>
                <a:defRPr/>
              </a:pPr>
              <a:endParaRPr lang="de-DE" sz="2000" b="1" noProof="1">
                <a:solidFill>
                  <a:srgbClr val="000000"/>
                </a:solidFill>
              </a:endParaRPr>
            </a:p>
          </p:txBody>
        </p:sp>
        <p:sp>
          <p:nvSpPr>
            <p:cNvPr id="37" name="Eingekerbter Richtungspfeil 14"/>
            <p:cNvSpPr/>
            <p:nvPr/>
          </p:nvSpPr>
          <p:spPr bwMode="gray">
            <a:xfrm>
              <a:off x="2967373" y="1654629"/>
              <a:ext cx="3191554" cy="4031959"/>
            </a:xfrm>
            <a:prstGeom prst="chevron">
              <a:avLst>
                <a:gd name="adj" fmla="val 25230"/>
              </a:avLst>
            </a:prstGeom>
            <a:solidFill>
              <a:srgbClr val="FF99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blurRad="127000" dist="63500" dir="2700000" algn="ctr" rotWithShape="0">
                <a:schemeClr val="tx1"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285750" indent="-285750"/>
              <a:endParaRPr lang="en-US" sz="1600" b="1" noProof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_color1"/>
            <p:cNvSpPr>
              <a:spLocks noChangeArrowheads="1"/>
            </p:cNvSpPr>
            <p:nvPr/>
          </p:nvSpPr>
          <p:spPr bwMode="gray">
            <a:xfrm>
              <a:off x="423516" y="1655792"/>
              <a:ext cx="3188335" cy="4030905"/>
            </a:xfrm>
            <a:prstGeom prst="homePlate">
              <a:avLst>
                <a:gd name="adj" fmla="val 25000"/>
              </a:avLst>
            </a:prstGeom>
            <a:solidFill>
              <a:srgbClr val="FFFFFF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80000" tIns="0" rIns="144000" bIns="0" anchor="ctr"/>
            <a:lstStyle/>
            <a:p>
              <a:pPr marL="180000" lvl="0" indent="-180000"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endParaRPr lang="en-US" sz="1600" b="1" noProof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Eingekerbter Richtungspfeil 15"/>
            <p:cNvSpPr/>
            <p:nvPr/>
          </p:nvSpPr>
          <p:spPr bwMode="gray">
            <a:xfrm>
              <a:off x="5511849" y="1664854"/>
              <a:ext cx="3191554" cy="4031959"/>
            </a:xfrm>
            <a:prstGeom prst="chevron">
              <a:avLst>
                <a:gd name="adj" fmla="val 25230"/>
              </a:avLst>
            </a:prstGeom>
            <a:solidFill>
              <a:srgbClr val="00206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blurRad="127000" dist="63500" dir="2700000" algn="ctr" rotWithShape="0">
                <a:schemeClr val="tx1"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285750" indent="-285750" algn="r"/>
              <a:r>
                <a:rPr lang="ru-RU" sz="1600" b="1" noProof="1" smtClean="0">
                  <a:solidFill>
                    <a:srgbClr val="FAFAFA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</a:p>
            <a:p>
              <a:pPr marL="285750" indent="-285750" algn="ctr"/>
              <a:endParaRPr lang="en-US" sz="1600" b="1" noProof="1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0" name="Parallelogramm 2"/>
          <p:cNvSpPr/>
          <p:nvPr/>
        </p:nvSpPr>
        <p:spPr bwMode="auto">
          <a:xfrm flipH="1">
            <a:off x="3642896" y="2990082"/>
            <a:ext cx="1921807" cy="359421"/>
          </a:xfrm>
          <a:prstGeom prst="parallelogram">
            <a:avLst>
              <a:gd name="adj" fmla="val 38915"/>
            </a:avLst>
          </a:prstGeom>
          <a:solidFill>
            <a:srgbClr val="FAFAFA"/>
          </a:soli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36000" tIns="72000" rIns="108000" bIns="72000" anchor="ctr"/>
          <a:lstStyle/>
          <a:p>
            <a:pPr algn="ctr" defTabSz="801688" eaLnBrk="0" hangingPunct="0"/>
            <a:r>
              <a:rPr lang="ru-RU" sz="22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10,7</a:t>
            </a:r>
            <a:endParaRPr lang="de-DE" sz="22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Parallelogramm 27"/>
          <p:cNvSpPr/>
          <p:nvPr/>
        </p:nvSpPr>
        <p:spPr bwMode="auto">
          <a:xfrm flipH="1">
            <a:off x="5663148" y="2998320"/>
            <a:ext cx="1921807" cy="359421"/>
          </a:xfrm>
          <a:prstGeom prst="parallelogram">
            <a:avLst>
              <a:gd name="adj" fmla="val 38915"/>
            </a:avLst>
          </a:prstGeom>
          <a:solidFill>
            <a:srgbClr val="FF9900"/>
          </a:soli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36000" tIns="72000" rIns="108000" bIns="72000" anchor="ctr"/>
          <a:lstStyle/>
          <a:p>
            <a:pPr algn="ctr" defTabSz="801688" eaLnBrk="0" hangingPunct="0"/>
            <a:r>
              <a:rPr lang="ru-RU" sz="22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0,08</a:t>
            </a:r>
            <a:endParaRPr lang="de-DE" sz="22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Freihandform 30"/>
          <p:cNvSpPr/>
          <p:nvPr/>
        </p:nvSpPr>
        <p:spPr bwMode="auto">
          <a:xfrm>
            <a:off x="1606364" y="2993620"/>
            <a:ext cx="1960668" cy="364121"/>
          </a:xfrm>
          <a:custGeom>
            <a:avLst/>
            <a:gdLst>
              <a:gd name="connsiteX0" fmla="*/ 2277978 w 2449094"/>
              <a:gd name="connsiteY0" fmla="*/ 0 h 443832"/>
              <a:gd name="connsiteX1" fmla="*/ 2449094 w 2449094"/>
              <a:gd name="connsiteY1" fmla="*/ 443832 h 443832"/>
              <a:gd name="connsiteX2" fmla="*/ 0 w 2449094"/>
              <a:gd name="connsiteY2" fmla="*/ 443832 h 443832"/>
              <a:gd name="connsiteX3" fmla="*/ 0 w 2449094"/>
              <a:gd name="connsiteY3" fmla="*/ 5348 h 443832"/>
              <a:gd name="connsiteX4" fmla="*/ 2277978 w 2449094"/>
              <a:gd name="connsiteY4" fmla="*/ 0 h 44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9094" h="443832">
                <a:moveTo>
                  <a:pt x="2277978" y="0"/>
                </a:moveTo>
                <a:lnTo>
                  <a:pt x="2449094" y="443832"/>
                </a:lnTo>
                <a:lnTo>
                  <a:pt x="0" y="443832"/>
                </a:lnTo>
                <a:lnTo>
                  <a:pt x="0" y="5348"/>
                </a:lnTo>
                <a:lnTo>
                  <a:pt x="2277978" y="0"/>
                </a:lnTo>
                <a:close/>
              </a:path>
            </a:pathLst>
          </a:custGeom>
          <a:solidFill>
            <a:srgbClr val="002060"/>
          </a:soli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72000" rIns="108000" bIns="72000" anchor="ctr"/>
          <a:lstStyle/>
          <a:p>
            <a:pPr algn="ctr" defTabSz="801688" eaLnBrk="0" hangingPunct="0"/>
            <a:r>
              <a:rPr lang="ru-RU" sz="2200" b="1" dirty="0" smtClean="0">
                <a:solidFill>
                  <a:srgbClr val="FAFAF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11,7</a:t>
            </a:r>
            <a:endParaRPr lang="de-DE" sz="2200" b="1" dirty="0">
              <a:solidFill>
                <a:srgbClr val="FAFAF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Group 9"/>
          <p:cNvGrpSpPr>
            <a:grpSpLocks/>
          </p:cNvGrpSpPr>
          <p:nvPr/>
        </p:nvGrpSpPr>
        <p:grpSpPr bwMode="gray">
          <a:xfrm rot="16000358">
            <a:off x="4200213" y="1711693"/>
            <a:ext cx="370748" cy="659063"/>
            <a:chOff x="927" y="1024"/>
            <a:chExt cx="3094" cy="2747"/>
          </a:xfrm>
        </p:grpSpPr>
        <p:sp>
          <p:nvSpPr>
            <p:cNvPr id="50" name="Freeform 10" descr="© INSCALE GmbH, 26.05.2010&#10;http://www.presentationload.com/"/>
            <p:cNvSpPr>
              <a:spLocks/>
            </p:cNvSpPr>
            <p:nvPr/>
          </p:nvSpPr>
          <p:spPr bwMode="gray">
            <a:xfrm>
              <a:off x="927" y="1100"/>
              <a:ext cx="647" cy="229"/>
            </a:xfrm>
            <a:custGeom>
              <a:avLst/>
              <a:gdLst/>
              <a:ahLst/>
              <a:cxnLst>
                <a:cxn ang="0">
                  <a:pos x="647" y="68"/>
                </a:cxn>
                <a:cxn ang="0">
                  <a:pos x="614" y="81"/>
                </a:cxn>
                <a:cxn ang="0">
                  <a:pos x="582" y="94"/>
                </a:cxn>
                <a:cxn ang="0">
                  <a:pos x="551" y="108"/>
                </a:cxn>
                <a:cxn ang="0">
                  <a:pos x="522" y="123"/>
                </a:cxn>
                <a:cxn ang="0">
                  <a:pos x="495" y="140"/>
                </a:cxn>
                <a:cxn ang="0">
                  <a:pos x="468" y="157"/>
                </a:cxn>
                <a:cxn ang="0">
                  <a:pos x="444" y="174"/>
                </a:cxn>
                <a:cxn ang="0">
                  <a:pos x="421" y="193"/>
                </a:cxn>
                <a:cxn ang="0">
                  <a:pos x="0" y="229"/>
                </a:cxn>
                <a:cxn ang="0">
                  <a:pos x="4" y="220"/>
                </a:cxn>
                <a:cxn ang="0">
                  <a:pos x="9" y="211"/>
                </a:cxn>
                <a:cxn ang="0">
                  <a:pos x="16" y="201"/>
                </a:cxn>
                <a:cxn ang="0">
                  <a:pos x="23" y="191"/>
                </a:cxn>
                <a:cxn ang="0">
                  <a:pos x="32" y="180"/>
                </a:cxn>
                <a:cxn ang="0">
                  <a:pos x="40" y="170"/>
                </a:cxn>
                <a:cxn ang="0">
                  <a:pos x="50" y="160"/>
                </a:cxn>
                <a:cxn ang="0">
                  <a:pos x="60" y="150"/>
                </a:cxn>
                <a:cxn ang="0">
                  <a:pos x="75" y="136"/>
                </a:cxn>
                <a:cxn ang="0">
                  <a:pos x="91" y="122"/>
                </a:cxn>
                <a:cxn ang="0">
                  <a:pos x="107" y="109"/>
                </a:cxn>
                <a:cxn ang="0">
                  <a:pos x="125" y="97"/>
                </a:cxn>
                <a:cxn ang="0">
                  <a:pos x="144" y="84"/>
                </a:cxn>
                <a:cxn ang="0">
                  <a:pos x="164" y="72"/>
                </a:cxn>
                <a:cxn ang="0">
                  <a:pos x="184" y="60"/>
                </a:cxn>
                <a:cxn ang="0">
                  <a:pos x="206" y="49"/>
                </a:cxn>
                <a:cxn ang="0">
                  <a:pos x="227" y="40"/>
                </a:cxn>
                <a:cxn ang="0">
                  <a:pos x="250" y="31"/>
                </a:cxn>
                <a:cxn ang="0">
                  <a:pos x="273" y="23"/>
                </a:cxn>
                <a:cxn ang="0">
                  <a:pos x="297" y="16"/>
                </a:cxn>
                <a:cxn ang="0">
                  <a:pos x="322" y="10"/>
                </a:cxn>
                <a:cxn ang="0">
                  <a:pos x="346" y="5"/>
                </a:cxn>
                <a:cxn ang="0">
                  <a:pos x="370" y="1"/>
                </a:cxn>
                <a:cxn ang="0">
                  <a:pos x="396" y="0"/>
                </a:cxn>
                <a:cxn ang="0">
                  <a:pos x="411" y="0"/>
                </a:cxn>
                <a:cxn ang="0">
                  <a:pos x="426" y="0"/>
                </a:cxn>
                <a:cxn ang="0">
                  <a:pos x="442" y="1"/>
                </a:cxn>
                <a:cxn ang="0">
                  <a:pos x="457" y="3"/>
                </a:cxn>
                <a:cxn ang="0">
                  <a:pos x="472" y="5"/>
                </a:cxn>
                <a:cxn ang="0">
                  <a:pos x="488" y="9"/>
                </a:cxn>
                <a:cxn ang="0">
                  <a:pos x="504" y="12"/>
                </a:cxn>
                <a:cxn ang="0">
                  <a:pos x="519" y="16"/>
                </a:cxn>
                <a:cxn ang="0">
                  <a:pos x="550" y="26"/>
                </a:cxn>
                <a:cxn ang="0">
                  <a:pos x="583" y="38"/>
                </a:cxn>
                <a:cxn ang="0">
                  <a:pos x="615" y="52"/>
                </a:cxn>
                <a:cxn ang="0">
                  <a:pos x="647" y="68"/>
                </a:cxn>
              </a:cxnLst>
              <a:rect l="0" t="0" r="r" b="b"/>
              <a:pathLst>
                <a:path w="647" h="229">
                  <a:moveTo>
                    <a:pt x="647" y="68"/>
                  </a:moveTo>
                  <a:lnTo>
                    <a:pt x="614" y="81"/>
                  </a:lnTo>
                  <a:lnTo>
                    <a:pt x="582" y="94"/>
                  </a:lnTo>
                  <a:lnTo>
                    <a:pt x="551" y="108"/>
                  </a:lnTo>
                  <a:lnTo>
                    <a:pt x="522" y="123"/>
                  </a:lnTo>
                  <a:lnTo>
                    <a:pt x="495" y="140"/>
                  </a:lnTo>
                  <a:lnTo>
                    <a:pt x="468" y="157"/>
                  </a:lnTo>
                  <a:lnTo>
                    <a:pt x="444" y="174"/>
                  </a:lnTo>
                  <a:lnTo>
                    <a:pt x="421" y="193"/>
                  </a:lnTo>
                  <a:lnTo>
                    <a:pt x="0" y="229"/>
                  </a:lnTo>
                  <a:lnTo>
                    <a:pt x="4" y="220"/>
                  </a:lnTo>
                  <a:lnTo>
                    <a:pt x="9" y="211"/>
                  </a:lnTo>
                  <a:lnTo>
                    <a:pt x="16" y="201"/>
                  </a:lnTo>
                  <a:lnTo>
                    <a:pt x="23" y="191"/>
                  </a:lnTo>
                  <a:lnTo>
                    <a:pt x="32" y="180"/>
                  </a:lnTo>
                  <a:lnTo>
                    <a:pt x="40" y="170"/>
                  </a:lnTo>
                  <a:lnTo>
                    <a:pt x="50" y="160"/>
                  </a:lnTo>
                  <a:lnTo>
                    <a:pt x="60" y="150"/>
                  </a:lnTo>
                  <a:lnTo>
                    <a:pt x="75" y="136"/>
                  </a:lnTo>
                  <a:lnTo>
                    <a:pt x="91" y="122"/>
                  </a:lnTo>
                  <a:lnTo>
                    <a:pt x="107" y="109"/>
                  </a:lnTo>
                  <a:lnTo>
                    <a:pt x="125" y="97"/>
                  </a:lnTo>
                  <a:lnTo>
                    <a:pt x="144" y="84"/>
                  </a:lnTo>
                  <a:lnTo>
                    <a:pt x="164" y="72"/>
                  </a:lnTo>
                  <a:lnTo>
                    <a:pt x="184" y="60"/>
                  </a:lnTo>
                  <a:lnTo>
                    <a:pt x="206" y="49"/>
                  </a:lnTo>
                  <a:lnTo>
                    <a:pt x="227" y="40"/>
                  </a:lnTo>
                  <a:lnTo>
                    <a:pt x="250" y="31"/>
                  </a:lnTo>
                  <a:lnTo>
                    <a:pt x="273" y="23"/>
                  </a:lnTo>
                  <a:lnTo>
                    <a:pt x="297" y="16"/>
                  </a:lnTo>
                  <a:lnTo>
                    <a:pt x="322" y="10"/>
                  </a:lnTo>
                  <a:lnTo>
                    <a:pt x="346" y="5"/>
                  </a:lnTo>
                  <a:lnTo>
                    <a:pt x="370" y="1"/>
                  </a:lnTo>
                  <a:lnTo>
                    <a:pt x="396" y="0"/>
                  </a:lnTo>
                  <a:lnTo>
                    <a:pt x="411" y="0"/>
                  </a:lnTo>
                  <a:lnTo>
                    <a:pt x="426" y="0"/>
                  </a:lnTo>
                  <a:lnTo>
                    <a:pt x="442" y="1"/>
                  </a:lnTo>
                  <a:lnTo>
                    <a:pt x="457" y="3"/>
                  </a:lnTo>
                  <a:lnTo>
                    <a:pt x="472" y="5"/>
                  </a:lnTo>
                  <a:lnTo>
                    <a:pt x="488" y="9"/>
                  </a:lnTo>
                  <a:lnTo>
                    <a:pt x="504" y="12"/>
                  </a:lnTo>
                  <a:lnTo>
                    <a:pt x="519" y="16"/>
                  </a:lnTo>
                  <a:lnTo>
                    <a:pt x="550" y="26"/>
                  </a:lnTo>
                  <a:lnTo>
                    <a:pt x="583" y="38"/>
                  </a:lnTo>
                  <a:lnTo>
                    <a:pt x="615" y="52"/>
                  </a:lnTo>
                  <a:lnTo>
                    <a:pt x="647" y="68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16200000" scaled="1"/>
            </a:gradFill>
            <a:ln w="9525">
              <a:noFill/>
              <a:round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12" descr="© INSCALE GmbH, 26.05.2010&#10;http://www.presentationload.com/"/>
            <p:cNvSpPr>
              <a:spLocks/>
            </p:cNvSpPr>
            <p:nvPr/>
          </p:nvSpPr>
          <p:spPr bwMode="gray">
            <a:xfrm>
              <a:off x="1358" y="1024"/>
              <a:ext cx="2663" cy="2716"/>
            </a:xfrm>
            <a:custGeom>
              <a:avLst/>
              <a:gdLst/>
              <a:ahLst/>
              <a:cxnLst>
                <a:cxn ang="0">
                  <a:pos x="1456" y="1452"/>
                </a:cxn>
                <a:cxn ang="0">
                  <a:pos x="1362" y="1314"/>
                </a:cxn>
                <a:cxn ang="0">
                  <a:pos x="1240" y="1141"/>
                </a:cxn>
                <a:cxn ang="0">
                  <a:pos x="1095" y="943"/>
                </a:cxn>
                <a:cxn ang="0">
                  <a:pos x="1017" y="840"/>
                </a:cxn>
                <a:cxn ang="0">
                  <a:pos x="934" y="737"/>
                </a:cxn>
                <a:cxn ang="0">
                  <a:pos x="850" y="634"/>
                </a:cxn>
                <a:cxn ang="0">
                  <a:pos x="761" y="532"/>
                </a:cxn>
                <a:cxn ang="0">
                  <a:pos x="673" y="436"/>
                </a:cxn>
                <a:cxn ang="0">
                  <a:pos x="582" y="345"/>
                </a:cxn>
                <a:cxn ang="0">
                  <a:pos x="492" y="261"/>
                </a:cxn>
                <a:cxn ang="0">
                  <a:pos x="400" y="185"/>
                </a:cxn>
                <a:cxn ang="0">
                  <a:pos x="311" y="120"/>
                </a:cxn>
                <a:cxn ang="0">
                  <a:pos x="222" y="67"/>
                </a:cxn>
                <a:cxn ang="0">
                  <a:pos x="165" y="40"/>
                </a:cxn>
                <a:cxn ang="0">
                  <a:pos x="109" y="19"/>
                </a:cxn>
                <a:cxn ang="0">
                  <a:pos x="54" y="6"/>
                </a:cxn>
                <a:cxn ang="0">
                  <a:pos x="0" y="0"/>
                </a:cxn>
                <a:cxn ang="0">
                  <a:pos x="632" y="4"/>
                </a:cxn>
                <a:cxn ang="0">
                  <a:pos x="701" y="10"/>
                </a:cxn>
                <a:cxn ang="0">
                  <a:pos x="768" y="20"/>
                </a:cxn>
                <a:cxn ang="0">
                  <a:pos x="831" y="37"/>
                </a:cxn>
                <a:cxn ang="0">
                  <a:pos x="909" y="67"/>
                </a:cxn>
                <a:cxn ang="0">
                  <a:pos x="1008" y="111"/>
                </a:cxn>
                <a:cxn ang="0">
                  <a:pos x="1105" y="162"/>
                </a:cxn>
                <a:cxn ang="0">
                  <a:pos x="1202" y="217"/>
                </a:cxn>
                <a:cxn ang="0">
                  <a:pos x="1299" y="278"/>
                </a:cxn>
                <a:cxn ang="0">
                  <a:pos x="1393" y="342"/>
                </a:cxn>
                <a:cxn ang="0">
                  <a:pos x="1487" y="410"/>
                </a:cxn>
                <a:cxn ang="0">
                  <a:pos x="1579" y="482"/>
                </a:cxn>
                <a:cxn ang="0">
                  <a:pos x="1670" y="557"/>
                </a:cxn>
                <a:cxn ang="0">
                  <a:pos x="1760" y="633"/>
                </a:cxn>
                <a:cxn ang="0">
                  <a:pos x="1846" y="710"/>
                </a:cxn>
                <a:cxn ang="0">
                  <a:pos x="1930" y="789"/>
                </a:cxn>
                <a:cxn ang="0">
                  <a:pos x="2054" y="908"/>
                </a:cxn>
                <a:cxn ang="0">
                  <a:pos x="2207" y="1064"/>
                </a:cxn>
                <a:cxn ang="0">
                  <a:pos x="2663" y="995"/>
                </a:cxn>
                <a:cxn ang="0">
                  <a:pos x="972" y="1635"/>
                </a:cxn>
              </a:cxnLst>
              <a:rect l="0" t="0" r="r" b="b"/>
              <a:pathLst>
                <a:path w="2663" h="2716">
                  <a:moveTo>
                    <a:pt x="972" y="1635"/>
                  </a:moveTo>
                  <a:lnTo>
                    <a:pt x="1456" y="1452"/>
                  </a:lnTo>
                  <a:lnTo>
                    <a:pt x="1413" y="1389"/>
                  </a:lnTo>
                  <a:lnTo>
                    <a:pt x="1362" y="1314"/>
                  </a:lnTo>
                  <a:lnTo>
                    <a:pt x="1304" y="1231"/>
                  </a:lnTo>
                  <a:lnTo>
                    <a:pt x="1240" y="1141"/>
                  </a:lnTo>
                  <a:lnTo>
                    <a:pt x="1169" y="1044"/>
                  </a:lnTo>
                  <a:lnTo>
                    <a:pt x="1095" y="943"/>
                  </a:lnTo>
                  <a:lnTo>
                    <a:pt x="1057" y="892"/>
                  </a:lnTo>
                  <a:lnTo>
                    <a:pt x="1017" y="840"/>
                  </a:lnTo>
                  <a:lnTo>
                    <a:pt x="976" y="789"/>
                  </a:lnTo>
                  <a:lnTo>
                    <a:pt x="934" y="737"/>
                  </a:lnTo>
                  <a:lnTo>
                    <a:pt x="893" y="685"/>
                  </a:lnTo>
                  <a:lnTo>
                    <a:pt x="850" y="634"/>
                  </a:lnTo>
                  <a:lnTo>
                    <a:pt x="806" y="583"/>
                  </a:lnTo>
                  <a:lnTo>
                    <a:pt x="761" y="532"/>
                  </a:lnTo>
                  <a:lnTo>
                    <a:pt x="718" y="483"/>
                  </a:lnTo>
                  <a:lnTo>
                    <a:pt x="673" y="436"/>
                  </a:lnTo>
                  <a:lnTo>
                    <a:pt x="627" y="390"/>
                  </a:lnTo>
                  <a:lnTo>
                    <a:pt x="582" y="345"/>
                  </a:lnTo>
                  <a:lnTo>
                    <a:pt x="537" y="301"/>
                  </a:lnTo>
                  <a:lnTo>
                    <a:pt x="492" y="261"/>
                  </a:lnTo>
                  <a:lnTo>
                    <a:pt x="446" y="222"/>
                  </a:lnTo>
                  <a:lnTo>
                    <a:pt x="400" y="185"/>
                  </a:lnTo>
                  <a:lnTo>
                    <a:pt x="356" y="152"/>
                  </a:lnTo>
                  <a:lnTo>
                    <a:pt x="311" y="120"/>
                  </a:lnTo>
                  <a:lnTo>
                    <a:pt x="266" y="92"/>
                  </a:lnTo>
                  <a:lnTo>
                    <a:pt x="222" y="67"/>
                  </a:lnTo>
                  <a:lnTo>
                    <a:pt x="194" y="53"/>
                  </a:lnTo>
                  <a:lnTo>
                    <a:pt x="165" y="40"/>
                  </a:lnTo>
                  <a:lnTo>
                    <a:pt x="138" y="29"/>
                  </a:lnTo>
                  <a:lnTo>
                    <a:pt x="109" y="19"/>
                  </a:lnTo>
                  <a:lnTo>
                    <a:pt x="82" y="12"/>
                  </a:lnTo>
                  <a:lnTo>
                    <a:pt x="54" y="6"/>
                  </a:lnTo>
                  <a:lnTo>
                    <a:pt x="27" y="2"/>
                  </a:lnTo>
                  <a:lnTo>
                    <a:pt x="0" y="0"/>
                  </a:lnTo>
                  <a:lnTo>
                    <a:pt x="597" y="3"/>
                  </a:lnTo>
                  <a:lnTo>
                    <a:pt x="632" y="4"/>
                  </a:lnTo>
                  <a:lnTo>
                    <a:pt x="667" y="6"/>
                  </a:lnTo>
                  <a:lnTo>
                    <a:pt x="701" y="10"/>
                  </a:lnTo>
                  <a:lnTo>
                    <a:pt x="735" y="14"/>
                  </a:lnTo>
                  <a:lnTo>
                    <a:pt x="768" y="20"/>
                  </a:lnTo>
                  <a:lnTo>
                    <a:pt x="799" y="28"/>
                  </a:lnTo>
                  <a:lnTo>
                    <a:pt x="831" y="37"/>
                  </a:lnTo>
                  <a:lnTo>
                    <a:pt x="860" y="47"/>
                  </a:lnTo>
                  <a:lnTo>
                    <a:pt x="909" y="67"/>
                  </a:lnTo>
                  <a:lnTo>
                    <a:pt x="959" y="89"/>
                  </a:lnTo>
                  <a:lnTo>
                    <a:pt x="1008" y="111"/>
                  </a:lnTo>
                  <a:lnTo>
                    <a:pt x="1057" y="135"/>
                  </a:lnTo>
                  <a:lnTo>
                    <a:pt x="1105" y="162"/>
                  </a:lnTo>
                  <a:lnTo>
                    <a:pt x="1154" y="188"/>
                  </a:lnTo>
                  <a:lnTo>
                    <a:pt x="1202" y="217"/>
                  </a:lnTo>
                  <a:lnTo>
                    <a:pt x="1251" y="246"/>
                  </a:lnTo>
                  <a:lnTo>
                    <a:pt x="1299" y="278"/>
                  </a:lnTo>
                  <a:lnTo>
                    <a:pt x="1346" y="309"/>
                  </a:lnTo>
                  <a:lnTo>
                    <a:pt x="1393" y="342"/>
                  </a:lnTo>
                  <a:lnTo>
                    <a:pt x="1440" y="375"/>
                  </a:lnTo>
                  <a:lnTo>
                    <a:pt x="1487" y="410"/>
                  </a:lnTo>
                  <a:lnTo>
                    <a:pt x="1534" y="446"/>
                  </a:lnTo>
                  <a:lnTo>
                    <a:pt x="1579" y="482"/>
                  </a:lnTo>
                  <a:lnTo>
                    <a:pt x="1625" y="519"/>
                  </a:lnTo>
                  <a:lnTo>
                    <a:pt x="1670" y="557"/>
                  </a:lnTo>
                  <a:lnTo>
                    <a:pt x="1715" y="594"/>
                  </a:lnTo>
                  <a:lnTo>
                    <a:pt x="1760" y="633"/>
                  </a:lnTo>
                  <a:lnTo>
                    <a:pt x="1803" y="672"/>
                  </a:lnTo>
                  <a:lnTo>
                    <a:pt x="1846" y="710"/>
                  </a:lnTo>
                  <a:lnTo>
                    <a:pt x="1889" y="750"/>
                  </a:lnTo>
                  <a:lnTo>
                    <a:pt x="1930" y="789"/>
                  </a:lnTo>
                  <a:lnTo>
                    <a:pt x="1972" y="828"/>
                  </a:lnTo>
                  <a:lnTo>
                    <a:pt x="2054" y="908"/>
                  </a:lnTo>
                  <a:lnTo>
                    <a:pt x="2132" y="986"/>
                  </a:lnTo>
                  <a:lnTo>
                    <a:pt x="2207" y="1064"/>
                  </a:lnTo>
                  <a:lnTo>
                    <a:pt x="2280" y="1141"/>
                  </a:lnTo>
                  <a:lnTo>
                    <a:pt x="2663" y="995"/>
                  </a:lnTo>
                  <a:lnTo>
                    <a:pt x="2428" y="2716"/>
                  </a:lnTo>
                  <a:lnTo>
                    <a:pt x="972" y="1635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  <a:effectLst>
              <a:reflection blurRad="6350" stA="70000" endPos="23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Freeform 13" descr="© INSCALE GmbH, 26.05.2010&#10;http://www.presentationload.com/"/>
            <p:cNvSpPr>
              <a:spLocks noEditPoints="1"/>
            </p:cNvSpPr>
            <p:nvPr/>
          </p:nvSpPr>
          <p:spPr bwMode="gray">
            <a:xfrm>
              <a:off x="927" y="1024"/>
              <a:ext cx="2864" cy="2747"/>
            </a:xfrm>
            <a:custGeom>
              <a:avLst/>
              <a:gdLst/>
              <a:ahLst/>
              <a:cxnLst>
                <a:cxn ang="0">
                  <a:pos x="1408" y="1635"/>
                </a:cxn>
                <a:cxn ang="0">
                  <a:pos x="2786" y="2747"/>
                </a:cxn>
                <a:cxn ang="0">
                  <a:pos x="1832" y="1475"/>
                </a:cxn>
                <a:cxn ang="0">
                  <a:pos x="1737" y="1336"/>
                </a:cxn>
                <a:cxn ang="0">
                  <a:pos x="1620" y="1170"/>
                </a:cxn>
                <a:cxn ang="0">
                  <a:pos x="1484" y="988"/>
                </a:cxn>
                <a:cxn ang="0">
                  <a:pos x="1337" y="799"/>
                </a:cxn>
                <a:cxn ang="0">
                  <a:pos x="1217" y="655"/>
                </a:cxn>
                <a:cxn ang="0">
                  <a:pos x="1093" y="518"/>
                </a:cxn>
                <a:cxn ang="0">
                  <a:pos x="1030" y="453"/>
                </a:cxn>
                <a:cxn ang="0">
                  <a:pos x="967" y="392"/>
                </a:cxn>
                <a:cxn ang="0">
                  <a:pos x="902" y="334"/>
                </a:cxn>
                <a:cxn ang="0">
                  <a:pos x="839" y="280"/>
                </a:cxn>
                <a:cxn ang="0">
                  <a:pos x="809" y="256"/>
                </a:cxn>
                <a:cxn ang="0">
                  <a:pos x="755" y="217"/>
                </a:cxn>
                <a:cxn ang="0">
                  <a:pos x="696" y="175"/>
                </a:cxn>
                <a:cxn ang="0">
                  <a:pos x="647" y="144"/>
                </a:cxn>
                <a:cxn ang="0">
                  <a:pos x="592" y="117"/>
                </a:cxn>
                <a:cxn ang="0">
                  <a:pos x="538" y="98"/>
                </a:cxn>
                <a:cxn ang="0">
                  <a:pos x="485" y="84"/>
                </a:cxn>
                <a:cxn ang="0">
                  <a:pos x="431" y="77"/>
                </a:cxn>
                <a:cxn ang="0">
                  <a:pos x="379" y="77"/>
                </a:cxn>
                <a:cxn ang="0">
                  <a:pos x="325" y="85"/>
                </a:cxn>
                <a:cxn ang="0">
                  <a:pos x="270" y="99"/>
                </a:cxn>
                <a:cxn ang="0">
                  <a:pos x="214" y="122"/>
                </a:cxn>
                <a:cxn ang="0">
                  <a:pos x="169" y="145"/>
                </a:cxn>
                <a:cxn ang="0">
                  <a:pos x="128" y="170"/>
                </a:cxn>
                <a:cxn ang="0">
                  <a:pos x="93" y="197"/>
                </a:cxn>
                <a:cxn ang="0">
                  <a:pos x="60" y="226"/>
                </a:cxn>
                <a:cxn ang="0">
                  <a:pos x="40" y="246"/>
                </a:cxn>
                <a:cxn ang="0">
                  <a:pos x="23" y="267"/>
                </a:cxn>
                <a:cxn ang="0">
                  <a:pos x="9" y="287"/>
                </a:cxn>
                <a:cxn ang="0">
                  <a:pos x="0" y="305"/>
                </a:cxn>
                <a:cxn ang="0">
                  <a:pos x="8" y="239"/>
                </a:cxn>
                <a:cxn ang="0">
                  <a:pos x="29" y="205"/>
                </a:cxn>
                <a:cxn ang="0">
                  <a:pos x="52" y="173"/>
                </a:cxn>
                <a:cxn ang="0">
                  <a:pos x="78" y="144"/>
                </a:cxn>
                <a:cxn ang="0">
                  <a:pos x="108" y="117"/>
                </a:cxn>
                <a:cxn ang="0">
                  <a:pos x="139" y="94"/>
                </a:cxn>
                <a:cxn ang="0">
                  <a:pos x="173" y="72"/>
                </a:cxn>
                <a:cxn ang="0">
                  <a:pos x="208" y="53"/>
                </a:cxn>
                <a:cxn ang="0">
                  <a:pos x="255" y="32"/>
                </a:cxn>
                <a:cxn ang="0">
                  <a:pos x="313" y="13"/>
                </a:cxn>
                <a:cxn ang="0">
                  <a:pos x="368" y="2"/>
                </a:cxn>
                <a:cxn ang="0">
                  <a:pos x="422" y="0"/>
                </a:cxn>
                <a:cxn ang="0">
                  <a:pos x="476" y="4"/>
                </a:cxn>
                <a:cxn ang="0">
                  <a:pos x="528" y="14"/>
                </a:cxn>
                <a:cxn ang="0">
                  <a:pos x="580" y="32"/>
                </a:cxn>
                <a:cxn ang="0">
                  <a:pos x="632" y="54"/>
                </a:cxn>
                <a:cxn ang="0">
                  <a:pos x="702" y="92"/>
                </a:cxn>
                <a:cxn ang="0">
                  <a:pos x="792" y="152"/>
                </a:cxn>
                <a:cxn ang="0">
                  <a:pos x="882" y="222"/>
                </a:cxn>
                <a:cxn ang="0">
                  <a:pos x="973" y="301"/>
                </a:cxn>
                <a:cxn ang="0">
                  <a:pos x="1063" y="390"/>
                </a:cxn>
                <a:cxn ang="0">
                  <a:pos x="1154" y="483"/>
                </a:cxn>
                <a:cxn ang="0">
                  <a:pos x="1242" y="583"/>
                </a:cxn>
                <a:cxn ang="0">
                  <a:pos x="1329" y="685"/>
                </a:cxn>
                <a:cxn ang="0">
                  <a:pos x="1412" y="789"/>
                </a:cxn>
                <a:cxn ang="0">
                  <a:pos x="1493" y="892"/>
                </a:cxn>
                <a:cxn ang="0">
                  <a:pos x="1605" y="1044"/>
                </a:cxn>
                <a:cxn ang="0">
                  <a:pos x="1740" y="1231"/>
                </a:cxn>
                <a:cxn ang="0">
                  <a:pos x="1849" y="1389"/>
                </a:cxn>
                <a:cxn ang="0">
                  <a:pos x="1832" y="1475"/>
                </a:cxn>
              </a:cxnLst>
              <a:rect l="0" t="0" r="r" b="b"/>
              <a:pathLst>
                <a:path w="2864" h="2747">
                  <a:moveTo>
                    <a:pt x="1383" y="1707"/>
                  </a:moveTo>
                  <a:lnTo>
                    <a:pt x="1408" y="1635"/>
                  </a:lnTo>
                  <a:lnTo>
                    <a:pt x="2864" y="2716"/>
                  </a:lnTo>
                  <a:lnTo>
                    <a:pt x="2786" y="2747"/>
                  </a:lnTo>
                  <a:lnTo>
                    <a:pt x="1383" y="1707"/>
                  </a:lnTo>
                  <a:close/>
                  <a:moveTo>
                    <a:pt x="1832" y="1475"/>
                  </a:moveTo>
                  <a:lnTo>
                    <a:pt x="1788" y="1409"/>
                  </a:lnTo>
                  <a:lnTo>
                    <a:pt x="1737" y="1336"/>
                  </a:lnTo>
                  <a:lnTo>
                    <a:pt x="1681" y="1255"/>
                  </a:lnTo>
                  <a:lnTo>
                    <a:pt x="1620" y="1170"/>
                  </a:lnTo>
                  <a:lnTo>
                    <a:pt x="1554" y="1081"/>
                  </a:lnTo>
                  <a:lnTo>
                    <a:pt x="1484" y="988"/>
                  </a:lnTo>
                  <a:lnTo>
                    <a:pt x="1412" y="893"/>
                  </a:lnTo>
                  <a:lnTo>
                    <a:pt x="1337" y="799"/>
                  </a:lnTo>
                  <a:lnTo>
                    <a:pt x="1277" y="726"/>
                  </a:lnTo>
                  <a:lnTo>
                    <a:pt x="1217" y="655"/>
                  </a:lnTo>
                  <a:lnTo>
                    <a:pt x="1155" y="586"/>
                  </a:lnTo>
                  <a:lnTo>
                    <a:pt x="1093" y="518"/>
                  </a:lnTo>
                  <a:lnTo>
                    <a:pt x="1061" y="485"/>
                  </a:lnTo>
                  <a:lnTo>
                    <a:pt x="1030" y="453"/>
                  </a:lnTo>
                  <a:lnTo>
                    <a:pt x="998" y="422"/>
                  </a:lnTo>
                  <a:lnTo>
                    <a:pt x="967" y="392"/>
                  </a:lnTo>
                  <a:lnTo>
                    <a:pt x="934" y="362"/>
                  </a:lnTo>
                  <a:lnTo>
                    <a:pt x="902" y="334"/>
                  </a:lnTo>
                  <a:lnTo>
                    <a:pt x="871" y="306"/>
                  </a:lnTo>
                  <a:lnTo>
                    <a:pt x="839" y="280"/>
                  </a:lnTo>
                  <a:lnTo>
                    <a:pt x="828" y="271"/>
                  </a:lnTo>
                  <a:lnTo>
                    <a:pt x="809" y="256"/>
                  </a:lnTo>
                  <a:lnTo>
                    <a:pt x="783" y="238"/>
                  </a:lnTo>
                  <a:lnTo>
                    <a:pt x="755" y="217"/>
                  </a:lnTo>
                  <a:lnTo>
                    <a:pt x="725" y="195"/>
                  </a:lnTo>
                  <a:lnTo>
                    <a:pt x="696" y="175"/>
                  </a:lnTo>
                  <a:lnTo>
                    <a:pt x="668" y="158"/>
                  </a:lnTo>
                  <a:lnTo>
                    <a:pt x="647" y="144"/>
                  </a:lnTo>
                  <a:lnTo>
                    <a:pt x="620" y="130"/>
                  </a:lnTo>
                  <a:lnTo>
                    <a:pt x="592" y="117"/>
                  </a:lnTo>
                  <a:lnTo>
                    <a:pt x="565" y="107"/>
                  </a:lnTo>
                  <a:lnTo>
                    <a:pt x="538" y="98"/>
                  </a:lnTo>
                  <a:lnTo>
                    <a:pt x="512" y="90"/>
                  </a:lnTo>
                  <a:lnTo>
                    <a:pt x="485" y="84"/>
                  </a:lnTo>
                  <a:lnTo>
                    <a:pt x="458" y="79"/>
                  </a:lnTo>
                  <a:lnTo>
                    <a:pt x="431" y="77"/>
                  </a:lnTo>
                  <a:lnTo>
                    <a:pt x="405" y="76"/>
                  </a:lnTo>
                  <a:lnTo>
                    <a:pt x="379" y="77"/>
                  </a:lnTo>
                  <a:lnTo>
                    <a:pt x="352" y="79"/>
                  </a:lnTo>
                  <a:lnTo>
                    <a:pt x="325" y="85"/>
                  </a:lnTo>
                  <a:lnTo>
                    <a:pt x="297" y="91"/>
                  </a:lnTo>
                  <a:lnTo>
                    <a:pt x="270" y="99"/>
                  </a:lnTo>
                  <a:lnTo>
                    <a:pt x="242" y="110"/>
                  </a:lnTo>
                  <a:lnTo>
                    <a:pt x="214" y="122"/>
                  </a:lnTo>
                  <a:lnTo>
                    <a:pt x="191" y="132"/>
                  </a:lnTo>
                  <a:lnTo>
                    <a:pt x="169" y="145"/>
                  </a:lnTo>
                  <a:lnTo>
                    <a:pt x="149" y="157"/>
                  </a:lnTo>
                  <a:lnTo>
                    <a:pt x="128" y="170"/>
                  </a:lnTo>
                  <a:lnTo>
                    <a:pt x="110" y="183"/>
                  </a:lnTo>
                  <a:lnTo>
                    <a:pt x="93" y="197"/>
                  </a:lnTo>
                  <a:lnTo>
                    <a:pt x="75" y="212"/>
                  </a:lnTo>
                  <a:lnTo>
                    <a:pt x="60" y="226"/>
                  </a:lnTo>
                  <a:lnTo>
                    <a:pt x="50" y="236"/>
                  </a:lnTo>
                  <a:lnTo>
                    <a:pt x="40" y="246"/>
                  </a:lnTo>
                  <a:lnTo>
                    <a:pt x="32" y="256"/>
                  </a:lnTo>
                  <a:lnTo>
                    <a:pt x="23" y="267"/>
                  </a:lnTo>
                  <a:lnTo>
                    <a:pt x="16" y="277"/>
                  </a:lnTo>
                  <a:lnTo>
                    <a:pt x="9" y="287"/>
                  </a:lnTo>
                  <a:lnTo>
                    <a:pt x="4" y="296"/>
                  </a:lnTo>
                  <a:lnTo>
                    <a:pt x="0" y="305"/>
                  </a:lnTo>
                  <a:lnTo>
                    <a:pt x="0" y="257"/>
                  </a:lnTo>
                  <a:lnTo>
                    <a:pt x="8" y="239"/>
                  </a:lnTo>
                  <a:lnTo>
                    <a:pt x="18" y="221"/>
                  </a:lnTo>
                  <a:lnTo>
                    <a:pt x="29" y="205"/>
                  </a:lnTo>
                  <a:lnTo>
                    <a:pt x="40" y="188"/>
                  </a:lnTo>
                  <a:lnTo>
                    <a:pt x="52" y="173"/>
                  </a:lnTo>
                  <a:lnTo>
                    <a:pt x="65" y="158"/>
                  </a:lnTo>
                  <a:lnTo>
                    <a:pt x="78" y="144"/>
                  </a:lnTo>
                  <a:lnTo>
                    <a:pt x="93" y="130"/>
                  </a:lnTo>
                  <a:lnTo>
                    <a:pt x="108" y="117"/>
                  </a:lnTo>
                  <a:lnTo>
                    <a:pt x="123" y="105"/>
                  </a:lnTo>
                  <a:lnTo>
                    <a:pt x="139" y="94"/>
                  </a:lnTo>
                  <a:lnTo>
                    <a:pt x="156" y="82"/>
                  </a:lnTo>
                  <a:lnTo>
                    <a:pt x="173" y="72"/>
                  </a:lnTo>
                  <a:lnTo>
                    <a:pt x="190" y="62"/>
                  </a:lnTo>
                  <a:lnTo>
                    <a:pt x="208" y="53"/>
                  </a:lnTo>
                  <a:lnTo>
                    <a:pt x="226" y="45"/>
                  </a:lnTo>
                  <a:lnTo>
                    <a:pt x="255" y="32"/>
                  </a:lnTo>
                  <a:lnTo>
                    <a:pt x="285" y="21"/>
                  </a:lnTo>
                  <a:lnTo>
                    <a:pt x="313" y="13"/>
                  </a:lnTo>
                  <a:lnTo>
                    <a:pt x="341" y="7"/>
                  </a:lnTo>
                  <a:lnTo>
                    <a:pt x="368" y="2"/>
                  </a:lnTo>
                  <a:lnTo>
                    <a:pt x="396" y="0"/>
                  </a:lnTo>
                  <a:lnTo>
                    <a:pt x="422" y="0"/>
                  </a:lnTo>
                  <a:lnTo>
                    <a:pt x="450" y="1"/>
                  </a:lnTo>
                  <a:lnTo>
                    <a:pt x="476" y="4"/>
                  </a:lnTo>
                  <a:lnTo>
                    <a:pt x="502" y="8"/>
                  </a:lnTo>
                  <a:lnTo>
                    <a:pt x="528" y="14"/>
                  </a:lnTo>
                  <a:lnTo>
                    <a:pt x="555" y="22"/>
                  </a:lnTo>
                  <a:lnTo>
                    <a:pt x="580" y="32"/>
                  </a:lnTo>
                  <a:lnTo>
                    <a:pt x="606" y="42"/>
                  </a:lnTo>
                  <a:lnTo>
                    <a:pt x="632" y="54"/>
                  </a:lnTo>
                  <a:lnTo>
                    <a:pt x="658" y="67"/>
                  </a:lnTo>
                  <a:lnTo>
                    <a:pt x="702" y="92"/>
                  </a:lnTo>
                  <a:lnTo>
                    <a:pt x="747" y="120"/>
                  </a:lnTo>
                  <a:lnTo>
                    <a:pt x="792" y="152"/>
                  </a:lnTo>
                  <a:lnTo>
                    <a:pt x="836" y="185"/>
                  </a:lnTo>
                  <a:lnTo>
                    <a:pt x="882" y="222"/>
                  </a:lnTo>
                  <a:lnTo>
                    <a:pt x="928" y="261"/>
                  </a:lnTo>
                  <a:lnTo>
                    <a:pt x="973" y="301"/>
                  </a:lnTo>
                  <a:lnTo>
                    <a:pt x="1018" y="345"/>
                  </a:lnTo>
                  <a:lnTo>
                    <a:pt x="1063" y="390"/>
                  </a:lnTo>
                  <a:lnTo>
                    <a:pt x="1109" y="436"/>
                  </a:lnTo>
                  <a:lnTo>
                    <a:pt x="1154" y="483"/>
                  </a:lnTo>
                  <a:lnTo>
                    <a:pt x="1197" y="532"/>
                  </a:lnTo>
                  <a:lnTo>
                    <a:pt x="1242" y="583"/>
                  </a:lnTo>
                  <a:lnTo>
                    <a:pt x="1286" y="634"/>
                  </a:lnTo>
                  <a:lnTo>
                    <a:pt x="1329" y="685"/>
                  </a:lnTo>
                  <a:lnTo>
                    <a:pt x="1370" y="737"/>
                  </a:lnTo>
                  <a:lnTo>
                    <a:pt x="1412" y="789"/>
                  </a:lnTo>
                  <a:lnTo>
                    <a:pt x="1453" y="840"/>
                  </a:lnTo>
                  <a:lnTo>
                    <a:pt x="1493" y="892"/>
                  </a:lnTo>
                  <a:lnTo>
                    <a:pt x="1531" y="943"/>
                  </a:lnTo>
                  <a:lnTo>
                    <a:pt x="1605" y="1044"/>
                  </a:lnTo>
                  <a:lnTo>
                    <a:pt x="1676" y="1141"/>
                  </a:lnTo>
                  <a:lnTo>
                    <a:pt x="1740" y="1231"/>
                  </a:lnTo>
                  <a:lnTo>
                    <a:pt x="1798" y="1314"/>
                  </a:lnTo>
                  <a:lnTo>
                    <a:pt x="1849" y="1389"/>
                  </a:lnTo>
                  <a:lnTo>
                    <a:pt x="1892" y="1452"/>
                  </a:lnTo>
                  <a:lnTo>
                    <a:pt x="1832" y="1475"/>
                  </a:lnTo>
                  <a:close/>
                </a:path>
              </a:pathLst>
            </a:custGeom>
            <a:solidFill>
              <a:srgbClr val="0020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" name="Picture 2" descr="C:\Users\FINBANK.ADM\Desktop\картинки к през\69c78dd2071cbf02fcbf3722572449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051"/>
            <a:ext cx="2545493" cy="1913449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3" name="Text Box 176"/>
          <p:cNvSpPr txBox="1">
            <a:spLocks noChangeArrowheads="1"/>
          </p:cNvSpPr>
          <p:nvPr/>
        </p:nvSpPr>
        <p:spPr bwMode="auto">
          <a:xfrm>
            <a:off x="8138984" y="1371599"/>
            <a:ext cx="100501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76"/>
          <p:cNvSpPr txBox="1">
            <a:spLocks noChangeArrowheads="1"/>
          </p:cNvSpPr>
          <p:nvPr/>
        </p:nvSpPr>
        <p:spPr bwMode="auto">
          <a:xfrm>
            <a:off x="1686188" y="3489820"/>
            <a:ext cx="19043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ctr"/>
            <a:r>
              <a:rPr lang="ru-RU" sz="1600" b="1" noProof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Передача в </a:t>
            </a:r>
          </a:p>
          <a:p>
            <a:pPr marL="285750" indent="-285750" algn="ctr"/>
            <a:r>
              <a:rPr lang="ru-RU" sz="1600" b="1" noProof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пользование и</a:t>
            </a:r>
          </a:p>
          <a:p>
            <a:pPr marL="285750" indent="-285750" algn="ctr"/>
            <a:r>
              <a:rPr lang="ru-RU" sz="1600" b="1" noProof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продажа объектов</a:t>
            </a:r>
          </a:p>
          <a:p>
            <a:pPr marL="285750" indent="-285750" algn="ctr"/>
            <a:r>
              <a:rPr lang="ru-RU" sz="1600" b="1" noProof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муниципальной </a:t>
            </a:r>
          </a:p>
          <a:p>
            <a:pPr marL="285750" indent="-285750" algn="ctr"/>
            <a:r>
              <a:rPr lang="ru-RU" sz="1600" b="1" noProof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собственности </a:t>
            </a:r>
          </a:p>
          <a:p>
            <a:pPr marL="285750" indent="-285750" algn="ctr"/>
            <a:r>
              <a:rPr lang="ru-RU" sz="1600" b="1" noProof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земельных</a:t>
            </a:r>
          </a:p>
          <a:p>
            <a:pPr marL="285750" indent="-285750" algn="ctr"/>
            <a:r>
              <a:rPr lang="ru-RU" sz="1600" b="1" noProof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участков,</a:t>
            </a:r>
          </a:p>
          <a:p>
            <a:pPr marL="285750" indent="-285750" algn="ctr"/>
            <a:r>
              <a:rPr lang="ru-RU" sz="1600" b="1" noProof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собственность на которые не</a:t>
            </a:r>
          </a:p>
          <a:p>
            <a:pPr marL="285750" indent="-285750" algn="ctr"/>
            <a:r>
              <a:rPr lang="ru-RU" sz="1600" b="1" noProof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разграничена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67993" y="3498209"/>
            <a:ext cx="2164359" cy="2563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0" indent="-1800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ru-RU" b="1" noProof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Капитальный     ремонт,     содержание и   создание     инфраструктуры объектов муниципальной собственности </a:t>
            </a:r>
          </a:p>
          <a:p>
            <a:pPr marL="180000" lvl="0" indent="-1800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ru-RU" b="1" noProof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b="1" noProof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65908" y="3874257"/>
            <a:ext cx="19378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ru-RU" b="1" noProof="1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Постановка на </a:t>
            </a:r>
          </a:p>
          <a:p>
            <a:pPr marL="285750" indent="-285750" algn="ctr"/>
            <a:r>
              <a:rPr lang="ru-RU" b="1" noProof="1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кадастровый </a:t>
            </a:r>
          </a:p>
          <a:p>
            <a:pPr marL="285750" indent="-285750" algn="ctr"/>
            <a:r>
              <a:rPr lang="ru-RU" b="1" noProof="1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учет  и </a:t>
            </a:r>
          </a:p>
          <a:p>
            <a:pPr marL="285750" indent="-285750" algn="ctr"/>
            <a:r>
              <a:rPr lang="ru-RU" b="1" noProof="1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оценка объектов</a:t>
            </a:r>
          </a:p>
          <a:p>
            <a:pPr marL="285750" indent="-285750" algn="ctr"/>
            <a:r>
              <a:rPr lang="ru-RU" b="1" noProof="1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муниципальной</a:t>
            </a:r>
          </a:p>
          <a:p>
            <a:pPr marL="285750" indent="-285750" algn="ctr"/>
            <a:r>
              <a:rPr lang="ru-RU" b="1" noProof="1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собственности</a:t>
            </a:r>
            <a:endParaRPr lang="en-US" b="1" noProof="1">
              <a:solidFill>
                <a:srgbClr val="FAFAF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84173" y="2362885"/>
            <a:ext cx="51980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Комплексы процессных мероприятий</a:t>
            </a:r>
            <a:endParaRPr lang="en-US" sz="2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>
          <a:xfrm>
            <a:off x="1081576" y="107093"/>
            <a:ext cx="7078241" cy="10050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 о муниципальном образовании Сосновоборский городской округ</a:t>
            </a:r>
            <a:b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Ленинградской области</a:t>
            </a:r>
            <a:endParaRPr lang="ru-RU" sz="2600" b="1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708" y="1408670"/>
            <a:ext cx="894629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Сосновоборский городской округ Ленинградской области наделено статусом городского округа на основании Областного закона Ленинградской области от 31 марта 2005 года N22-оз «Об установлении границ муниципального образования Сосновоборский городской округ».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Границы территории Сосновоборского городского округа установлены Областным законом Ленинградской области от 15 июня 2010 года N32-оз «Об административно-территориальном устройстве Ленинградской области и порядке его изменения».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Административный центр Сосновоборского городского округа – город Сосновый Бор Ленинградской области.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Численность постоянного населения</a:t>
            </a:r>
          </a:p>
          <a:p>
            <a:pPr algn="just"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7526" y="4324864"/>
          <a:ext cx="8827003" cy="210757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146361"/>
                <a:gridCol w="815196"/>
                <a:gridCol w="980778"/>
                <a:gridCol w="980778"/>
                <a:gridCol w="980778"/>
                <a:gridCol w="980778"/>
                <a:gridCol w="980778"/>
                <a:gridCol w="980778"/>
                <a:gridCol w="980778"/>
              </a:tblGrid>
              <a:tr h="355164">
                <a:tc rowSpan="2">
                  <a:txBody>
                    <a:bodyPr/>
                    <a:lstStyle/>
                    <a:p>
                      <a:pPr marL="1536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Показатель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оценка</a:t>
                      </a:r>
                      <a:endParaRPr lang="ru-RU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AFAF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51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</a:tr>
              <a:tr h="35516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постоянного населения на начало года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100" b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68344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67720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67054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65941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66007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66073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66139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</a:tr>
              <a:tr h="10420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к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предыду-щему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году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100,5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99,0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98,3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100,1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100,1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100,1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FA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5989"/>
            <a:ext cx="9160805" cy="543697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МП «Медико-социальная поддержка</a:t>
            </a:r>
            <a:b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отдельных категорий граждан»</a:t>
            </a:r>
            <a:endParaRPr lang="ru-RU" sz="2600" b="1" dirty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Text Box 176"/>
          <p:cNvSpPr txBox="1">
            <a:spLocks noChangeArrowheads="1"/>
          </p:cNvSpPr>
          <p:nvPr/>
        </p:nvSpPr>
        <p:spPr bwMode="auto">
          <a:xfrm>
            <a:off x="7438768" y="0"/>
            <a:ext cx="90616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№26</a:t>
            </a:r>
            <a:endParaRPr lang="en-U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Счетная палата: снижение бюджетных ассигнований на здравоохранение не  компенсируется ростом расходов Фонда ОМС » Медвест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7038" y="5033319"/>
            <a:ext cx="5239265" cy="1824681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8138984" y="1371599"/>
            <a:ext cx="100501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ingekerbter Richtungspfeil 14"/>
          <p:cNvSpPr/>
          <p:nvPr/>
        </p:nvSpPr>
        <p:spPr bwMode="gray">
          <a:xfrm>
            <a:off x="1605516" y="2519916"/>
            <a:ext cx="2496929" cy="829340"/>
          </a:xfrm>
          <a:prstGeom prst="chevron">
            <a:avLst>
              <a:gd name="adj" fmla="val 25230"/>
            </a:avLst>
          </a:prstGeom>
          <a:solidFill>
            <a:srgbClr val="002060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square" anchor="ctr"/>
          <a:lstStyle/>
          <a:p>
            <a:pPr marL="285750" indent="-285750" algn="ctr"/>
            <a:r>
              <a:rPr lang="ru-RU" b="1" noProof="1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«Защита» - 7,0  </a:t>
            </a:r>
            <a:endParaRPr lang="en-US" b="1" noProof="1">
              <a:solidFill>
                <a:srgbClr val="FAFAF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ingekerbter Richtungspfeil 14"/>
          <p:cNvSpPr/>
          <p:nvPr/>
        </p:nvSpPr>
        <p:spPr bwMode="gray">
          <a:xfrm>
            <a:off x="675503" y="4294299"/>
            <a:ext cx="7776519" cy="920252"/>
          </a:xfrm>
          <a:prstGeom prst="chevron">
            <a:avLst>
              <a:gd name="adj" fmla="val 25230"/>
            </a:avLst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square" anchor="ctr"/>
          <a:lstStyle/>
          <a:p>
            <a:pPr marL="285750" indent="-285750" algn="ctr"/>
            <a:r>
              <a:rPr lang="ru-RU" b="1" noProof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«Организация работы с детьми, находящимися в социально-опасном положении» - 0,5</a:t>
            </a:r>
            <a:endParaRPr lang="en-US" b="1" noProof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ingekerbter Richtungspfeil 14"/>
          <p:cNvSpPr/>
          <p:nvPr/>
        </p:nvSpPr>
        <p:spPr bwMode="gray">
          <a:xfrm>
            <a:off x="4093535" y="2539649"/>
            <a:ext cx="3867473" cy="820239"/>
          </a:xfrm>
          <a:prstGeom prst="chevron">
            <a:avLst>
              <a:gd name="adj" fmla="val 25230"/>
            </a:avLst>
          </a:prstGeom>
          <a:solidFill>
            <a:srgbClr val="002060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square" anchor="ctr"/>
          <a:lstStyle/>
          <a:p>
            <a:pPr marL="285750" indent="-285750" algn="ctr"/>
            <a:r>
              <a:rPr lang="ru-RU" b="1" noProof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«Укрепление общественного здоровья» - 1,6</a:t>
            </a:r>
            <a:endParaRPr lang="en-US" b="1" noProof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ingekerbter Richtungspfeil 14"/>
          <p:cNvSpPr/>
          <p:nvPr/>
        </p:nvSpPr>
        <p:spPr bwMode="gray">
          <a:xfrm>
            <a:off x="222907" y="3369277"/>
            <a:ext cx="8616292" cy="834310"/>
          </a:xfrm>
          <a:prstGeom prst="chevron">
            <a:avLst>
              <a:gd name="adj" fmla="val 25230"/>
            </a:avLst>
          </a:prstGeom>
          <a:solidFill>
            <a:srgbClr val="FF9900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square" anchor="ctr"/>
          <a:lstStyle/>
          <a:p>
            <a:pPr marL="285750" indent="-285750" algn="ctr"/>
            <a:r>
              <a:rPr lang="ru-RU" b="1" noProof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«Развитие мер социальной поддержки отдельных категорий граждан» - 1,3</a:t>
            </a:r>
            <a:endParaRPr lang="en-US" b="1" noProof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98141" y="1169761"/>
            <a:ext cx="24301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10,5</a:t>
            </a:r>
            <a:endParaRPr lang="ru-RU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9"/>
          <p:cNvGrpSpPr>
            <a:grpSpLocks/>
          </p:cNvGrpSpPr>
          <p:nvPr/>
        </p:nvGrpSpPr>
        <p:grpSpPr bwMode="gray">
          <a:xfrm rot="19638869">
            <a:off x="3722281" y="1225686"/>
            <a:ext cx="405785" cy="511085"/>
            <a:chOff x="927" y="1024"/>
            <a:chExt cx="3094" cy="2747"/>
          </a:xfrm>
        </p:grpSpPr>
        <p:sp>
          <p:nvSpPr>
            <p:cNvPr id="15" name="Freeform 10" descr="© INSCALE GmbH, 26.05.2010&#10;http://www.presentationload.com/"/>
            <p:cNvSpPr>
              <a:spLocks/>
            </p:cNvSpPr>
            <p:nvPr/>
          </p:nvSpPr>
          <p:spPr bwMode="gray">
            <a:xfrm>
              <a:off x="927" y="1100"/>
              <a:ext cx="647" cy="229"/>
            </a:xfrm>
            <a:custGeom>
              <a:avLst/>
              <a:gdLst/>
              <a:ahLst/>
              <a:cxnLst>
                <a:cxn ang="0">
                  <a:pos x="647" y="68"/>
                </a:cxn>
                <a:cxn ang="0">
                  <a:pos x="614" y="81"/>
                </a:cxn>
                <a:cxn ang="0">
                  <a:pos x="582" y="94"/>
                </a:cxn>
                <a:cxn ang="0">
                  <a:pos x="551" y="108"/>
                </a:cxn>
                <a:cxn ang="0">
                  <a:pos x="522" y="123"/>
                </a:cxn>
                <a:cxn ang="0">
                  <a:pos x="495" y="140"/>
                </a:cxn>
                <a:cxn ang="0">
                  <a:pos x="468" y="157"/>
                </a:cxn>
                <a:cxn ang="0">
                  <a:pos x="444" y="174"/>
                </a:cxn>
                <a:cxn ang="0">
                  <a:pos x="421" y="193"/>
                </a:cxn>
                <a:cxn ang="0">
                  <a:pos x="0" y="229"/>
                </a:cxn>
                <a:cxn ang="0">
                  <a:pos x="4" y="220"/>
                </a:cxn>
                <a:cxn ang="0">
                  <a:pos x="9" y="211"/>
                </a:cxn>
                <a:cxn ang="0">
                  <a:pos x="16" y="201"/>
                </a:cxn>
                <a:cxn ang="0">
                  <a:pos x="23" y="191"/>
                </a:cxn>
                <a:cxn ang="0">
                  <a:pos x="32" y="180"/>
                </a:cxn>
                <a:cxn ang="0">
                  <a:pos x="40" y="170"/>
                </a:cxn>
                <a:cxn ang="0">
                  <a:pos x="50" y="160"/>
                </a:cxn>
                <a:cxn ang="0">
                  <a:pos x="60" y="150"/>
                </a:cxn>
                <a:cxn ang="0">
                  <a:pos x="75" y="136"/>
                </a:cxn>
                <a:cxn ang="0">
                  <a:pos x="91" y="122"/>
                </a:cxn>
                <a:cxn ang="0">
                  <a:pos x="107" y="109"/>
                </a:cxn>
                <a:cxn ang="0">
                  <a:pos x="125" y="97"/>
                </a:cxn>
                <a:cxn ang="0">
                  <a:pos x="144" y="84"/>
                </a:cxn>
                <a:cxn ang="0">
                  <a:pos x="164" y="72"/>
                </a:cxn>
                <a:cxn ang="0">
                  <a:pos x="184" y="60"/>
                </a:cxn>
                <a:cxn ang="0">
                  <a:pos x="206" y="49"/>
                </a:cxn>
                <a:cxn ang="0">
                  <a:pos x="227" y="40"/>
                </a:cxn>
                <a:cxn ang="0">
                  <a:pos x="250" y="31"/>
                </a:cxn>
                <a:cxn ang="0">
                  <a:pos x="273" y="23"/>
                </a:cxn>
                <a:cxn ang="0">
                  <a:pos x="297" y="16"/>
                </a:cxn>
                <a:cxn ang="0">
                  <a:pos x="322" y="10"/>
                </a:cxn>
                <a:cxn ang="0">
                  <a:pos x="346" y="5"/>
                </a:cxn>
                <a:cxn ang="0">
                  <a:pos x="370" y="1"/>
                </a:cxn>
                <a:cxn ang="0">
                  <a:pos x="396" y="0"/>
                </a:cxn>
                <a:cxn ang="0">
                  <a:pos x="411" y="0"/>
                </a:cxn>
                <a:cxn ang="0">
                  <a:pos x="426" y="0"/>
                </a:cxn>
                <a:cxn ang="0">
                  <a:pos x="442" y="1"/>
                </a:cxn>
                <a:cxn ang="0">
                  <a:pos x="457" y="3"/>
                </a:cxn>
                <a:cxn ang="0">
                  <a:pos x="472" y="5"/>
                </a:cxn>
                <a:cxn ang="0">
                  <a:pos x="488" y="9"/>
                </a:cxn>
                <a:cxn ang="0">
                  <a:pos x="504" y="12"/>
                </a:cxn>
                <a:cxn ang="0">
                  <a:pos x="519" y="16"/>
                </a:cxn>
                <a:cxn ang="0">
                  <a:pos x="550" y="26"/>
                </a:cxn>
                <a:cxn ang="0">
                  <a:pos x="583" y="38"/>
                </a:cxn>
                <a:cxn ang="0">
                  <a:pos x="615" y="52"/>
                </a:cxn>
                <a:cxn ang="0">
                  <a:pos x="647" y="68"/>
                </a:cxn>
              </a:cxnLst>
              <a:rect l="0" t="0" r="r" b="b"/>
              <a:pathLst>
                <a:path w="647" h="229">
                  <a:moveTo>
                    <a:pt x="647" y="68"/>
                  </a:moveTo>
                  <a:lnTo>
                    <a:pt x="614" y="81"/>
                  </a:lnTo>
                  <a:lnTo>
                    <a:pt x="582" y="94"/>
                  </a:lnTo>
                  <a:lnTo>
                    <a:pt x="551" y="108"/>
                  </a:lnTo>
                  <a:lnTo>
                    <a:pt x="522" y="123"/>
                  </a:lnTo>
                  <a:lnTo>
                    <a:pt x="495" y="140"/>
                  </a:lnTo>
                  <a:lnTo>
                    <a:pt x="468" y="157"/>
                  </a:lnTo>
                  <a:lnTo>
                    <a:pt x="444" y="174"/>
                  </a:lnTo>
                  <a:lnTo>
                    <a:pt x="421" y="193"/>
                  </a:lnTo>
                  <a:lnTo>
                    <a:pt x="0" y="229"/>
                  </a:lnTo>
                  <a:lnTo>
                    <a:pt x="4" y="220"/>
                  </a:lnTo>
                  <a:lnTo>
                    <a:pt x="9" y="211"/>
                  </a:lnTo>
                  <a:lnTo>
                    <a:pt x="16" y="201"/>
                  </a:lnTo>
                  <a:lnTo>
                    <a:pt x="23" y="191"/>
                  </a:lnTo>
                  <a:lnTo>
                    <a:pt x="32" y="180"/>
                  </a:lnTo>
                  <a:lnTo>
                    <a:pt x="40" y="170"/>
                  </a:lnTo>
                  <a:lnTo>
                    <a:pt x="50" y="160"/>
                  </a:lnTo>
                  <a:lnTo>
                    <a:pt x="60" y="150"/>
                  </a:lnTo>
                  <a:lnTo>
                    <a:pt x="75" y="136"/>
                  </a:lnTo>
                  <a:lnTo>
                    <a:pt x="91" y="122"/>
                  </a:lnTo>
                  <a:lnTo>
                    <a:pt x="107" y="109"/>
                  </a:lnTo>
                  <a:lnTo>
                    <a:pt x="125" y="97"/>
                  </a:lnTo>
                  <a:lnTo>
                    <a:pt x="144" y="84"/>
                  </a:lnTo>
                  <a:lnTo>
                    <a:pt x="164" y="72"/>
                  </a:lnTo>
                  <a:lnTo>
                    <a:pt x="184" y="60"/>
                  </a:lnTo>
                  <a:lnTo>
                    <a:pt x="206" y="49"/>
                  </a:lnTo>
                  <a:lnTo>
                    <a:pt x="227" y="40"/>
                  </a:lnTo>
                  <a:lnTo>
                    <a:pt x="250" y="31"/>
                  </a:lnTo>
                  <a:lnTo>
                    <a:pt x="273" y="23"/>
                  </a:lnTo>
                  <a:lnTo>
                    <a:pt x="297" y="16"/>
                  </a:lnTo>
                  <a:lnTo>
                    <a:pt x="322" y="10"/>
                  </a:lnTo>
                  <a:lnTo>
                    <a:pt x="346" y="5"/>
                  </a:lnTo>
                  <a:lnTo>
                    <a:pt x="370" y="1"/>
                  </a:lnTo>
                  <a:lnTo>
                    <a:pt x="396" y="0"/>
                  </a:lnTo>
                  <a:lnTo>
                    <a:pt x="411" y="0"/>
                  </a:lnTo>
                  <a:lnTo>
                    <a:pt x="426" y="0"/>
                  </a:lnTo>
                  <a:lnTo>
                    <a:pt x="442" y="1"/>
                  </a:lnTo>
                  <a:lnTo>
                    <a:pt x="457" y="3"/>
                  </a:lnTo>
                  <a:lnTo>
                    <a:pt x="472" y="5"/>
                  </a:lnTo>
                  <a:lnTo>
                    <a:pt x="488" y="9"/>
                  </a:lnTo>
                  <a:lnTo>
                    <a:pt x="504" y="12"/>
                  </a:lnTo>
                  <a:lnTo>
                    <a:pt x="519" y="16"/>
                  </a:lnTo>
                  <a:lnTo>
                    <a:pt x="550" y="26"/>
                  </a:lnTo>
                  <a:lnTo>
                    <a:pt x="583" y="38"/>
                  </a:lnTo>
                  <a:lnTo>
                    <a:pt x="615" y="52"/>
                  </a:lnTo>
                  <a:lnTo>
                    <a:pt x="647" y="68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16200000" scaled="1"/>
            </a:gradFill>
            <a:ln w="9525">
              <a:noFill/>
              <a:round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2" descr="© INSCALE GmbH, 26.05.2010&#10;http://www.presentationload.com/"/>
            <p:cNvSpPr>
              <a:spLocks/>
            </p:cNvSpPr>
            <p:nvPr/>
          </p:nvSpPr>
          <p:spPr bwMode="gray">
            <a:xfrm>
              <a:off x="1358" y="1024"/>
              <a:ext cx="2663" cy="2716"/>
            </a:xfrm>
            <a:custGeom>
              <a:avLst/>
              <a:gdLst/>
              <a:ahLst/>
              <a:cxnLst>
                <a:cxn ang="0">
                  <a:pos x="1456" y="1452"/>
                </a:cxn>
                <a:cxn ang="0">
                  <a:pos x="1362" y="1314"/>
                </a:cxn>
                <a:cxn ang="0">
                  <a:pos x="1240" y="1141"/>
                </a:cxn>
                <a:cxn ang="0">
                  <a:pos x="1095" y="943"/>
                </a:cxn>
                <a:cxn ang="0">
                  <a:pos x="1017" y="840"/>
                </a:cxn>
                <a:cxn ang="0">
                  <a:pos x="934" y="737"/>
                </a:cxn>
                <a:cxn ang="0">
                  <a:pos x="850" y="634"/>
                </a:cxn>
                <a:cxn ang="0">
                  <a:pos x="761" y="532"/>
                </a:cxn>
                <a:cxn ang="0">
                  <a:pos x="673" y="436"/>
                </a:cxn>
                <a:cxn ang="0">
                  <a:pos x="582" y="345"/>
                </a:cxn>
                <a:cxn ang="0">
                  <a:pos x="492" y="261"/>
                </a:cxn>
                <a:cxn ang="0">
                  <a:pos x="400" y="185"/>
                </a:cxn>
                <a:cxn ang="0">
                  <a:pos x="311" y="120"/>
                </a:cxn>
                <a:cxn ang="0">
                  <a:pos x="222" y="67"/>
                </a:cxn>
                <a:cxn ang="0">
                  <a:pos x="165" y="40"/>
                </a:cxn>
                <a:cxn ang="0">
                  <a:pos x="109" y="19"/>
                </a:cxn>
                <a:cxn ang="0">
                  <a:pos x="54" y="6"/>
                </a:cxn>
                <a:cxn ang="0">
                  <a:pos x="0" y="0"/>
                </a:cxn>
                <a:cxn ang="0">
                  <a:pos x="632" y="4"/>
                </a:cxn>
                <a:cxn ang="0">
                  <a:pos x="701" y="10"/>
                </a:cxn>
                <a:cxn ang="0">
                  <a:pos x="768" y="20"/>
                </a:cxn>
                <a:cxn ang="0">
                  <a:pos x="831" y="37"/>
                </a:cxn>
                <a:cxn ang="0">
                  <a:pos x="909" y="67"/>
                </a:cxn>
                <a:cxn ang="0">
                  <a:pos x="1008" y="111"/>
                </a:cxn>
                <a:cxn ang="0">
                  <a:pos x="1105" y="162"/>
                </a:cxn>
                <a:cxn ang="0">
                  <a:pos x="1202" y="217"/>
                </a:cxn>
                <a:cxn ang="0">
                  <a:pos x="1299" y="278"/>
                </a:cxn>
                <a:cxn ang="0">
                  <a:pos x="1393" y="342"/>
                </a:cxn>
                <a:cxn ang="0">
                  <a:pos x="1487" y="410"/>
                </a:cxn>
                <a:cxn ang="0">
                  <a:pos x="1579" y="482"/>
                </a:cxn>
                <a:cxn ang="0">
                  <a:pos x="1670" y="557"/>
                </a:cxn>
                <a:cxn ang="0">
                  <a:pos x="1760" y="633"/>
                </a:cxn>
                <a:cxn ang="0">
                  <a:pos x="1846" y="710"/>
                </a:cxn>
                <a:cxn ang="0">
                  <a:pos x="1930" y="789"/>
                </a:cxn>
                <a:cxn ang="0">
                  <a:pos x="2054" y="908"/>
                </a:cxn>
                <a:cxn ang="0">
                  <a:pos x="2207" y="1064"/>
                </a:cxn>
                <a:cxn ang="0">
                  <a:pos x="2663" y="995"/>
                </a:cxn>
                <a:cxn ang="0">
                  <a:pos x="972" y="1635"/>
                </a:cxn>
              </a:cxnLst>
              <a:rect l="0" t="0" r="r" b="b"/>
              <a:pathLst>
                <a:path w="2663" h="2716">
                  <a:moveTo>
                    <a:pt x="972" y="1635"/>
                  </a:moveTo>
                  <a:lnTo>
                    <a:pt x="1456" y="1452"/>
                  </a:lnTo>
                  <a:lnTo>
                    <a:pt x="1413" y="1389"/>
                  </a:lnTo>
                  <a:lnTo>
                    <a:pt x="1362" y="1314"/>
                  </a:lnTo>
                  <a:lnTo>
                    <a:pt x="1304" y="1231"/>
                  </a:lnTo>
                  <a:lnTo>
                    <a:pt x="1240" y="1141"/>
                  </a:lnTo>
                  <a:lnTo>
                    <a:pt x="1169" y="1044"/>
                  </a:lnTo>
                  <a:lnTo>
                    <a:pt x="1095" y="943"/>
                  </a:lnTo>
                  <a:lnTo>
                    <a:pt x="1057" y="892"/>
                  </a:lnTo>
                  <a:lnTo>
                    <a:pt x="1017" y="840"/>
                  </a:lnTo>
                  <a:lnTo>
                    <a:pt x="976" y="789"/>
                  </a:lnTo>
                  <a:lnTo>
                    <a:pt x="934" y="737"/>
                  </a:lnTo>
                  <a:lnTo>
                    <a:pt x="893" y="685"/>
                  </a:lnTo>
                  <a:lnTo>
                    <a:pt x="850" y="634"/>
                  </a:lnTo>
                  <a:lnTo>
                    <a:pt x="806" y="583"/>
                  </a:lnTo>
                  <a:lnTo>
                    <a:pt x="761" y="532"/>
                  </a:lnTo>
                  <a:lnTo>
                    <a:pt x="718" y="483"/>
                  </a:lnTo>
                  <a:lnTo>
                    <a:pt x="673" y="436"/>
                  </a:lnTo>
                  <a:lnTo>
                    <a:pt x="627" y="390"/>
                  </a:lnTo>
                  <a:lnTo>
                    <a:pt x="582" y="345"/>
                  </a:lnTo>
                  <a:lnTo>
                    <a:pt x="537" y="301"/>
                  </a:lnTo>
                  <a:lnTo>
                    <a:pt x="492" y="261"/>
                  </a:lnTo>
                  <a:lnTo>
                    <a:pt x="446" y="222"/>
                  </a:lnTo>
                  <a:lnTo>
                    <a:pt x="400" y="185"/>
                  </a:lnTo>
                  <a:lnTo>
                    <a:pt x="356" y="152"/>
                  </a:lnTo>
                  <a:lnTo>
                    <a:pt x="311" y="120"/>
                  </a:lnTo>
                  <a:lnTo>
                    <a:pt x="266" y="92"/>
                  </a:lnTo>
                  <a:lnTo>
                    <a:pt x="222" y="67"/>
                  </a:lnTo>
                  <a:lnTo>
                    <a:pt x="194" y="53"/>
                  </a:lnTo>
                  <a:lnTo>
                    <a:pt x="165" y="40"/>
                  </a:lnTo>
                  <a:lnTo>
                    <a:pt x="138" y="29"/>
                  </a:lnTo>
                  <a:lnTo>
                    <a:pt x="109" y="19"/>
                  </a:lnTo>
                  <a:lnTo>
                    <a:pt x="82" y="12"/>
                  </a:lnTo>
                  <a:lnTo>
                    <a:pt x="54" y="6"/>
                  </a:lnTo>
                  <a:lnTo>
                    <a:pt x="27" y="2"/>
                  </a:lnTo>
                  <a:lnTo>
                    <a:pt x="0" y="0"/>
                  </a:lnTo>
                  <a:lnTo>
                    <a:pt x="597" y="3"/>
                  </a:lnTo>
                  <a:lnTo>
                    <a:pt x="632" y="4"/>
                  </a:lnTo>
                  <a:lnTo>
                    <a:pt x="667" y="6"/>
                  </a:lnTo>
                  <a:lnTo>
                    <a:pt x="701" y="10"/>
                  </a:lnTo>
                  <a:lnTo>
                    <a:pt x="735" y="14"/>
                  </a:lnTo>
                  <a:lnTo>
                    <a:pt x="768" y="20"/>
                  </a:lnTo>
                  <a:lnTo>
                    <a:pt x="799" y="28"/>
                  </a:lnTo>
                  <a:lnTo>
                    <a:pt x="831" y="37"/>
                  </a:lnTo>
                  <a:lnTo>
                    <a:pt x="860" y="47"/>
                  </a:lnTo>
                  <a:lnTo>
                    <a:pt x="909" y="67"/>
                  </a:lnTo>
                  <a:lnTo>
                    <a:pt x="959" y="89"/>
                  </a:lnTo>
                  <a:lnTo>
                    <a:pt x="1008" y="111"/>
                  </a:lnTo>
                  <a:lnTo>
                    <a:pt x="1057" y="135"/>
                  </a:lnTo>
                  <a:lnTo>
                    <a:pt x="1105" y="162"/>
                  </a:lnTo>
                  <a:lnTo>
                    <a:pt x="1154" y="188"/>
                  </a:lnTo>
                  <a:lnTo>
                    <a:pt x="1202" y="217"/>
                  </a:lnTo>
                  <a:lnTo>
                    <a:pt x="1251" y="246"/>
                  </a:lnTo>
                  <a:lnTo>
                    <a:pt x="1299" y="278"/>
                  </a:lnTo>
                  <a:lnTo>
                    <a:pt x="1346" y="309"/>
                  </a:lnTo>
                  <a:lnTo>
                    <a:pt x="1393" y="342"/>
                  </a:lnTo>
                  <a:lnTo>
                    <a:pt x="1440" y="375"/>
                  </a:lnTo>
                  <a:lnTo>
                    <a:pt x="1487" y="410"/>
                  </a:lnTo>
                  <a:lnTo>
                    <a:pt x="1534" y="446"/>
                  </a:lnTo>
                  <a:lnTo>
                    <a:pt x="1579" y="482"/>
                  </a:lnTo>
                  <a:lnTo>
                    <a:pt x="1625" y="519"/>
                  </a:lnTo>
                  <a:lnTo>
                    <a:pt x="1670" y="557"/>
                  </a:lnTo>
                  <a:lnTo>
                    <a:pt x="1715" y="594"/>
                  </a:lnTo>
                  <a:lnTo>
                    <a:pt x="1760" y="633"/>
                  </a:lnTo>
                  <a:lnTo>
                    <a:pt x="1803" y="672"/>
                  </a:lnTo>
                  <a:lnTo>
                    <a:pt x="1846" y="710"/>
                  </a:lnTo>
                  <a:lnTo>
                    <a:pt x="1889" y="750"/>
                  </a:lnTo>
                  <a:lnTo>
                    <a:pt x="1930" y="789"/>
                  </a:lnTo>
                  <a:lnTo>
                    <a:pt x="1972" y="828"/>
                  </a:lnTo>
                  <a:lnTo>
                    <a:pt x="2054" y="908"/>
                  </a:lnTo>
                  <a:lnTo>
                    <a:pt x="2132" y="986"/>
                  </a:lnTo>
                  <a:lnTo>
                    <a:pt x="2207" y="1064"/>
                  </a:lnTo>
                  <a:lnTo>
                    <a:pt x="2280" y="1141"/>
                  </a:lnTo>
                  <a:lnTo>
                    <a:pt x="2663" y="995"/>
                  </a:lnTo>
                  <a:lnTo>
                    <a:pt x="2428" y="2716"/>
                  </a:lnTo>
                  <a:lnTo>
                    <a:pt x="972" y="1635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  <a:effectLst>
              <a:reflection blurRad="6350" stA="70000" endPos="23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3" descr="© INSCALE GmbH, 26.05.2010&#10;http://www.presentationload.com/"/>
            <p:cNvSpPr>
              <a:spLocks noEditPoints="1"/>
            </p:cNvSpPr>
            <p:nvPr/>
          </p:nvSpPr>
          <p:spPr bwMode="gray">
            <a:xfrm>
              <a:off x="927" y="1024"/>
              <a:ext cx="2864" cy="2747"/>
            </a:xfrm>
            <a:custGeom>
              <a:avLst/>
              <a:gdLst/>
              <a:ahLst/>
              <a:cxnLst>
                <a:cxn ang="0">
                  <a:pos x="1408" y="1635"/>
                </a:cxn>
                <a:cxn ang="0">
                  <a:pos x="2786" y="2747"/>
                </a:cxn>
                <a:cxn ang="0">
                  <a:pos x="1832" y="1475"/>
                </a:cxn>
                <a:cxn ang="0">
                  <a:pos x="1737" y="1336"/>
                </a:cxn>
                <a:cxn ang="0">
                  <a:pos x="1620" y="1170"/>
                </a:cxn>
                <a:cxn ang="0">
                  <a:pos x="1484" y="988"/>
                </a:cxn>
                <a:cxn ang="0">
                  <a:pos x="1337" y="799"/>
                </a:cxn>
                <a:cxn ang="0">
                  <a:pos x="1217" y="655"/>
                </a:cxn>
                <a:cxn ang="0">
                  <a:pos x="1093" y="518"/>
                </a:cxn>
                <a:cxn ang="0">
                  <a:pos x="1030" y="453"/>
                </a:cxn>
                <a:cxn ang="0">
                  <a:pos x="967" y="392"/>
                </a:cxn>
                <a:cxn ang="0">
                  <a:pos x="902" y="334"/>
                </a:cxn>
                <a:cxn ang="0">
                  <a:pos x="839" y="280"/>
                </a:cxn>
                <a:cxn ang="0">
                  <a:pos x="809" y="256"/>
                </a:cxn>
                <a:cxn ang="0">
                  <a:pos x="755" y="217"/>
                </a:cxn>
                <a:cxn ang="0">
                  <a:pos x="696" y="175"/>
                </a:cxn>
                <a:cxn ang="0">
                  <a:pos x="647" y="144"/>
                </a:cxn>
                <a:cxn ang="0">
                  <a:pos x="592" y="117"/>
                </a:cxn>
                <a:cxn ang="0">
                  <a:pos x="538" y="98"/>
                </a:cxn>
                <a:cxn ang="0">
                  <a:pos x="485" y="84"/>
                </a:cxn>
                <a:cxn ang="0">
                  <a:pos x="431" y="77"/>
                </a:cxn>
                <a:cxn ang="0">
                  <a:pos x="379" y="77"/>
                </a:cxn>
                <a:cxn ang="0">
                  <a:pos x="325" y="85"/>
                </a:cxn>
                <a:cxn ang="0">
                  <a:pos x="270" y="99"/>
                </a:cxn>
                <a:cxn ang="0">
                  <a:pos x="214" y="122"/>
                </a:cxn>
                <a:cxn ang="0">
                  <a:pos x="169" y="145"/>
                </a:cxn>
                <a:cxn ang="0">
                  <a:pos x="128" y="170"/>
                </a:cxn>
                <a:cxn ang="0">
                  <a:pos x="93" y="197"/>
                </a:cxn>
                <a:cxn ang="0">
                  <a:pos x="60" y="226"/>
                </a:cxn>
                <a:cxn ang="0">
                  <a:pos x="40" y="246"/>
                </a:cxn>
                <a:cxn ang="0">
                  <a:pos x="23" y="267"/>
                </a:cxn>
                <a:cxn ang="0">
                  <a:pos x="9" y="287"/>
                </a:cxn>
                <a:cxn ang="0">
                  <a:pos x="0" y="305"/>
                </a:cxn>
                <a:cxn ang="0">
                  <a:pos x="8" y="239"/>
                </a:cxn>
                <a:cxn ang="0">
                  <a:pos x="29" y="205"/>
                </a:cxn>
                <a:cxn ang="0">
                  <a:pos x="52" y="173"/>
                </a:cxn>
                <a:cxn ang="0">
                  <a:pos x="78" y="144"/>
                </a:cxn>
                <a:cxn ang="0">
                  <a:pos x="108" y="117"/>
                </a:cxn>
                <a:cxn ang="0">
                  <a:pos x="139" y="94"/>
                </a:cxn>
                <a:cxn ang="0">
                  <a:pos x="173" y="72"/>
                </a:cxn>
                <a:cxn ang="0">
                  <a:pos x="208" y="53"/>
                </a:cxn>
                <a:cxn ang="0">
                  <a:pos x="255" y="32"/>
                </a:cxn>
                <a:cxn ang="0">
                  <a:pos x="313" y="13"/>
                </a:cxn>
                <a:cxn ang="0">
                  <a:pos x="368" y="2"/>
                </a:cxn>
                <a:cxn ang="0">
                  <a:pos x="422" y="0"/>
                </a:cxn>
                <a:cxn ang="0">
                  <a:pos x="476" y="4"/>
                </a:cxn>
                <a:cxn ang="0">
                  <a:pos x="528" y="14"/>
                </a:cxn>
                <a:cxn ang="0">
                  <a:pos x="580" y="32"/>
                </a:cxn>
                <a:cxn ang="0">
                  <a:pos x="632" y="54"/>
                </a:cxn>
                <a:cxn ang="0">
                  <a:pos x="702" y="92"/>
                </a:cxn>
                <a:cxn ang="0">
                  <a:pos x="792" y="152"/>
                </a:cxn>
                <a:cxn ang="0">
                  <a:pos x="882" y="222"/>
                </a:cxn>
                <a:cxn ang="0">
                  <a:pos x="973" y="301"/>
                </a:cxn>
                <a:cxn ang="0">
                  <a:pos x="1063" y="390"/>
                </a:cxn>
                <a:cxn ang="0">
                  <a:pos x="1154" y="483"/>
                </a:cxn>
                <a:cxn ang="0">
                  <a:pos x="1242" y="583"/>
                </a:cxn>
                <a:cxn ang="0">
                  <a:pos x="1329" y="685"/>
                </a:cxn>
                <a:cxn ang="0">
                  <a:pos x="1412" y="789"/>
                </a:cxn>
                <a:cxn ang="0">
                  <a:pos x="1493" y="892"/>
                </a:cxn>
                <a:cxn ang="0">
                  <a:pos x="1605" y="1044"/>
                </a:cxn>
                <a:cxn ang="0">
                  <a:pos x="1740" y="1231"/>
                </a:cxn>
                <a:cxn ang="0">
                  <a:pos x="1849" y="1389"/>
                </a:cxn>
                <a:cxn ang="0">
                  <a:pos x="1832" y="1475"/>
                </a:cxn>
              </a:cxnLst>
              <a:rect l="0" t="0" r="r" b="b"/>
              <a:pathLst>
                <a:path w="2864" h="2747">
                  <a:moveTo>
                    <a:pt x="1383" y="1707"/>
                  </a:moveTo>
                  <a:lnTo>
                    <a:pt x="1408" y="1635"/>
                  </a:lnTo>
                  <a:lnTo>
                    <a:pt x="2864" y="2716"/>
                  </a:lnTo>
                  <a:lnTo>
                    <a:pt x="2786" y="2747"/>
                  </a:lnTo>
                  <a:lnTo>
                    <a:pt x="1383" y="1707"/>
                  </a:lnTo>
                  <a:close/>
                  <a:moveTo>
                    <a:pt x="1832" y="1475"/>
                  </a:moveTo>
                  <a:lnTo>
                    <a:pt x="1788" y="1409"/>
                  </a:lnTo>
                  <a:lnTo>
                    <a:pt x="1737" y="1336"/>
                  </a:lnTo>
                  <a:lnTo>
                    <a:pt x="1681" y="1255"/>
                  </a:lnTo>
                  <a:lnTo>
                    <a:pt x="1620" y="1170"/>
                  </a:lnTo>
                  <a:lnTo>
                    <a:pt x="1554" y="1081"/>
                  </a:lnTo>
                  <a:lnTo>
                    <a:pt x="1484" y="988"/>
                  </a:lnTo>
                  <a:lnTo>
                    <a:pt x="1412" y="893"/>
                  </a:lnTo>
                  <a:lnTo>
                    <a:pt x="1337" y="799"/>
                  </a:lnTo>
                  <a:lnTo>
                    <a:pt x="1277" y="726"/>
                  </a:lnTo>
                  <a:lnTo>
                    <a:pt x="1217" y="655"/>
                  </a:lnTo>
                  <a:lnTo>
                    <a:pt x="1155" y="586"/>
                  </a:lnTo>
                  <a:lnTo>
                    <a:pt x="1093" y="518"/>
                  </a:lnTo>
                  <a:lnTo>
                    <a:pt x="1061" y="485"/>
                  </a:lnTo>
                  <a:lnTo>
                    <a:pt x="1030" y="453"/>
                  </a:lnTo>
                  <a:lnTo>
                    <a:pt x="998" y="422"/>
                  </a:lnTo>
                  <a:lnTo>
                    <a:pt x="967" y="392"/>
                  </a:lnTo>
                  <a:lnTo>
                    <a:pt x="934" y="362"/>
                  </a:lnTo>
                  <a:lnTo>
                    <a:pt x="902" y="334"/>
                  </a:lnTo>
                  <a:lnTo>
                    <a:pt x="871" y="306"/>
                  </a:lnTo>
                  <a:lnTo>
                    <a:pt x="839" y="280"/>
                  </a:lnTo>
                  <a:lnTo>
                    <a:pt x="828" y="271"/>
                  </a:lnTo>
                  <a:lnTo>
                    <a:pt x="809" y="256"/>
                  </a:lnTo>
                  <a:lnTo>
                    <a:pt x="783" y="238"/>
                  </a:lnTo>
                  <a:lnTo>
                    <a:pt x="755" y="217"/>
                  </a:lnTo>
                  <a:lnTo>
                    <a:pt x="725" y="195"/>
                  </a:lnTo>
                  <a:lnTo>
                    <a:pt x="696" y="175"/>
                  </a:lnTo>
                  <a:lnTo>
                    <a:pt x="668" y="158"/>
                  </a:lnTo>
                  <a:lnTo>
                    <a:pt x="647" y="144"/>
                  </a:lnTo>
                  <a:lnTo>
                    <a:pt x="620" y="130"/>
                  </a:lnTo>
                  <a:lnTo>
                    <a:pt x="592" y="117"/>
                  </a:lnTo>
                  <a:lnTo>
                    <a:pt x="565" y="107"/>
                  </a:lnTo>
                  <a:lnTo>
                    <a:pt x="538" y="98"/>
                  </a:lnTo>
                  <a:lnTo>
                    <a:pt x="512" y="90"/>
                  </a:lnTo>
                  <a:lnTo>
                    <a:pt x="485" y="84"/>
                  </a:lnTo>
                  <a:lnTo>
                    <a:pt x="458" y="79"/>
                  </a:lnTo>
                  <a:lnTo>
                    <a:pt x="431" y="77"/>
                  </a:lnTo>
                  <a:lnTo>
                    <a:pt x="405" y="76"/>
                  </a:lnTo>
                  <a:lnTo>
                    <a:pt x="379" y="77"/>
                  </a:lnTo>
                  <a:lnTo>
                    <a:pt x="352" y="79"/>
                  </a:lnTo>
                  <a:lnTo>
                    <a:pt x="325" y="85"/>
                  </a:lnTo>
                  <a:lnTo>
                    <a:pt x="297" y="91"/>
                  </a:lnTo>
                  <a:lnTo>
                    <a:pt x="270" y="99"/>
                  </a:lnTo>
                  <a:lnTo>
                    <a:pt x="242" y="110"/>
                  </a:lnTo>
                  <a:lnTo>
                    <a:pt x="214" y="122"/>
                  </a:lnTo>
                  <a:lnTo>
                    <a:pt x="191" y="132"/>
                  </a:lnTo>
                  <a:lnTo>
                    <a:pt x="169" y="145"/>
                  </a:lnTo>
                  <a:lnTo>
                    <a:pt x="149" y="157"/>
                  </a:lnTo>
                  <a:lnTo>
                    <a:pt x="128" y="170"/>
                  </a:lnTo>
                  <a:lnTo>
                    <a:pt x="110" y="183"/>
                  </a:lnTo>
                  <a:lnTo>
                    <a:pt x="93" y="197"/>
                  </a:lnTo>
                  <a:lnTo>
                    <a:pt x="75" y="212"/>
                  </a:lnTo>
                  <a:lnTo>
                    <a:pt x="60" y="226"/>
                  </a:lnTo>
                  <a:lnTo>
                    <a:pt x="50" y="236"/>
                  </a:lnTo>
                  <a:lnTo>
                    <a:pt x="40" y="246"/>
                  </a:lnTo>
                  <a:lnTo>
                    <a:pt x="32" y="256"/>
                  </a:lnTo>
                  <a:lnTo>
                    <a:pt x="23" y="267"/>
                  </a:lnTo>
                  <a:lnTo>
                    <a:pt x="16" y="277"/>
                  </a:lnTo>
                  <a:lnTo>
                    <a:pt x="9" y="287"/>
                  </a:lnTo>
                  <a:lnTo>
                    <a:pt x="4" y="296"/>
                  </a:lnTo>
                  <a:lnTo>
                    <a:pt x="0" y="305"/>
                  </a:lnTo>
                  <a:lnTo>
                    <a:pt x="0" y="257"/>
                  </a:lnTo>
                  <a:lnTo>
                    <a:pt x="8" y="239"/>
                  </a:lnTo>
                  <a:lnTo>
                    <a:pt x="18" y="221"/>
                  </a:lnTo>
                  <a:lnTo>
                    <a:pt x="29" y="205"/>
                  </a:lnTo>
                  <a:lnTo>
                    <a:pt x="40" y="188"/>
                  </a:lnTo>
                  <a:lnTo>
                    <a:pt x="52" y="173"/>
                  </a:lnTo>
                  <a:lnTo>
                    <a:pt x="65" y="158"/>
                  </a:lnTo>
                  <a:lnTo>
                    <a:pt x="78" y="144"/>
                  </a:lnTo>
                  <a:lnTo>
                    <a:pt x="93" y="130"/>
                  </a:lnTo>
                  <a:lnTo>
                    <a:pt x="108" y="117"/>
                  </a:lnTo>
                  <a:lnTo>
                    <a:pt x="123" y="105"/>
                  </a:lnTo>
                  <a:lnTo>
                    <a:pt x="139" y="94"/>
                  </a:lnTo>
                  <a:lnTo>
                    <a:pt x="156" y="82"/>
                  </a:lnTo>
                  <a:lnTo>
                    <a:pt x="173" y="72"/>
                  </a:lnTo>
                  <a:lnTo>
                    <a:pt x="190" y="62"/>
                  </a:lnTo>
                  <a:lnTo>
                    <a:pt x="208" y="53"/>
                  </a:lnTo>
                  <a:lnTo>
                    <a:pt x="226" y="45"/>
                  </a:lnTo>
                  <a:lnTo>
                    <a:pt x="255" y="32"/>
                  </a:lnTo>
                  <a:lnTo>
                    <a:pt x="285" y="21"/>
                  </a:lnTo>
                  <a:lnTo>
                    <a:pt x="313" y="13"/>
                  </a:lnTo>
                  <a:lnTo>
                    <a:pt x="341" y="7"/>
                  </a:lnTo>
                  <a:lnTo>
                    <a:pt x="368" y="2"/>
                  </a:lnTo>
                  <a:lnTo>
                    <a:pt x="396" y="0"/>
                  </a:lnTo>
                  <a:lnTo>
                    <a:pt x="422" y="0"/>
                  </a:lnTo>
                  <a:lnTo>
                    <a:pt x="450" y="1"/>
                  </a:lnTo>
                  <a:lnTo>
                    <a:pt x="476" y="4"/>
                  </a:lnTo>
                  <a:lnTo>
                    <a:pt x="502" y="8"/>
                  </a:lnTo>
                  <a:lnTo>
                    <a:pt x="528" y="14"/>
                  </a:lnTo>
                  <a:lnTo>
                    <a:pt x="555" y="22"/>
                  </a:lnTo>
                  <a:lnTo>
                    <a:pt x="580" y="32"/>
                  </a:lnTo>
                  <a:lnTo>
                    <a:pt x="606" y="42"/>
                  </a:lnTo>
                  <a:lnTo>
                    <a:pt x="632" y="54"/>
                  </a:lnTo>
                  <a:lnTo>
                    <a:pt x="658" y="67"/>
                  </a:lnTo>
                  <a:lnTo>
                    <a:pt x="702" y="92"/>
                  </a:lnTo>
                  <a:lnTo>
                    <a:pt x="747" y="120"/>
                  </a:lnTo>
                  <a:lnTo>
                    <a:pt x="792" y="152"/>
                  </a:lnTo>
                  <a:lnTo>
                    <a:pt x="836" y="185"/>
                  </a:lnTo>
                  <a:lnTo>
                    <a:pt x="882" y="222"/>
                  </a:lnTo>
                  <a:lnTo>
                    <a:pt x="928" y="261"/>
                  </a:lnTo>
                  <a:lnTo>
                    <a:pt x="973" y="301"/>
                  </a:lnTo>
                  <a:lnTo>
                    <a:pt x="1018" y="345"/>
                  </a:lnTo>
                  <a:lnTo>
                    <a:pt x="1063" y="390"/>
                  </a:lnTo>
                  <a:lnTo>
                    <a:pt x="1109" y="436"/>
                  </a:lnTo>
                  <a:lnTo>
                    <a:pt x="1154" y="483"/>
                  </a:lnTo>
                  <a:lnTo>
                    <a:pt x="1197" y="532"/>
                  </a:lnTo>
                  <a:lnTo>
                    <a:pt x="1242" y="583"/>
                  </a:lnTo>
                  <a:lnTo>
                    <a:pt x="1286" y="634"/>
                  </a:lnTo>
                  <a:lnTo>
                    <a:pt x="1329" y="685"/>
                  </a:lnTo>
                  <a:lnTo>
                    <a:pt x="1370" y="737"/>
                  </a:lnTo>
                  <a:lnTo>
                    <a:pt x="1412" y="789"/>
                  </a:lnTo>
                  <a:lnTo>
                    <a:pt x="1453" y="840"/>
                  </a:lnTo>
                  <a:lnTo>
                    <a:pt x="1493" y="892"/>
                  </a:lnTo>
                  <a:lnTo>
                    <a:pt x="1531" y="943"/>
                  </a:lnTo>
                  <a:lnTo>
                    <a:pt x="1605" y="1044"/>
                  </a:lnTo>
                  <a:lnTo>
                    <a:pt x="1676" y="1141"/>
                  </a:lnTo>
                  <a:lnTo>
                    <a:pt x="1740" y="1231"/>
                  </a:lnTo>
                  <a:lnTo>
                    <a:pt x="1798" y="1314"/>
                  </a:lnTo>
                  <a:lnTo>
                    <a:pt x="1849" y="1389"/>
                  </a:lnTo>
                  <a:lnTo>
                    <a:pt x="1892" y="1452"/>
                  </a:lnTo>
                  <a:lnTo>
                    <a:pt x="1832" y="1475"/>
                  </a:lnTo>
                  <a:close/>
                </a:path>
              </a:pathLst>
            </a:custGeom>
            <a:solidFill>
              <a:srgbClr val="0020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271489" y="1145609"/>
            <a:ext cx="3801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18,5% к 2022 году</a:t>
            </a:r>
            <a:endParaRPr lang="ru-RU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76"/>
          <p:cNvSpPr txBox="1">
            <a:spLocks noChangeArrowheads="1"/>
          </p:cNvSpPr>
          <p:nvPr/>
        </p:nvSpPr>
        <p:spPr bwMode="auto">
          <a:xfrm>
            <a:off x="1845276" y="2075937"/>
            <a:ext cx="5659394" cy="461665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softEdge rad="127000"/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Комплексы процессных мероприятий</a:t>
            </a:r>
            <a:endParaRPr lang="en-US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5989"/>
            <a:ext cx="9160805" cy="543697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Прогнозируемая среднегодовая численность воспитанников, учащихся в 2023 году</a:t>
            </a:r>
            <a:endParaRPr lang="ru-RU" sz="2600" dirty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Text Box 176"/>
          <p:cNvSpPr txBox="1">
            <a:spLocks noChangeArrowheads="1"/>
          </p:cNvSpPr>
          <p:nvPr/>
        </p:nvSpPr>
        <p:spPr bwMode="auto">
          <a:xfrm>
            <a:off x="7438768" y="0"/>
            <a:ext cx="90616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№27</a:t>
            </a:r>
          </a:p>
        </p:txBody>
      </p:sp>
      <p:pic>
        <p:nvPicPr>
          <p:cNvPr id="2051" name="Picture 3" descr="C:\Users\FINBANK.ADM\Desktop\картинки к през\facebook__com_kyivcity_gov_ua__1__5_1300x8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435" y="3992025"/>
            <a:ext cx="4215807" cy="2202305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052" name="Picture 4" descr="C:\Users\FINBANK.ADM\Desktop\картинки к през\screenshot_2-47-1024x5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1675" y="4674973"/>
            <a:ext cx="3901257" cy="2183027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3" t="50303" r="4744" b="25503"/>
          <a:stretch/>
        </p:blipFill>
        <p:spPr>
          <a:xfrm>
            <a:off x="2883244" y="2677299"/>
            <a:ext cx="2899719" cy="166404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731739" y="3042560"/>
            <a:ext cx="17440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3441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51438" y="2297034"/>
            <a:ext cx="3336324" cy="400110"/>
          </a:xfrm>
          <a:prstGeom prst="rect">
            <a:avLst/>
          </a:prstGeom>
          <a:solidFill>
            <a:srgbClr val="FF990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258" y="1749220"/>
            <a:ext cx="2866769" cy="400110"/>
          </a:xfrm>
          <a:prstGeom prst="rect">
            <a:avLst/>
          </a:prstGeom>
          <a:solidFill>
            <a:srgbClr val="FF990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Общее образование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3" t="50303" r="4744" b="25503"/>
          <a:stretch/>
        </p:blipFill>
        <p:spPr>
          <a:xfrm>
            <a:off x="0" y="2145959"/>
            <a:ext cx="2899719" cy="166404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81447" y="2535933"/>
            <a:ext cx="17440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6607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05168" y="2783068"/>
            <a:ext cx="3954162" cy="400110"/>
          </a:xfrm>
          <a:prstGeom prst="rect">
            <a:avLst/>
          </a:prstGeom>
          <a:solidFill>
            <a:srgbClr val="FF990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3" t="50303" r="4744" b="25503"/>
          <a:stretch/>
        </p:blipFill>
        <p:spPr>
          <a:xfrm>
            <a:off x="5704703" y="3196283"/>
            <a:ext cx="2899719" cy="166404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561437" y="3627445"/>
            <a:ext cx="17440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6737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805" y="197708"/>
            <a:ext cx="9160805" cy="543697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МП «Развитие культуры»</a:t>
            </a:r>
            <a:endParaRPr lang="ru-RU" sz="2600" dirty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Text Box 176"/>
          <p:cNvSpPr txBox="1">
            <a:spLocks noChangeArrowheads="1"/>
          </p:cNvSpPr>
          <p:nvPr/>
        </p:nvSpPr>
        <p:spPr bwMode="auto">
          <a:xfrm>
            <a:off x="7438768" y="0"/>
            <a:ext cx="90616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№28</a:t>
            </a:r>
          </a:p>
        </p:txBody>
      </p:sp>
      <p:pic>
        <p:nvPicPr>
          <p:cNvPr id="13314" name="Picture 2" descr="C:\Users\FINBANK.ADM\Desktop\картинки к през\uG6x1vV7R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0183" y="2744259"/>
            <a:ext cx="2833817" cy="222833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3316" name="Picture 4" descr="C:\Users\FINBANK.ADM\Desktop\картинки к през\l8bWSf25R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6996" y="1507525"/>
            <a:ext cx="2887004" cy="192391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9" descr="C:\Users\FINBANK.ADM\Desktop\картинки к през\1LimLXlMvk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0141" y="4744994"/>
            <a:ext cx="2973859" cy="191782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0" name="Text Box 176"/>
          <p:cNvSpPr txBox="1">
            <a:spLocks noChangeArrowheads="1"/>
          </p:cNvSpPr>
          <p:nvPr/>
        </p:nvSpPr>
        <p:spPr bwMode="auto">
          <a:xfrm>
            <a:off x="8138984" y="1371599"/>
            <a:ext cx="100501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6423" y="842207"/>
            <a:ext cx="21171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239,6</a:t>
            </a:r>
            <a:endParaRPr lang="ru-RU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Eingekerbter Richtungspfeil 14"/>
          <p:cNvSpPr/>
          <p:nvPr/>
        </p:nvSpPr>
        <p:spPr bwMode="gray">
          <a:xfrm>
            <a:off x="0" y="3380524"/>
            <a:ext cx="6194852" cy="500300"/>
          </a:xfrm>
          <a:prstGeom prst="chevron">
            <a:avLst>
              <a:gd name="adj" fmla="val 25230"/>
            </a:avLst>
          </a:prstGeom>
          <a:solidFill>
            <a:srgbClr val="002060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square" anchor="ctr"/>
          <a:lstStyle/>
          <a:p>
            <a:pPr marL="285750" indent="-285750"/>
            <a:r>
              <a:rPr lang="ru-RU" sz="1600" b="1" noProof="1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«Библиотечное обслуживание и популяризация чтения» – 22,6</a:t>
            </a:r>
            <a:endParaRPr lang="en-US" sz="1600" b="1" noProof="1">
              <a:solidFill>
                <a:srgbClr val="FAFAF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ingekerbter Richtungspfeil 14"/>
          <p:cNvSpPr/>
          <p:nvPr/>
        </p:nvSpPr>
        <p:spPr bwMode="gray">
          <a:xfrm>
            <a:off x="1046207" y="3947492"/>
            <a:ext cx="3220992" cy="443276"/>
          </a:xfrm>
          <a:prstGeom prst="chevron">
            <a:avLst>
              <a:gd name="adj" fmla="val 25230"/>
            </a:avLst>
          </a:prstGeom>
          <a:solidFill>
            <a:srgbClr val="FF9933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square" anchor="ctr"/>
          <a:lstStyle/>
          <a:p>
            <a:pPr marL="285750" indent="-285750"/>
            <a:r>
              <a:rPr lang="ru-RU" sz="1600" b="1" noProof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«Музейная деятельность – 7,0</a:t>
            </a:r>
            <a:endParaRPr lang="en-US" sz="1600" b="1" noProof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ingekerbter Richtungspfeil 14"/>
          <p:cNvSpPr/>
          <p:nvPr/>
        </p:nvSpPr>
        <p:spPr bwMode="gray">
          <a:xfrm>
            <a:off x="0" y="2776152"/>
            <a:ext cx="6458466" cy="545885"/>
          </a:xfrm>
          <a:prstGeom prst="chevron">
            <a:avLst>
              <a:gd name="adj" fmla="val 25230"/>
            </a:avLst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square" anchor="ctr"/>
          <a:lstStyle/>
          <a:p>
            <a:pPr marL="285750" indent="-285750"/>
            <a:r>
              <a:rPr lang="ru-RU" sz="1600" b="1" noProof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«Профессиональное искуство, народное творчество и культурно-досуговая деятельность – 101,2</a:t>
            </a:r>
            <a:endParaRPr lang="en-US" sz="1600" b="1" noProof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Eingekerbter Richtungspfeil 14"/>
          <p:cNvSpPr/>
          <p:nvPr/>
        </p:nvSpPr>
        <p:spPr bwMode="gray">
          <a:xfrm>
            <a:off x="0" y="2248930"/>
            <a:ext cx="6351373" cy="502508"/>
          </a:xfrm>
          <a:prstGeom prst="chevron">
            <a:avLst>
              <a:gd name="adj" fmla="val 25230"/>
            </a:avLst>
          </a:prstGeom>
          <a:solidFill>
            <a:srgbClr val="FF9933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square" anchor="ctr"/>
          <a:lstStyle/>
          <a:p>
            <a:pPr marL="285750" indent="-285750"/>
            <a:r>
              <a:rPr lang="ru-RU" sz="1600" b="1" noProof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«Обеспечение реализации муниципальной программы» – 104,0</a:t>
            </a:r>
            <a:endParaRPr lang="en-US" sz="1600" b="1" noProof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76"/>
          <p:cNvSpPr txBox="1">
            <a:spLocks noChangeArrowheads="1"/>
          </p:cNvSpPr>
          <p:nvPr/>
        </p:nvSpPr>
        <p:spPr bwMode="auto">
          <a:xfrm>
            <a:off x="2580482" y="4938419"/>
            <a:ext cx="3922093" cy="646331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softEdge rad="127000"/>
          </a:effectLst>
          <a:extLst/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Мероприятия, направленные на достижение целей проектов</a:t>
            </a:r>
            <a:endParaRPr lang="en-US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91914" y="871848"/>
            <a:ext cx="3115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7,4% к 2022 году</a:t>
            </a:r>
          </a:p>
        </p:txBody>
      </p:sp>
      <p:sp>
        <p:nvSpPr>
          <p:cNvPr id="23" name="Text Box 176"/>
          <p:cNvSpPr txBox="1">
            <a:spLocks noChangeArrowheads="1"/>
          </p:cNvSpPr>
          <p:nvPr/>
        </p:nvSpPr>
        <p:spPr bwMode="auto">
          <a:xfrm>
            <a:off x="626077" y="1581667"/>
            <a:ext cx="5659394" cy="46166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Комплексы процессных мероприятий</a:t>
            </a:r>
            <a:endParaRPr lang="en-US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Eingekerbter Richtungspfeil 14"/>
          <p:cNvSpPr/>
          <p:nvPr/>
        </p:nvSpPr>
        <p:spPr bwMode="gray">
          <a:xfrm>
            <a:off x="3513439" y="5717670"/>
            <a:ext cx="2599037" cy="538968"/>
          </a:xfrm>
          <a:prstGeom prst="chevron">
            <a:avLst>
              <a:gd name="adj" fmla="val 25230"/>
            </a:avLst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pPr marL="285750" indent="-285750"/>
            <a:endParaRPr lang="en-US" sz="1600" b="1" noProof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76"/>
          <p:cNvSpPr txBox="1">
            <a:spLocks noChangeArrowheads="1"/>
          </p:cNvSpPr>
          <p:nvPr/>
        </p:nvSpPr>
        <p:spPr bwMode="auto">
          <a:xfrm>
            <a:off x="3175687" y="5803560"/>
            <a:ext cx="314685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«Я планирую бюджет» 2,8</a:t>
            </a:r>
            <a:endParaRPr 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AutoShape 4" descr="C:\Users\FINBANK.ADM\Desktop\%D0%BA%D0%B0%D1%80%D1%82%D0%B8%D0%BD%D0%BA%D0%B8 %D0%BA %D0%BF%D1%80%D0%B5%D0%B7\63629909-tsepnoy-most-v-andersengrade-osen-201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C:\Users\FINBANK.ADM\Desktop\%D0%BA%D0%B0%D1%80%D1%82%D0%B8%D0%BD%D0%BA%D0%B8 %D0%BA %D0%BF%D1%80%D0%B5%D0%B7\63629909-tsepnoy-most-v-andersengrade-osen-201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855" y="4547287"/>
            <a:ext cx="2923635" cy="219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2" name="Eingekerbter Richtungspfeil 14"/>
          <p:cNvSpPr/>
          <p:nvPr/>
        </p:nvSpPr>
        <p:spPr bwMode="gray">
          <a:xfrm>
            <a:off x="0" y="4422481"/>
            <a:ext cx="6664412" cy="480415"/>
          </a:xfrm>
          <a:prstGeom prst="chevron">
            <a:avLst>
              <a:gd name="adj" fmla="val 25230"/>
            </a:avLst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square" anchor="ctr"/>
          <a:lstStyle/>
          <a:p>
            <a:pPr marL="285750" indent="-285750"/>
            <a:r>
              <a:rPr lang="ru-RU" sz="1600" b="1" noProof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«Сохранение и охрана культурного и исторического наследия» - 2,0 </a:t>
            </a:r>
            <a:endParaRPr lang="en-US" sz="1600" b="1" noProof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9"/>
          <p:cNvGrpSpPr>
            <a:grpSpLocks/>
          </p:cNvGrpSpPr>
          <p:nvPr/>
        </p:nvGrpSpPr>
        <p:grpSpPr bwMode="gray">
          <a:xfrm rot="16000358">
            <a:off x="3895413" y="846721"/>
            <a:ext cx="370748" cy="659063"/>
            <a:chOff x="927" y="1024"/>
            <a:chExt cx="3094" cy="2747"/>
          </a:xfrm>
        </p:grpSpPr>
        <p:sp>
          <p:nvSpPr>
            <p:cNvPr id="27" name="Freeform 10" descr="© INSCALE GmbH, 26.05.2010&#10;http://www.presentationload.com/"/>
            <p:cNvSpPr>
              <a:spLocks/>
            </p:cNvSpPr>
            <p:nvPr/>
          </p:nvSpPr>
          <p:spPr bwMode="gray">
            <a:xfrm>
              <a:off x="927" y="1100"/>
              <a:ext cx="647" cy="229"/>
            </a:xfrm>
            <a:custGeom>
              <a:avLst/>
              <a:gdLst/>
              <a:ahLst/>
              <a:cxnLst>
                <a:cxn ang="0">
                  <a:pos x="647" y="68"/>
                </a:cxn>
                <a:cxn ang="0">
                  <a:pos x="614" y="81"/>
                </a:cxn>
                <a:cxn ang="0">
                  <a:pos x="582" y="94"/>
                </a:cxn>
                <a:cxn ang="0">
                  <a:pos x="551" y="108"/>
                </a:cxn>
                <a:cxn ang="0">
                  <a:pos x="522" y="123"/>
                </a:cxn>
                <a:cxn ang="0">
                  <a:pos x="495" y="140"/>
                </a:cxn>
                <a:cxn ang="0">
                  <a:pos x="468" y="157"/>
                </a:cxn>
                <a:cxn ang="0">
                  <a:pos x="444" y="174"/>
                </a:cxn>
                <a:cxn ang="0">
                  <a:pos x="421" y="193"/>
                </a:cxn>
                <a:cxn ang="0">
                  <a:pos x="0" y="229"/>
                </a:cxn>
                <a:cxn ang="0">
                  <a:pos x="4" y="220"/>
                </a:cxn>
                <a:cxn ang="0">
                  <a:pos x="9" y="211"/>
                </a:cxn>
                <a:cxn ang="0">
                  <a:pos x="16" y="201"/>
                </a:cxn>
                <a:cxn ang="0">
                  <a:pos x="23" y="191"/>
                </a:cxn>
                <a:cxn ang="0">
                  <a:pos x="32" y="180"/>
                </a:cxn>
                <a:cxn ang="0">
                  <a:pos x="40" y="170"/>
                </a:cxn>
                <a:cxn ang="0">
                  <a:pos x="50" y="160"/>
                </a:cxn>
                <a:cxn ang="0">
                  <a:pos x="60" y="150"/>
                </a:cxn>
                <a:cxn ang="0">
                  <a:pos x="75" y="136"/>
                </a:cxn>
                <a:cxn ang="0">
                  <a:pos x="91" y="122"/>
                </a:cxn>
                <a:cxn ang="0">
                  <a:pos x="107" y="109"/>
                </a:cxn>
                <a:cxn ang="0">
                  <a:pos x="125" y="97"/>
                </a:cxn>
                <a:cxn ang="0">
                  <a:pos x="144" y="84"/>
                </a:cxn>
                <a:cxn ang="0">
                  <a:pos x="164" y="72"/>
                </a:cxn>
                <a:cxn ang="0">
                  <a:pos x="184" y="60"/>
                </a:cxn>
                <a:cxn ang="0">
                  <a:pos x="206" y="49"/>
                </a:cxn>
                <a:cxn ang="0">
                  <a:pos x="227" y="40"/>
                </a:cxn>
                <a:cxn ang="0">
                  <a:pos x="250" y="31"/>
                </a:cxn>
                <a:cxn ang="0">
                  <a:pos x="273" y="23"/>
                </a:cxn>
                <a:cxn ang="0">
                  <a:pos x="297" y="16"/>
                </a:cxn>
                <a:cxn ang="0">
                  <a:pos x="322" y="10"/>
                </a:cxn>
                <a:cxn ang="0">
                  <a:pos x="346" y="5"/>
                </a:cxn>
                <a:cxn ang="0">
                  <a:pos x="370" y="1"/>
                </a:cxn>
                <a:cxn ang="0">
                  <a:pos x="396" y="0"/>
                </a:cxn>
                <a:cxn ang="0">
                  <a:pos x="411" y="0"/>
                </a:cxn>
                <a:cxn ang="0">
                  <a:pos x="426" y="0"/>
                </a:cxn>
                <a:cxn ang="0">
                  <a:pos x="442" y="1"/>
                </a:cxn>
                <a:cxn ang="0">
                  <a:pos x="457" y="3"/>
                </a:cxn>
                <a:cxn ang="0">
                  <a:pos x="472" y="5"/>
                </a:cxn>
                <a:cxn ang="0">
                  <a:pos x="488" y="9"/>
                </a:cxn>
                <a:cxn ang="0">
                  <a:pos x="504" y="12"/>
                </a:cxn>
                <a:cxn ang="0">
                  <a:pos x="519" y="16"/>
                </a:cxn>
                <a:cxn ang="0">
                  <a:pos x="550" y="26"/>
                </a:cxn>
                <a:cxn ang="0">
                  <a:pos x="583" y="38"/>
                </a:cxn>
                <a:cxn ang="0">
                  <a:pos x="615" y="52"/>
                </a:cxn>
                <a:cxn ang="0">
                  <a:pos x="647" y="68"/>
                </a:cxn>
              </a:cxnLst>
              <a:rect l="0" t="0" r="r" b="b"/>
              <a:pathLst>
                <a:path w="647" h="229">
                  <a:moveTo>
                    <a:pt x="647" y="68"/>
                  </a:moveTo>
                  <a:lnTo>
                    <a:pt x="614" y="81"/>
                  </a:lnTo>
                  <a:lnTo>
                    <a:pt x="582" y="94"/>
                  </a:lnTo>
                  <a:lnTo>
                    <a:pt x="551" y="108"/>
                  </a:lnTo>
                  <a:lnTo>
                    <a:pt x="522" y="123"/>
                  </a:lnTo>
                  <a:lnTo>
                    <a:pt x="495" y="140"/>
                  </a:lnTo>
                  <a:lnTo>
                    <a:pt x="468" y="157"/>
                  </a:lnTo>
                  <a:lnTo>
                    <a:pt x="444" y="174"/>
                  </a:lnTo>
                  <a:lnTo>
                    <a:pt x="421" y="193"/>
                  </a:lnTo>
                  <a:lnTo>
                    <a:pt x="0" y="229"/>
                  </a:lnTo>
                  <a:lnTo>
                    <a:pt x="4" y="220"/>
                  </a:lnTo>
                  <a:lnTo>
                    <a:pt x="9" y="211"/>
                  </a:lnTo>
                  <a:lnTo>
                    <a:pt x="16" y="201"/>
                  </a:lnTo>
                  <a:lnTo>
                    <a:pt x="23" y="191"/>
                  </a:lnTo>
                  <a:lnTo>
                    <a:pt x="32" y="180"/>
                  </a:lnTo>
                  <a:lnTo>
                    <a:pt x="40" y="170"/>
                  </a:lnTo>
                  <a:lnTo>
                    <a:pt x="50" y="160"/>
                  </a:lnTo>
                  <a:lnTo>
                    <a:pt x="60" y="150"/>
                  </a:lnTo>
                  <a:lnTo>
                    <a:pt x="75" y="136"/>
                  </a:lnTo>
                  <a:lnTo>
                    <a:pt x="91" y="122"/>
                  </a:lnTo>
                  <a:lnTo>
                    <a:pt x="107" y="109"/>
                  </a:lnTo>
                  <a:lnTo>
                    <a:pt x="125" y="97"/>
                  </a:lnTo>
                  <a:lnTo>
                    <a:pt x="144" y="84"/>
                  </a:lnTo>
                  <a:lnTo>
                    <a:pt x="164" y="72"/>
                  </a:lnTo>
                  <a:lnTo>
                    <a:pt x="184" y="60"/>
                  </a:lnTo>
                  <a:lnTo>
                    <a:pt x="206" y="49"/>
                  </a:lnTo>
                  <a:lnTo>
                    <a:pt x="227" y="40"/>
                  </a:lnTo>
                  <a:lnTo>
                    <a:pt x="250" y="31"/>
                  </a:lnTo>
                  <a:lnTo>
                    <a:pt x="273" y="23"/>
                  </a:lnTo>
                  <a:lnTo>
                    <a:pt x="297" y="16"/>
                  </a:lnTo>
                  <a:lnTo>
                    <a:pt x="322" y="10"/>
                  </a:lnTo>
                  <a:lnTo>
                    <a:pt x="346" y="5"/>
                  </a:lnTo>
                  <a:lnTo>
                    <a:pt x="370" y="1"/>
                  </a:lnTo>
                  <a:lnTo>
                    <a:pt x="396" y="0"/>
                  </a:lnTo>
                  <a:lnTo>
                    <a:pt x="411" y="0"/>
                  </a:lnTo>
                  <a:lnTo>
                    <a:pt x="426" y="0"/>
                  </a:lnTo>
                  <a:lnTo>
                    <a:pt x="442" y="1"/>
                  </a:lnTo>
                  <a:lnTo>
                    <a:pt x="457" y="3"/>
                  </a:lnTo>
                  <a:lnTo>
                    <a:pt x="472" y="5"/>
                  </a:lnTo>
                  <a:lnTo>
                    <a:pt x="488" y="9"/>
                  </a:lnTo>
                  <a:lnTo>
                    <a:pt x="504" y="12"/>
                  </a:lnTo>
                  <a:lnTo>
                    <a:pt x="519" y="16"/>
                  </a:lnTo>
                  <a:lnTo>
                    <a:pt x="550" y="26"/>
                  </a:lnTo>
                  <a:lnTo>
                    <a:pt x="583" y="38"/>
                  </a:lnTo>
                  <a:lnTo>
                    <a:pt x="615" y="52"/>
                  </a:lnTo>
                  <a:lnTo>
                    <a:pt x="647" y="68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16200000" scaled="1"/>
            </a:gradFill>
            <a:ln w="9525">
              <a:noFill/>
              <a:round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12" descr="© INSCALE GmbH, 26.05.2010&#10;http://www.presentationload.com/"/>
            <p:cNvSpPr>
              <a:spLocks/>
            </p:cNvSpPr>
            <p:nvPr/>
          </p:nvSpPr>
          <p:spPr bwMode="gray">
            <a:xfrm>
              <a:off x="1358" y="1024"/>
              <a:ext cx="2663" cy="2716"/>
            </a:xfrm>
            <a:custGeom>
              <a:avLst/>
              <a:gdLst/>
              <a:ahLst/>
              <a:cxnLst>
                <a:cxn ang="0">
                  <a:pos x="1456" y="1452"/>
                </a:cxn>
                <a:cxn ang="0">
                  <a:pos x="1362" y="1314"/>
                </a:cxn>
                <a:cxn ang="0">
                  <a:pos x="1240" y="1141"/>
                </a:cxn>
                <a:cxn ang="0">
                  <a:pos x="1095" y="943"/>
                </a:cxn>
                <a:cxn ang="0">
                  <a:pos x="1017" y="840"/>
                </a:cxn>
                <a:cxn ang="0">
                  <a:pos x="934" y="737"/>
                </a:cxn>
                <a:cxn ang="0">
                  <a:pos x="850" y="634"/>
                </a:cxn>
                <a:cxn ang="0">
                  <a:pos x="761" y="532"/>
                </a:cxn>
                <a:cxn ang="0">
                  <a:pos x="673" y="436"/>
                </a:cxn>
                <a:cxn ang="0">
                  <a:pos x="582" y="345"/>
                </a:cxn>
                <a:cxn ang="0">
                  <a:pos x="492" y="261"/>
                </a:cxn>
                <a:cxn ang="0">
                  <a:pos x="400" y="185"/>
                </a:cxn>
                <a:cxn ang="0">
                  <a:pos x="311" y="120"/>
                </a:cxn>
                <a:cxn ang="0">
                  <a:pos x="222" y="67"/>
                </a:cxn>
                <a:cxn ang="0">
                  <a:pos x="165" y="40"/>
                </a:cxn>
                <a:cxn ang="0">
                  <a:pos x="109" y="19"/>
                </a:cxn>
                <a:cxn ang="0">
                  <a:pos x="54" y="6"/>
                </a:cxn>
                <a:cxn ang="0">
                  <a:pos x="0" y="0"/>
                </a:cxn>
                <a:cxn ang="0">
                  <a:pos x="632" y="4"/>
                </a:cxn>
                <a:cxn ang="0">
                  <a:pos x="701" y="10"/>
                </a:cxn>
                <a:cxn ang="0">
                  <a:pos x="768" y="20"/>
                </a:cxn>
                <a:cxn ang="0">
                  <a:pos x="831" y="37"/>
                </a:cxn>
                <a:cxn ang="0">
                  <a:pos x="909" y="67"/>
                </a:cxn>
                <a:cxn ang="0">
                  <a:pos x="1008" y="111"/>
                </a:cxn>
                <a:cxn ang="0">
                  <a:pos x="1105" y="162"/>
                </a:cxn>
                <a:cxn ang="0">
                  <a:pos x="1202" y="217"/>
                </a:cxn>
                <a:cxn ang="0">
                  <a:pos x="1299" y="278"/>
                </a:cxn>
                <a:cxn ang="0">
                  <a:pos x="1393" y="342"/>
                </a:cxn>
                <a:cxn ang="0">
                  <a:pos x="1487" y="410"/>
                </a:cxn>
                <a:cxn ang="0">
                  <a:pos x="1579" y="482"/>
                </a:cxn>
                <a:cxn ang="0">
                  <a:pos x="1670" y="557"/>
                </a:cxn>
                <a:cxn ang="0">
                  <a:pos x="1760" y="633"/>
                </a:cxn>
                <a:cxn ang="0">
                  <a:pos x="1846" y="710"/>
                </a:cxn>
                <a:cxn ang="0">
                  <a:pos x="1930" y="789"/>
                </a:cxn>
                <a:cxn ang="0">
                  <a:pos x="2054" y="908"/>
                </a:cxn>
                <a:cxn ang="0">
                  <a:pos x="2207" y="1064"/>
                </a:cxn>
                <a:cxn ang="0">
                  <a:pos x="2663" y="995"/>
                </a:cxn>
                <a:cxn ang="0">
                  <a:pos x="972" y="1635"/>
                </a:cxn>
              </a:cxnLst>
              <a:rect l="0" t="0" r="r" b="b"/>
              <a:pathLst>
                <a:path w="2663" h="2716">
                  <a:moveTo>
                    <a:pt x="972" y="1635"/>
                  </a:moveTo>
                  <a:lnTo>
                    <a:pt x="1456" y="1452"/>
                  </a:lnTo>
                  <a:lnTo>
                    <a:pt x="1413" y="1389"/>
                  </a:lnTo>
                  <a:lnTo>
                    <a:pt x="1362" y="1314"/>
                  </a:lnTo>
                  <a:lnTo>
                    <a:pt x="1304" y="1231"/>
                  </a:lnTo>
                  <a:lnTo>
                    <a:pt x="1240" y="1141"/>
                  </a:lnTo>
                  <a:lnTo>
                    <a:pt x="1169" y="1044"/>
                  </a:lnTo>
                  <a:lnTo>
                    <a:pt x="1095" y="943"/>
                  </a:lnTo>
                  <a:lnTo>
                    <a:pt x="1057" y="892"/>
                  </a:lnTo>
                  <a:lnTo>
                    <a:pt x="1017" y="840"/>
                  </a:lnTo>
                  <a:lnTo>
                    <a:pt x="976" y="789"/>
                  </a:lnTo>
                  <a:lnTo>
                    <a:pt x="934" y="737"/>
                  </a:lnTo>
                  <a:lnTo>
                    <a:pt x="893" y="685"/>
                  </a:lnTo>
                  <a:lnTo>
                    <a:pt x="850" y="634"/>
                  </a:lnTo>
                  <a:lnTo>
                    <a:pt x="806" y="583"/>
                  </a:lnTo>
                  <a:lnTo>
                    <a:pt x="761" y="532"/>
                  </a:lnTo>
                  <a:lnTo>
                    <a:pt x="718" y="483"/>
                  </a:lnTo>
                  <a:lnTo>
                    <a:pt x="673" y="436"/>
                  </a:lnTo>
                  <a:lnTo>
                    <a:pt x="627" y="390"/>
                  </a:lnTo>
                  <a:lnTo>
                    <a:pt x="582" y="345"/>
                  </a:lnTo>
                  <a:lnTo>
                    <a:pt x="537" y="301"/>
                  </a:lnTo>
                  <a:lnTo>
                    <a:pt x="492" y="261"/>
                  </a:lnTo>
                  <a:lnTo>
                    <a:pt x="446" y="222"/>
                  </a:lnTo>
                  <a:lnTo>
                    <a:pt x="400" y="185"/>
                  </a:lnTo>
                  <a:lnTo>
                    <a:pt x="356" y="152"/>
                  </a:lnTo>
                  <a:lnTo>
                    <a:pt x="311" y="120"/>
                  </a:lnTo>
                  <a:lnTo>
                    <a:pt x="266" y="92"/>
                  </a:lnTo>
                  <a:lnTo>
                    <a:pt x="222" y="67"/>
                  </a:lnTo>
                  <a:lnTo>
                    <a:pt x="194" y="53"/>
                  </a:lnTo>
                  <a:lnTo>
                    <a:pt x="165" y="40"/>
                  </a:lnTo>
                  <a:lnTo>
                    <a:pt x="138" y="29"/>
                  </a:lnTo>
                  <a:lnTo>
                    <a:pt x="109" y="19"/>
                  </a:lnTo>
                  <a:lnTo>
                    <a:pt x="82" y="12"/>
                  </a:lnTo>
                  <a:lnTo>
                    <a:pt x="54" y="6"/>
                  </a:lnTo>
                  <a:lnTo>
                    <a:pt x="27" y="2"/>
                  </a:lnTo>
                  <a:lnTo>
                    <a:pt x="0" y="0"/>
                  </a:lnTo>
                  <a:lnTo>
                    <a:pt x="597" y="3"/>
                  </a:lnTo>
                  <a:lnTo>
                    <a:pt x="632" y="4"/>
                  </a:lnTo>
                  <a:lnTo>
                    <a:pt x="667" y="6"/>
                  </a:lnTo>
                  <a:lnTo>
                    <a:pt x="701" y="10"/>
                  </a:lnTo>
                  <a:lnTo>
                    <a:pt x="735" y="14"/>
                  </a:lnTo>
                  <a:lnTo>
                    <a:pt x="768" y="20"/>
                  </a:lnTo>
                  <a:lnTo>
                    <a:pt x="799" y="28"/>
                  </a:lnTo>
                  <a:lnTo>
                    <a:pt x="831" y="37"/>
                  </a:lnTo>
                  <a:lnTo>
                    <a:pt x="860" y="47"/>
                  </a:lnTo>
                  <a:lnTo>
                    <a:pt x="909" y="67"/>
                  </a:lnTo>
                  <a:lnTo>
                    <a:pt x="959" y="89"/>
                  </a:lnTo>
                  <a:lnTo>
                    <a:pt x="1008" y="111"/>
                  </a:lnTo>
                  <a:lnTo>
                    <a:pt x="1057" y="135"/>
                  </a:lnTo>
                  <a:lnTo>
                    <a:pt x="1105" y="162"/>
                  </a:lnTo>
                  <a:lnTo>
                    <a:pt x="1154" y="188"/>
                  </a:lnTo>
                  <a:lnTo>
                    <a:pt x="1202" y="217"/>
                  </a:lnTo>
                  <a:lnTo>
                    <a:pt x="1251" y="246"/>
                  </a:lnTo>
                  <a:lnTo>
                    <a:pt x="1299" y="278"/>
                  </a:lnTo>
                  <a:lnTo>
                    <a:pt x="1346" y="309"/>
                  </a:lnTo>
                  <a:lnTo>
                    <a:pt x="1393" y="342"/>
                  </a:lnTo>
                  <a:lnTo>
                    <a:pt x="1440" y="375"/>
                  </a:lnTo>
                  <a:lnTo>
                    <a:pt x="1487" y="410"/>
                  </a:lnTo>
                  <a:lnTo>
                    <a:pt x="1534" y="446"/>
                  </a:lnTo>
                  <a:lnTo>
                    <a:pt x="1579" y="482"/>
                  </a:lnTo>
                  <a:lnTo>
                    <a:pt x="1625" y="519"/>
                  </a:lnTo>
                  <a:lnTo>
                    <a:pt x="1670" y="557"/>
                  </a:lnTo>
                  <a:lnTo>
                    <a:pt x="1715" y="594"/>
                  </a:lnTo>
                  <a:lnTo>
                    <a:pt x="1760" y="633"/>
                  </a:lnTo>
                  <a:lnTo>
                    <a:pt x="1803" y="672"/>
                  </a:lnTo>
                  <a:lnTo>
                    <a:pt x="1846" y="710"/>
                  </a:lnTo>
                  <a:lnTo>
                    <a:pt x="1889" y="750"/>
                  </a:lnTo>
                  <a:lnTo>
                    <a:pt x="1930" y="789"/>
                  </a:lnTo>
                  <a:lnTo>
                    <a:pt x="1972" y="828"/>
                  </a:lnTo>
                  <a:lnTo>
                    <a:pt x="2054" y="908"/>
                  </a:lnTo>
                  <a:lnTo>
                    <a:pt x="2132" y="986"/>
                  </a:lnTo>
                  <a:lnTo>
                    <a:pt x="2207" y="1064"/>
                  </a:lnTo>
                  <a:lnTo>
                    <a:pt x="2280" y="1141"/>
                  </a:lnTo>
                  <a:lnTo>
                    <a:pt x="2663" y="995"/>
                  </a:lnTo>
                  <a:lnTo>
                    <a:pt x="2428" y="2716"/>
                  </a:lnTo>
                  <a:lnTo>
                    <a:pt x="972" y="1635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  <a:effectLst>
              <a:reflection blurRad="6350" stA="70000" endPos="23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13" descr="© INSCALE GmbH, 26.05.2010&#10;http://www.presentationload.com/"/>
            <p:cNvSpPr>
              <a:spLocks noEditPoints="1"/>
            </p:cNvSpPr>
            <p:nvPr/>
          </p:nvSpPr>
          <p:spPr bwMode="gray">
            <a:xfrm>
              <a:off x="927" y="1024"/>
              <a:ext cx="2864" cy="2747"/>
            </a:xfrm>
            <a:custGeom>
              <a:avLst/>
              <a:gdLst/>
              <a:ahLst/>
              <a:cxnLst>
                <a:cxn ang="0">
                  <a:pos x="1408" y="1635"/>
                </a:cxn>
                <a:cxn ang="0">
                  <a:pos x="2786" y="2747"/>
                </a:cxn>
                <a:cxn ang="0">
                  <a:pos x="1832" y="1475"/>
                </a:cxn>
                <a:cxn ang="0">
                  <a:pos x="1737" y="1336"/>
                </a:cxn>
                <a:cxn ang="0">
                  <a:pos x="1620" y="1170"/>
                </a:cxn>
                <a:cxn ang="0">
                  <a:pos x="1484" y="988"/>
                </a:cxn>
                <a:cxn ang="0">
                  <a:pos x="1337" y="799"/>
                </a:cxn>
                <a:cxn ang="0">
                  <a:pos x="1217" y="655"/>
                </a:cxn>
                <a:cxn ang="0">
                  <a:pos x="1093" y="518"/>
                </a:cxn>
                <a:cxn ang="0">
                  <a:pos x="1030" y="453"/>
                </a:cxn>
                <a:cxn ang="0">
                  <a:pos x="967" y="392"/>
                </a:cxn>
                <a:cxn ang="0">
                  <a:pos x="902" y="334"/>
                </a:cxn>
                <a:cxn ang="0">
                  <a:pos x="839" y="280"/>
                </a:cxn>
                <a:cxn ang="0">
                  <a:pos x="809" y="256"/>
                </a:cxn>
                <a:cxn ang="0">
                  <a:pos x="755" y="217"/>
                </a:cxn>
                <a:cxn ang="0">
                  <a:pos x="696" y="175"/>
                </a:cxn>
                <a:cxn ang="0">
                  <a:pos x="647" y="144"/>
                </a:cxn>
                <a:cxn ang="0">
                  <a:pos x="592" y="117"/>
                </a:cxn>
                <a:cxn ang="0">
                  <a:pos x="538" y="98"/>
                </a:cxn>
                <a:cxn ang="0">
                  <a:pos x="485" y="84"/>
                </a:cxn>
                <a:cxn ang="0">
                  <a:pos x="431" y="77"/>
                </a:cxn>
                <a:cxn ang="0">
                  <a:pos x="379" y="77"/>
                </a:cxn>
                <a:cxn ang="0">
                  <a:pos x="325" y="85"/>
                </a:cxn>
                <a:cxn ang="0">
                  <a:pos x="270" y="99"/>
                </a:cxn>
                <a:cxn ang="0">
                  <a:pos x="214" y="122"/>
                </a:cxn>
                <a:cxn ang="0">
                  <a:pos x="169" y="145"/>
                </a:cxn>
                <a:cxn ang="0">
                  <a:pos x="128" y="170"/>
                </a:cxn>
                <a:cxn ang="0">
                  <a:pos x="93" y="197"/>
                </a:cxn>
                <a:cxn ang="0">
                  <a:pos x="60" y="226"/>
                </a:cxn>
                <a:cxn ang="0">
                  <a:pos x="40" y="246"/>
                </a:cxn>
                <a:cxn ang="0">
                  <a:pos x="23" y="267"/>
                </a:cxn>
                <a:cxn ang="0">
                  <a:pos x="9" y="287"/>
                </a:cxn>
                <a:cxn ang="0">
                  <a:pos x="0" y="305"/>
                </a:cxn>
                <a:cxn ang="0">
                  <a:pos x="8" y="239"/>
                </a:cxn>
                <a:cxn ang="0">
                  <a:pos x="29" y="205"/>
                </a:cxn>
                <a:cxn ang="0">
                  <a:pos x="52" y="173"/>
                </a:cxn>
                <a:cxn ang="0">
                  <a:pos x="78" y="144"/>
                </a:cxn>
                <a:cxn ang="0">
                  <a:pos x="108" y="117"/>
                </a:cxn>
                <a:cxn ang="0">
                  <a:pos x="139" y="94"/>
                </a:cxn>
                <a:cxn ang="0">
                  <a:pos x="173" y="72"/>
                </a:cxn>
                <a:cxn ang="0">
                  <a:pos x="208" y="53"/>
                </a:cxn>
                <a:cxn ang="0">
                  <a:pos x="255" y="32"/>
                </a:cxn>
                <a:cxn ang="0">
                  <a:pos x="313" y="13"/>
                </a:cxn>
                <a:cxn ang="0">
                  <a:pos x="368" y="2"/>
                </a:cxn>
                <a:cxn ang="0">
                  <a:pos x="422" y="0"/>
                </a:cxn>
                <a:cxn ang="0">
                  <a:pos x="476" y="4"/>
                </a:cxn>
                <a:cxn ang="0">
                  <a:pos x="528" y="14"/>
                </a:cxn>
                <a:cxn ang="0">
                  <a:pos x="580" y="32"/>
                </a:cxn>
                <a:cxn ang="0">
                  <a:pos x="632" y="54"/>
                </a:cxn>
                <a:cxn ang="0">
                  <a:pos x="702" y="92"/>
                </a:cxn>
                <a:cxn ang="0">
                  <a:pos x="792" y="152"/>
                </a:cxn>
                <a:cxn ang="0">
                  <a:pos x="882" y="222"/>
                </a:cxn>
                <a:cxn ang="0">
                  <a:pos x="973" y="301"/>
                </a:cxn>
                <a:cxn ang="0">
                  <a:pos x="1063" y="390"/>
                </a:cxn>
                <a:cxn ang="0">
                  <a:pos x="1154" y="483"/>
                </a:cxn>
                <a:cxn ang="0">
                  <a:pos x="1242" y="583"/>
                </a:cxn>
                <a:cxn ang="0">
                  <a:pos x="1329" y="685"/>
                </a:cxn>
                <a:cxn ang="0">
                  <a:pos x="1412" y="789"/>
                </a:cxn>
                <a:cxn ang="0">
                  <a:pos x="1493" y="892"/>
                </a:cxn>
                <a:cxn ang="0">
                  <a:pos x="1605" y="1044"/>
                </a:cxn>
                <a:cxn ang="0">
                  <a:pos x="1740" y="1231"/>
                </a:cxn>
                <a:cxn ang="0">
                  <a:pos x="1849" y="1389"/>
                </a:cxn>
                <a:cxn ang="0">
                  <a:pos x="1832" y="1475"/>
                </a:cxn>
              </a:cxnLst>
              <a:rect l="0" t="0" r="r" b="b"/>
              <a:pathLst>
                <a:path w="2864" h="2747">
                  <a:moveTo>
                    <a:pt x="1383" y="1707"/>
                  </a:moveTo>
                  <a:lnTo>
                    <a:pt x="1408" y="1635"/>
                  </a:lnTo>
                  <a:lnTo>
                    <a:pt x="2864" y="2716"/>
                  </a:lnTo>
                  <a:lnTo>
                    <a:pt x="2786" y="2747"/>
                  </a:lnTo>
                  <a:lnTo>
                    <a:pt x="1383" y="1707"/>
                  </a:lnTo>
                  <a:close/>
                  <a:moveTo>
                    <a:pt x="1832" y="1475"/>
                  </a:moveTo>
                  <a:lnTo>
                    <a:pt x="1788" y="1409"/>
                  </a:lnTo>
                  <a:lnTo>
                    <a:pt x="1737" y="1336"/>
                  </a:lnTo>
                  <a:lnTo>
                    <a:pt x="1681" y="1255"/>
                  </a:lnTo>
                  <a:lnTo>
                    <a:pt x="1620" y="1170"/>
                  </a:lnTo>
                  <a:lnTo>
                    <a:pt x="1554" y="1081"/>
                  </a:lnTo>
                  <a:lnTo>
                    <a:pt x="1484" y="988"/>
                  </a:lnTo>
                  <a:lnTo>
                    <a:pt x="1412" y="893"/>
                  </a:lnTo>
                  <a:lnTo>
                    <a:pt x="1337" y="799"/>
                  </a:lnTo>
                  <a:lnTo>
                    <a:pt x="1277" y="726"/>
                  </a:lnTo>
                  <a:lnTo>
                    <a:pt x="1217" y="655"/>
                  </a:lnTo>
                  <a:lnTo>
                    <a:pt x="1155" y="586"/>
                  </a:lnTo>
                  <a:lnTo>
                    <a:pt x="1093" y="518"/>
                  </a:lnTo>
                  <a:lnTo>
                    <a:pt x="1061" y="485"/>
                  </a:lnTo>
                  <a:lnTo>
                    <a:pt x="1030" y="453"/>
                  </a:lnTo>
                  <a:lnTo>
                    <a:pt x="998" y="422"/>
                  </a:lnTo>
                  <a:lnTo>
                    <a:pt x="967" y="392"/>
                  </a:lnTo>
                  <a:lnTo>
                    <a:pt x="934" y="362"/>
                  </a:lnTo>
                  <a:lnTo>
                    <a:pt x="902" y="334"/>
                  </a:lnTo>
                  <a:lnTo>
                    <a:pt x="871" y="306"/>
                  </a:lnTo>
                  <a:lnTo>
                    <a:pt x="839" y="280"/>
                  </a:lnTo>
                  <a:lnTo>
                    <a:pt x="828" y="271"/>
                  </a:lnTo>
                  <a:lnTo>
                    <a:pt x="809" y="256"/>
                  </a:lnTo>
                  <a:lnTo>
                    <a:pt x="783" y="238"/>
                  </a:lnTo>
                  <a:lnTo>
                    <a:pt x="755" y="217"/>
                  </a:lnTo>
                  <a:lnTo>
                    <a:pt x="725" y="195"/>
                  </a:lnTo>
                  <a:lnTo>
                    <a:pt x="696" y="175"/>
                  </a:lnTo>
                  <a:lnTo>
                    <a:pt x="668" y="158"/>
                  </a:lnTo>
                  <a:lnTo>
                    <a:pt x="647" y="144"/>
                  </a:lnTo>
                  <a:lnTo>
                    <a:pt x="620" y="130"/>
                  </a:lnTo>
                  <a:lnTo>
                    <a:pt x="592" y="117"/>
                  </a:lnTo>
                  <a:lnTo>
                    <a:pt x="565" y="107"/>
                  </a:lnTo>
                  <a:lnTo>
                    <a:pt x="538" y="98"/>
                  </a:lnTo>
                  <a:lnTo>
                    <a:pt x="512" y="90"/>
                  </a:lnTo>
                  <a:lnTo>
                    <a:pt x="485" y="84"/>
                  </a:lnTo>
                  <a:lnTo>
                    <a:pt x="458" y="79"/>
                  </a:lnTo>
                  <a:lnTo>
                    <a:pt x="431" y="77"/>
                  </a:lnTo>
                  <a:lnTo>
                    <a:pt x="405" y="76"/>
                  </a:lnTo>
                  <a:lnTo>
                    <a:pt x="379" y="77"/>
                  </a:lnTo>
                  <a:lnTo>
                    <a:pt x="352" y="79"/>
                  </a:lnTo>
                  <a:lnTo>
                    <a:pt x="325" y="85"/>
                  </a:lnTo>
                  <a:lnTo>
                    <a:pt x="297" y="91"/>
                  </a:lnTo>
                  <a:lnTo>
                    <a:pt x="270" y="99"/>
                  </a:lnTo>
                  <a:lnTo>
                    <a:pt x="242" y="110"/>
                  </a:lnTo>
                  <a:lnTo>
                    <a:pt x="214" y="122"/>
                  </a:lnTo>
                  <a:lnTo>
                    <a:pt x="191" y="132"/>
                  </a:lnTo>
                  <a:lnTo>
                    <a:pt x="169" y="145"/>
                  </a:lnTo>
                  <a:lnTo>
                    <a:pt x="149" y="157"/>
                  </a:lnTo>
                  <a:lnTo>
                    <a:pt x="128" y="170"/>
                  </a:lnTo>
                  <a:lnTo>
                    <a:pt x="110" y="183"/>
                  </a:lnTo>
                  <a:lnTo>
                    <a:pt x="93" y="197"/>
                  </a:lnTo>
                  <a:lnTo>
                    <a:pt x="75" y="212"/>
                  </a:lnTo>
                  <a:lnTo>
                    <a:pt x="60" y="226"/>
                  </a:lnTo>
                  <a:lnTo>
                    <a:pt x="50" y="236"/>
                  </a:lnTo>
                  <a:lnTo>
                    <a:pt x="40" y="246"/>
                  </a:lnTo>
                  <a:lnTo>
                    <a:pt x="32" y="256"/>
                  </a:lnTo>
                  <a:lnTo>
                    <a:pt x="23" y="267"/>
                  </a:lnTo>
                  <a:lnTo>
                    <a:pt x="16" y="277"/>
                  </a:lnTo>
                  <a:lnTo>
                    <a:pt x="9" y="287"/>
                  </a:lnTo>
                  <a:lnTo>
                    <a:pt x="4" y="296"/>
                  </a:lnTo>
                  <a:lnTo>
                    <a:pt x="0" y="305"/>
                  </a:lnTo>
                  <a:lnTo>
                    <a:pt x="0" y="257"/>
                  </a:lnTo>
                  <a:lnTo>
                    <a:pt x="8" y="239"/>
                  </a:lnTo>
                  <a:lnTo>
                    <a:pt x="18" y="221"/>
                  </a:lnTo>
                  <a:lnTo>
                    <a:pt x="29" y="205"/>
                  </a:lnTo>
                  <a:lnTo>
                    <a:pt x="40" y="188"/>
                  </a:lnTo>
                  <a:lnTo>
                    <a:pt x="52" y="173"/>
                  </a:lnTo>
                  <a:lnTo>
                    <a:pt x="65" y="158"/>
                  </a:lnTo>
                  <a:lnTo>
                    <a:pt x="78" y="144"/>
                  </a:lnTo>
                  <a:lnTo>
                    <a:pt x="93" y="130"/>
                  </a:lnTo>
                  <a:lnTo>
                    <a:pt x="108" y="117"/>
                  </a:lnTo>
                  <a:lnTo>
                    <a:pt x="123" y="105"/>
                  </a:lnTo>
                  <a:lnTo>
                    <a:pt x="139" y="94"/>
                  </a:lnTo>
                  <a:lnTo>
                    <a:pt x="156" y="82"/>
                  </a:lnTo>
                  <a:lnTo>
                    <a:pt x="173" y="72"/>
                  </a:lnTo>
                  <a:lnTo>
                    <a:pt x="190" y="62"/>
                  </a:lnTo>
                  <a:lnTo>
                    <a:pt x="208" y="53"/>
                  </a:lnTo>
                  <a:lnTo>
                    <a:pt x="226" y="45"/>
                  </a:lnTo>
                  <a:lnTo>
                    <a:pt x="255" y="32"/>
                  </a:lnTo>
                  <a:lnTo>
                    <a:pt x="285" y="21"/>
                  </a:lnTo>
                  <a:lnTo>
                    <a:pt x="313" y="13"/>
                  </a:lnTo>
                  <a:lnTo>
                    <a:pt x="341" y="7"/>
                  </a:lnTo>
                  <a:lnTo>
                    <a:pt x="368" y="2"/>
                  </a:lnTo>
                  <a:lnTo>
                    <a:pt x="396" y="0"/>
                  </a:lnTo>
                  <a:lnTo>
                    <a:pt x="422" y="0"/>
                  </a:lnTo>
                  <a:lnTo>
                    <a:pt x="450" y="1"/>
                  </a:lnTo>
                  <a:lnTo>
                    <a:pt x="476" y="4"/>
                  </a:lnTo>
                  <a:lnTo>
                    <a:pt x="502" y="8"/>
                  </a:lnTo>
                  <a:lnTo>
                    <a:pt x="528" y="14"/>
                  </a:lnTo>
                  <a:lnTo>
                    <a:pt x="555" y="22"/>
                  </a:lnTo>
                  <a:lnTo>
                    <a:pt x="580" y="32"/>
                  </a:lnTo>
                  <a:lnTo>
                    <a:pt x="606" y="42"/>
                  </a:lnTo>
                  <a:lnTo>
                    <a:pt x="632" y="54"/>
                  </a:lnTo>
                  <a:lnTo>
                    <a:pt x="658" y="67"/>
                  </a:lnTo>
                  <a:lnTo>
                    <a:pt x="702" y="92"/>
                  </a:lnTo>
                  <a:lnTo>
                    <a:pt x="747" y="120"/>
                  </a:lnTo>
                  <a:lnTo>
                    <a:pt x="792" y="152"/>
                  </a:lnTo>
                  <a:lnTo>
                    <a:pt x="836" y="185"/>
                  </a:lnTo>
                  <a:lnTo>
                    <a:pt x="882" y="222"/>
                  </a:lnTo>
                  <a:lnTo>
                    <a:pt x="928" y="261"/>
                  </a:lnTo>
                  <a:lnTo>
                    <a:pt x="973" y="301"/>
                  </a:lnTo>
                  <a:lnTo>
                    <a:pt x="1018" y="345"/>
                  </a:lnTo>
                  <a:lnTo>
                    <a:pt x="1063" y="390"/>
                  </a:lnTo>
                  <a:lnTo>
                    <a:pt x="1109" y="436"/>
                  </a:lnTo>
                  <a:lnTo>
                    <a:pt x="1154" y="483"/>
                  </a:lnTo>
                  <a:lnTo>
                    <a:pt x="1197" y="532"/>
                  </a:lnTo>
                  <a:lnTo>
                    <a:pt x="1242" y="583"/>
                  </a:lnTo>
                  <a:lnTo>
                    <a:pt x="1286" y="634"/>
                  </a:lnTo>
                  <a:lnTo>
                    <a:pt x="1329" y="685"/>
                  </a:lnTo>
                  <a:lnTo>
                    <a:pt x="1370" y="737"/>
                  </a:lnTo>
                  <a:lnTo>
                    <a:pt x="1412" y="789"/>
                  </a:lnTo>
                  <a:lnTo>
                    <a:pt x="1453" y="840"/>
                  </a:lnTo>
                  <a:lnTo>
                    <a:pt x="1493" y="892"/>
                  </a:lnTo>
                  <a:lnTo>
                    <a:pt x="1531" y="943"/>
                  </a:lnTo>
                  <a:lnTo>
                    <a:pt x="1605" y="1044"/>
                  </a:lnTo>
                  <a:lnTo>
                    <a:pt x="1676" y="1141"/>
                  </a:lnTo>
                  <a:lnTo>
                    <a:pt x="1740" y="1231"/>
                  </a:lnTo>
                  <a:lnTo>
                    <a:pt x="1798" y="1314"/>
                  </a:lnTo>
                  <a:lnTo>
                    <a:pt x="1849" y="1389"/>
                  </a:lnTo>
                  <a:lnTo>
                    <a:pt x="1892" y="1452"/>
                  </a:lnTo>
                  <a:lnTo>
                    <a:pt x="1832" y="1475"/>
                  </a:lnTo>
                  <a:close/>
                </a:path>
              </a:pathLst>
            </a:custGeom>
            <a:solidFill>
              <a:srgbClr val="0020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5989"/>
            <a:ext cx="9160805" cy="543697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МП «Физическая культура, спорт</a:t>
            </a:r>
            <a:b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молодежная политика»</a:t>
            </a:r>
            <a:endParaRPr lang="ru-RU" sz="2600" dirty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Text Box 176"/>
          <p:cNvSpPr txBox="1">
            <a:spLocks noChangeArrowheads="1"/>
          </p:cNvSpPr>
          <p:nvPr/>
        </p:nvSpPr>
        <p:spPr bwMode="auto">
          <a:xfrm>
            <a:off x="7438768" y="0"/>
            <a:ext cx="90616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№29</a:t>
            </a:r>
          </a:p>
        </p:txBody>
      </p:sp>
      <p:pic>
        <p:nvPicPr>
          <p:cNvPr id="14338" name="Picture 2" descr="C:\Users\FINBANK.ADM\Desktop\картинки к през\pQ4XRxsA3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6933" y="1724656"/>
            <a:ext cx="3459892" cy="2430161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4340" name="Picture 4" descr="C:\Users\FINBANK.ADM\Desktop\картинки к през\tbwJR9bbdP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130" y="1798490"/>
            <a:ext cx="3286897" cy="228490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4341" name="Picture 5" descr="C:\Users\FINBANK.ADM\Desktop\картинки к през\y_409ff23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045" y="2669060"/>
            <a:ext cx="3385752" cy="2187637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8138984" y="1371599"/>
            <a:ext cx="100501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ingekerbter Richtungspfeil 14"/>
          <p:cNvSpPr/>
          <p:nvPr/>
        </p:nvSpPr>
        <p:spPr bwMode="gray">
          <a:xfrm>
            <a:off x="3212758" y="2447038"/>
            <a:ext cx="2561968" cy="500300"/>
          </a:xfrm>
          <a:prstGeom prst="chevron">
            <a:avLst>
              <a:gd name="adj" fmla="val 25230"/>
            </a:avLst>
          </a:prstGeom>
          <a:solidFill>
            <a:srgbClr val="FF9933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square" anchor="ctr"/>
          <a:lstStyle/>
          <a:p>
            <a:pPr marL="285750" indent="-285750"/>
            <a:r>
              <a:rPr lang="ru-RU" sz="1600" b="1" noProof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«Физическая культура и спорт» – 47,8</a:t>
            </a:r>
            <a:endParaRPr lang="en-US" sz="1600" b="1" noProof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3514" y="1124754"/>
            <a:ext cx="2566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63,6</a:t>
            </a:r>
            <a:endParaRPr lang="ru-RU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22572" y="1121605"/>
            <a:ext cx="3113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9,2% к 2022 году</a:t>
            </a:r>
            <a:endParaRPr lang="ru-RU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0668" y="4102217"/>
            <a:ext cx="3775045" cy="2755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27" name="Picture 3" descr="C:\Users\FINBANK.ADM\Desktop\картинки к през\2WwVMxFx4CQ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0564" y="4001550"/>
            <a:ext cx="3900881" cy="274739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9" name="Eingekerbter Richtungspfeil 14"/>
          <p:cNvSpPr/>
          <p:nvPr/>
        </p:nvSpPr>
        <p:spPr bwMode="gray">
          <a:xfrm>
            <a:off x="3203385" y="4860324"/>
            <a:ext cx="2826711" cy="1375720"/>
          </a:xfrm>
          <a:prstGeom prst="chevron">
            <a:avLst>
              <a:gd name="adj" fmla="val 25230"/>
            </a:avLst>
          </a:prstGeom>
          <a:solidFill>
            <a:srgbClr val="002060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square" anchor="ctr"/>
          <a:lstStyle/>
          <a:p>
            <a:pPr marL="285750" indent="-285750"/>
            <a:r>
              <a:rPr lang="ru-RU" sz="1600" b="1" noProof="1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Комплекс процессных мероприятий «Молодежная политика» – 15,8</a:t>
            </a:r>
            <a:endParaRPr lang="en-US" sz="1600" b="1" noProof="1">
              <a:solidFill>
                <a:srgbClr val="FAFAF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76"/>
          <p:cNvSpPr txBox="1">
            <a:spLocks noChangeArrowheads="1"/>
          </p:cNvSpPr>
          <p:nvPr/>
        </p:nvSpPr>
        <p:spPr bwMode="auto">
          <a:xfrm>
            <a:off x="1680520" y="1779375"/>
            <a:ext cx="5659394" cy="461665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softEdge rad="127000"/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Комплексы процессных мероприятий</a:t>
            </a:r>
            <a:endParaRPr lang="en-US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9"/>
          <p:cNvGrpSpPr>
            <a:grpSpLocks/>
          </p:cNvGrpSpPr>
          <p:nvPr/>
        </p:nvGrpSpPr>
        <p:grpSpPr bwMode="gray">
          <a:xfrm rot="16000358">
            <a:off x="3994267" y="1093856"/>
            <a:ext cx="370748" cy="659063"/>
            <a:chOff x="927" y="1024"/>
            <a:chExt cx="3094" cy="2747"/>
          </a:xfrm>
        </p:grpSpPr>
        <p:sp>
          <p:nvSpPr>
            <p:cNvPr id="20" name="Freeform 10" descr="© INSCALE GmbH, 26.05.2010&#10;http://www.presentationload.com/"/>
            <p:cNvSpPr>
              <a:spLocks/>
            </p:cNvSpPr>
            <p:nvPr/>
          </p:nvSpPr>
          <p:spPr bwMode="gray">
            <a:xfrm>
              <a:off x="927" y="1100"/>
              <a:ext cx="647" cy="229"/>
            </a:xfrm>
            <a:custGeom>
              <a:avLst/>
              <a:gdLst/>
              <a:ahLst/>
              <a:cxnLst>
                <a:cxn ang="0">
                  <a:pos x="647" y="68"/>
                </a:cxn>
                <a:cxn ang="0">
                  <a:pos x="614" y="81"/>
                </a:cxn>
                <a:cxn ang="0">
                  <a:pos x="582" y="94"/>
                </a:cxn>
                <a:cxn ang="0">
                  <a:pos x="551" y="108"/>
                </a:cxn>
                <a:cxn ang="0">
                  <a:pos x="522" y="123"/>
                </a:cxn>
                <a:cxn ang="0">
                  <a:pos x="495" y="140"/>
                </a:cxn>
                <a:cxn ang="0">
                  <a:pos x="468" y="157"/>
                </a:cxn>
                <a:cxn ang="0">
                  <a:pos x="444" y="174"/>
                </a:cxn>
                <a:cxn ang="0">
                  <a:pos x="421" y="193"/>
                </a:cxn>
                <a:cxn ang="0">
                  <a:pos x="0" y="229"/>
                </a:cxn>
                <a:cxn ang="0">
                  <a:pos x="4" y="220"/>
                </a:cxn>
                <a:cxn ang="0">
                  <a:pos x="9" y="211"/>
                </a:cxn>
                <a:cxn ang="0">
                  <a:pos x="16" y="201"/>
                </a:cxn>
                <a:cxn ang="0">
                  <a:pos x="23" y="191"/>
                </a:cxn>
                <a:cxn ang="0">
                  <a:pos x="32" y="180"/>
                </a:cxn>
                <a:cxn ang="0">
                  <a:pos x="40" y="170"/>
                </a:cxn>
                <a:cxn ang="0">
                  <a:pos x="50" y="160"/>
                </a:cxn>
                <a:cxn ang="0">
                  <a:pos x="60" y="150"/>
                </a:cxn>
                <a:cxn ang="0">
                  <a:pos x="75" y="136"/>
                </a:cxn>
                <a:cxn ang="0">
                  <a:pos x="91" y="122"/>
                </a:cxn>
                <a:cxn ang="0">
                  <a:pos x="107" y="109"/>
                </a:cxn>
                <a:cxn ang="0">
                  <a:pos x="125" y="97"/>
                </a:cxn>
                <a:cxn ang="0">
                  <a:pos x="144" y="84"/>
                </a:cxn>
                <a:cxn ang="0">
                  <a:pos x="164" y="72"/>
                </a:cxn>
                <a:cxn ang="0">
                  <a:pos x="184" y="60"/>
                </a:cxn>
                <a:cxn ang="0">
                  <a:pos x="206" y="49"/>
                </a:cxn>
                <a:cxn ang="0">
                  <a:pos x="227" y="40"/>
                </a:cxn>
                <a:cxn ang="0">
                  <a:pos x="250" y="31"/>
                </a:cxn>
                <a:cxn ang="0">
                  <a:pos x="273" y="23"/>
                </a:cxn>
                <a:cxn ang="0">
                  <a:pos x="297" y="16"/>
                </a:cxn>
                <a:cxn ang="0">
                  <a:pos x="322" y="10"/>
                </a:cxn>
                <a:cxn ang="0">
                  <a:pos x="346" y="5"/>
                </a:cxn>
                <a:cxn ang="0">
                  <a:pos x="370" y="1"/>
                </a:cxn>
                <a:cxn ang="0">
                  <a:pos x="396" y="0"/>
                </a:cxn>
                <a:cxn ang="0">
                  <a:pos x="411" y="0"/>
                </a:cxn>
                <a:cxn ang="0">
                  <a:pos x="426" y="0"/>
                </a:cxn>
                <a:cxn ang="0">
                  <a:pos x="442" y="1"/>
                </a:cxn>
                <a:cxn ang="0">
                  <a:pos x="457" y="3"/>
                </a:cxn>
                <a:cxn ang="0">
                  <a:pos x="472" y="5"/>
                </a:cxn>
                <a:cxn ang="0">
                  <a:pos x="488" y="9"/>
                </a:cxn>
                <a:cxn ang="0">
                  <a:pos x="504" y="12"/>
                </a:cxn>
                <a:cxn ang="0">
                  <a:pos x="519" y="16"/>
                </a:cxn>
                <a:cxn ang="0">
                  <a:pos x="550" y="26"/>
                </a:cxn>
                <a:cxn ang="0">
                  <a:pos x="583" y="38"/>
                </a:cxn>
                <a:cxn ang="0">
                  <a:pos x="615" y="52"/>
                </a:cxn>
                <a:cxn ang="0">
                  <a:pos x="647" y="68"/>
                </a:cxn>
              </a:cxnLst>
              <a:rect l="0" t="0" r="r" b="b"/>
              <a:pathLst>
                <a:path w="647" h="229">
                  <a:moveTo>
                    <a:pt x="647" y="68"/>
                  </a:moveTo>
                  <a:lnTo>
                    <a:pt x="614" y="81"/>
                  </a:lnTo>
                  <a:lnTo>
                    <a:pt x="582" y="94"/>
                  </a:lnTo>
                  <a:lnTo>
                    <a:pt x="551" y="108"/>
                  </a:lnTo>
                  <a:lnTo>
                    <a:pt x="522" y="123"/>
                  </a:lnTo>
                  <a:lnTo>
                    <a:pt x="495" y="140"/>
                  </a:lnTo>
                  <a:lnTo>
                    <a:pt x="468" y="157"/>
                  </a:lnTo>
                  <a:lnTo>
                    <a:pt x="444" y="174"/>
                  </a:lnTo>
                  <a:lnTo>
                    <a:pt x="421" y="193"/>
                  </a:lnTo>
                  <a:lnTo>
                    <a:pt x="0" y="229"/>
                  </a:lnTo>
                  <a:lnTo>
                    <a:pt x="4" y="220"/>
                  </a:lnTo>
                  <a:lnTo>
                    <a:pt x="9" y="211"/>
                  </a:lnTo>
                  <a:lnTo>
                    <a:pt x="16" y="201"/>
                  </a:lnTo>
                  <a:lnTo>
                    <a:pt x="23" y="191"/>
                  </a:lnTo>
                  <a:lnTo>
                    <a:pt x="32" y="180"/>
                  </a:lnTo>
                  <a:lnTo>
                    <a:pt x="40" y="170"/>
                  </a:lnTo>
                  <a:lnTo>
                    <a:pt x="50" y="160"/>
                  </a:lnTo>
                  <a:lnTo>
                    <a:pt x="60" y="150"/>
                  </a:lnTo>
                  <a:lnTo>
                    <a:pt x="75" y="136"/>
                  </a:lnTo>
                  <a:lnTo>
                    <a:pt x="91" y="122"/>
                  </a:lnTo>
                  <a:lnTo>
                    <a:pt x="107" y="109"/>
                  </a:lnTo>
                  <a:lnTo>
                    <a:pt x="125" y="97"/>
                  </a:lnTo>
                  <a:lnTo>
                    <a:pt x="144" y="84"/>
                  </a:lnTo>
                  <a:lnTo>
                    <a:pt x="164" y="72"/>
                  </a:lnTo>
                  <a:lnTo>
                    <a:pt x="184" y="60"/>
                  </a:lnTo>
                  <a:lnTo>
                    <a:pt x="206" y="49"/>
                  </a:lnTo>
                  <a:lnTo>
                    <a:pt x="227" y="40"/>
                  </a:lnTo>
                  <a:lnTo>
                    <a:pt x="250" y="31"/>
                  </a:lnTo>
                  <a:lnTo>
                    <a:pt x="273" y="23"/>
                  </a:lnTo>
                  <a:lnTo>
                    <a:pt x="297" y="16"/>
                  </a:lnTo>
                  <a:lnTo>
                    <a:pt x="322" y="10"/>
                  </a:lnTo>
                  <a:lnTo>
                    <a:pt x="346" y="5"/>
                  </a:lnTo>
                  <a:lnTo>
                    <a:pt x="370" y="1"/>
                  </a:lnTo>
                  <a:lnTo>
                    <a:pt x="396" y="0"/>
                  </a:lnTo>
                  <a:lnTo>
                    <a:pt x="411" y="0"/>
                  </a:lnTo>
                  <a:lnTo>
                    <a:pt x="426" y="0"/>
                  </a:lnTo>
                  <a:lnTo>
                    <a:pt x="442" y="1"/>
                  </a:lnTo>
                  <a:lnTo>
                    <a:pt x="457" y="3"/>
                  </a:lnTo>
                  <a:lnTo>
                    <a:pt x="472" y="5"/>
                  </a:lnTo>
                  <a:lnTo>
                    <a:pt x="488" y="9"/>
                  </a:lnTo>
                  <a:lnTo>
                    <a:pt x="504" y="12"/>
                  </a:lnTo>
                  <a:lnTo>
                    <a:pt x="519" y="16"/>
                  </a:lnTo>
                  <a:lnTo>
                    <a:pt x="550" y="26"/>
                  </a:lnTo>
                  <a:lnTo>
                    <a:pt x="583" y="38"/>
                  </a:lnTo>
                  <a:lnTo>
                    <a:pt x="615" y="52"/>
                  </a:lnTo>
                  <a:lnTo>
                    <a:pt x="647" y="68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16200000" scaled="1"/>
            </a:gradFill>
            <a:ln w="9525">
              <a:noFill/>
              <a:round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12" descr="© INSCALE GmbH, 26.05.2010&#10;http://www.presentationload.com/"/>
            <p:cNvSpPr>
              <a:spLocks/>
            </p:cNvSpPr>
            <p:nvPr/>
          </p:nvSpPr>
          <p:spPr bwMode="gray">
            <a:xfrm>
              <a:off x="1358" y="1024"/>
              <a:ext cx="2663" cy="2716"/>
            </a:xfrm>
            <a:custGeom>
              <a:avLst/>
              <a:gdLst/>
              <a:ahLst/>
              <a:cxnLst>
                <a:cxn ang="0">
                  <a:pos x="1456" y="1452"/>
                </a:cxn>
                <a:cxn ang="0">
                  <a:pos x="1362" y="1314"/>
                </a:cxn>
                <a:cxn ang="0">
                  <a:pos x="1240" y="1141"/>
                </a:cxn>
                <a:cxn ang="0">
                  <a:pos x="1095" y="943"/>
                </a:cxn>
                <a:cxn ang="0">
                  <a:pos x="1017" y="840"/>
                </a:cxn>
                <a:cxn ang="0">
                  <a:pos x="934" y="737"/>
                </a:cxn>
                <a:cxn ang="0">
                  <a:pos x="850" y="634"/>
                </a:cxn>
                <a:cxn ang="0">
                  <a:pos x="761" y="532"/>
                </a:cxn>
                <a:cxn ang="0">
                  <a:pos x="673" y="436"/>
                </a:cxn>
                <a:cxn ang="0">
                  <a:pos x="582" y="345"/>
                </a:cxn>
                <a:cxn ang="0">
                  <a:pos x="492" y="261"/>
                </a:cxn>
                <a:cxn ang="0">
                  <a:pos x="400" y="185"/>
                </a:cxn>
                <a:cxn ang="0">
                  <a:pos x="311" y="120"/>
                </a:cxn>
                <a:cxn ang="0">
                  <a:pos x="222" y="67"/>
                </a:cxn>
                <a:cxn ang="0">
                  <a:pos x="165" y="40"/>
                </a:cxn>
                <a:cxn ang="0">
                  <a:pos x="109" y="19"/>
                </a:cxn>
                <a:cxn ang="0">
                  <a:pos x="54" y="6"/>
                </a:cxn>
                <a:cxn ang="0">
                  <a:pos x="0" y="0"/>
                </a:cxn>
                <a:cxn ang="0">
                  <a:pos x="632" y="4"/>
                </a:cxn>
                <a:cxn ang="0">
                  <a:pos x="701" y="10"/>
                </a:cxn>
                <a:cxn ang="0">
                  <a:pos x="768" y="20"/>
                </a:cxn>
                <a:cxn ang="0">
                  <a:pos x="831" y="37"/>
                </a:cxn>
                <a:cxn ang="0">
                  <a:pos x="909" y="67"/>
                </a:cxn>
                <a:cxn ang="0">
                  <a:pos x="1008" y="111"/>
                </a:cxn>
                <a:cxn ang="0">
                  <a:pos x="1105" y="162"/>
                </a:cxn>
                <a:cxn ang="0">
                  <a:pos x="1202" y="217"/>
                </a:cxn>
                <a:cxn ang="0">
                  <a:pos x="1299" y="278"/>
                </a:cxn>
                <a:cxn ang="0">
                  <a:pos x="1393" y="342"/>
                </a:cxn>
                <a:cxn ang="0">
                  <a:pos x="1487" y="410"/>
                </a:cxn>
                <a:cxn ang="0">
                  <a:pos x="1579" y="482"/>
                </a:cxn>
                <a:cxn ang="0">
                  <a:pos x="1670" y="557"/>
                </a:cxn>
                <a:cxn ang="0">
                  <a:pos x="1760" y="633"/>
                </a:cxn>
                <a:cxn ang="0">
                  <a:pos x="1846" y="710"/>
                </a:cxn>
                <a:cxn ang="0">
                  <a:pos x="1930" y="789"/>
                </a:cxn>
                <a:cxn ang="0">
                  <a:pos x="2054" y="908"/>
                </a:cxn>
                <a:cxn ang="0">
                  <a:pos x="2207" y="1064"/>
                </a:cxn>
                <a:cxn ang="0">
                  <a:pos x="2663" y="995"/>
                </a:cxn>
                <a:cxn ang="0">
                  <a:pos x="972" y="1635"/>
                </a:cxn>
              </a:cxnLst>
              <a:rect l="0" t="0" r="r" b="b"/>
              <a:pathLst>
                <a:path w="2663" h="2716">
                  <a:moveTo>
                    <a:pt x="972" y="1635"/>
                  </a:moveTo>
                  <a:lnTo>
                    <a:pt x="1456" y="1452"/>
                  </a:lnTo>
                  <a:lnTo>
                    <a:pt x="1413" y="1389"/>
                  </a:lnTo>
                  <a:lnTo>
                    <a:pt x="1362" y="1314"/>
                  </a:lnTo>
                  <a:lnTo>
                    <a:pt x="1304" y="1231"/>
                  </a:lnTo>
                  <a:lnTo>
                    <a:pt x="1240" y="1141"/>
                  </a:lnTo>
                  <a:lnTo>
                    <a:pt x="1169" y="1044"/>
                  </a:lnTo>
                  <a:lnTo>
                    <a:pt x="1095" y="943"/>
                  </a:lnTo>
                  <a:lnTo>
                    <a:pt x="1057" y="892"/>
                  </a:lnTo>
                  <a:lnTo>
                    <a:pt x="1017" y="840"/>
                  </a:lnTo>
                  <a:lnTo>
                    <a:pt x="976" y="789"/>
                  </a:lnTo>
                  <a:lnTo>
                    <a:pt x="934" y="737"/>
                  </a:lnTo>
                  <a:lnTo>
                    <a:pt x="893" y="685"/>
                  </a:lnTo>
                  <a:lnTo>
                    <a:pt x="850" y="634"/>
                  </a:lnTo>
                  <a:lnTo>
                    <a:pt x="806" y="583"/>
                  </a:lnTo>
                  <a:lnTo>
                    <a:pt x="761" y="532"/>
                  </a:lnTo>
                  <a:lnTo>
                    <a:pt x="718" y="483"/>
                  </a:lnTo>
                  <a:lnTo>
                    <a:pt x="673" y="436"/>
                  </a:lnTo>
                  <a:lnTo>
                    <a:pt x="627" y="390"/>
                  </a:lnTo>
                  <a:lnTo>
                    <a:pt x="582" y="345"/>
                  </a:lnTo>
                  <a:lnTo>
                    <a:pt x="537" y="301"/>
                  </a:lnTo>
                  <a:lnTo>
                    <a:pt x="492" y="261"/>
                  </a:lnTo>
                  <a:lnTo>
                    <a:pt x="446" y="222"/>
                  </a:lnTo>
                  <a:lnTo>
                    <a:pt x="400" y="185"/>
                  </a:lnTo>
                  <a:lnTo>
                    <a:pt x="356" y="152"/>
                  </a:lnTo>
                  <a:lnTo>
                    <a:pt x="311" y="120"/>
                  </a:lnTo>
                  <a:lnTo>
                    <a:pt x="266" y="92"/>
                  </a:lnTo>
                  <a:lnTo>
                    <a:pt x="222" y="67"/>
                  </a:lnTo>
                  <a:lnTo>
                    <a:pt x="194" y="53"/>
                  </a:lnTo>
                  <a:lnTo>
                    <a:pt x="165" y="40"/>
                  </a:lnTo>
                  <a:lnTo>
                    <a:pt x="138" y="29"/>
                  </a:lnTo>
                  <a:lnTo>
                    <a:pt x="109" y="19"/>
                  </a:lnTo>
                  <a:lnTo>
                    <a:pt x="82" y="12"/>
                  </a:lnTo>
                  <a:lnTo>
                    <a:pt x="54" y="6"/>
                  </a:lnTo>
                  <a:lnTo>
                    <a:pt x="27" y="2"/>
                  </a:lnTo>
                  <a:lnTo>
                    <a:pt x="0" y="0"/>
                  </a:lnTo>
                  <a:lnTo>
                    <a:pt x="597" y="3"/>
                  </a:lnTo>
                  <a:lnTo>
                    <a:pt x="632" y="4"/>
                  </a:lnTo>
                  <a:lnTo>
                    <a:pt x="667" y="6"/>
                  </a:lnTo>
                  <a:lnTo>
                    <a:pt x="701" y="10"/>
                  </a:lnTo>
                  <a:lnTo>
                    <a:pt x="735" y="14"/>
                  </a:lnTo>
                  <a:lnTo>
                    <a:pt x="768" y="20"/>
                  </a:lnTo>
                  <a:lnTo>
                    <a:pt x="799" y="28"/>
                  </a:lnTo>
                  <a:lnTo>
                    <a:pt x="831" y="37"/>
                  </a:lnTo>
                  <a:lnTo>
                    <a:pt x="860" y="47"/>
                  </a:lnTo>
                  <a:lnTo>
                    <a:pt x="909" y="67"/>
                  </a:lnTo>
                  <a:lnTo>
                    <a:pt x="959" y="89"/>
                  </a:lnTo>
                  <a:lnTo>
                    <a:pt x="1008" y="111"/>
                  </a:lnTo>
                  <a:lnTo>
                    <a:pt x="1057" y="135"/>
                  </a:lnTo>
                  <a:lnTo>
                    <a:pt x="1105" y="162"/>
                  </a:lnTo>
                  <a:lnTo>
                    <a:pt x="1154" y="188"/>
                  </a:lnTo>
                  <a:lnTo>
                    <a:pt x="1202" y="217"/>
                  </a:lnTo>
                  <a:lnTo>
                    <a:pt x="1251" y="246"/>
                  </a:lnTo>
                  <a:lnTo>
                    <a:pt x="1299" y="278"/>
                  </a:lnTo>
                  <a:lnTo>
                    <a:pt x="1346" y="309"/>
                  </a:lnTo>
                  <a:lnTo>
                    <a:pt x="1393" y="342"/>
                  </a:lnTo>
                  <a:lnTo>
                    <a:pt x="1440" y="375"/>
                  </a:lnTo>
                  <a:lnTo>
                    <a:pt x="1487" y="410"/>
                  </a:lnTo>
                  <a:lnTo>
                    <a:pt x="1534" y="446"/>
                  </a:lnTo>
                  <a:lnTo>
                    <a:pt x="1579" y="482"/>
                  </a:lnTo>
                  <a:lnTo>
                    <a:pt x="1625" y="519"/>
                  </a:lnTo>
                  <a:lnTo>
                    <a:pt x="1670" y="557"/>
                  </a:lnTo>
                  <a:lnTo>
                    <a:pt x="1715" y="594"/>
                  </a:lnTo>
                  <a:lnTo>
                    <a:pt x="1760" y="633"/>
                  </a:lnTo>
                  <a:lnTo>
                    <a:pt x="1803" y="672"/>
                  </a:lnTo>
                  <a:lnTo>
                    <a:pt x="1846" y="710"/>
                  </a:lnTo>
                  <a:lnTo>
                    <a:pt x="1889" y="750"/>
                  </a:lnTo>
                  <a:lnTo>
                    <a:pt x="1930" y="789"/>
                  </a:lnTo>
                  <a:lnTo>
                    <a:pt x="1972" y="828"/>
                  </a:lnTo>
                  <a:lnTo>
                    <a:pt x="2054" y="908"/>
                  </a:lnTo>
                  <a:lnTo>
                    <a:pt x="2132" y="986"/>
                  </a:lnTo>
                  <a:lnTo>
                    <a:pt x="2207" y="1064"/>
                  </a:lnTo>
                  <a:lnTo>
                    <a:pt x="2280" y="1141"/>
                  </a:lnTo>
                  <a:lnTo>
                    <a:pt x="2663" y="995"/>
                  </a:lnTo>
                  <a:lnTo>
                    <a:pt x="2428" y="2716"/>
                  </a:lnTo>
                  <a:lnTo>
                    <a:pt x="972" y="1635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  <a:effectLst>
              <a:reflection blurRad="6350" stA="70000" endPos="23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13" descr="© INSCALE GmbH, 26.05.2010&#10;http://www.presentationload.com/"/>
            <p:cNvSpPr>
              <a:spLocks noEditPoints="1"/>
            </p:cNvSpPr>
            <p:nvPr/>
          </p:nvSpPr>
          <p:spPr bwMode="gray">
            <a:xfrm>
              <a:off x="927" y="1024"/>
              <a:ext cx="2864" cy="2747"/>
            </a:xfrm>
            <a:custGeom>
              <a:avLst/>
              <a:gdLst/>
              <a:ahLst/>
              <a:cxnLst>
                <a:cxn ang="0">
                  <a:pos x="1408" y="1635"/>
                </a:cxn>
                <a:cxn ang="0">
                  <a:pos x="2786" y="2747"/>
                </a:cxn>
                <a:cxn ang="0">
                  <a:pos x="1832" y="1475"/>
                </a:cxn>
                <a:cxn ang="0">
                  <a:pos x="1737" y="1336"/>
                </a:cxn>
                <a:cxn ang="0">
                  <a:pos x="1620" y="1170"/>
                </a:cxn>
                <a:cxn ang="0">
                  <a:pos x="1484" y="988"/>
                </a:cxn>
                <a:cxn ang="0">
                  <a:pos x="1337" y="799"/>
                </a:cxn>
                <a:cxn ang="0">
                  <a:pos x="1217" y="655"/>
                </a:cxn>
                <a:cxn ang="0">
                  <a:pos x="1093" y="518"/>
                </a:cxn>
                <a:cxn ang="0">
                  <a:pos x="1030" y="453"/>
                </a:cxn>
                <a:cxn ang="0">
                  <a:pos x="967" y="392"/>
                </a:cxn>
                <a:cxn ang="0">
                  <a:pos x="902" y="334"/>
                </a:cxn>
                <a:cxn ang="0">
                  <a:pos x="839" y="280"/>
                </a:cxn>
                <a:cxn ang="0">
                  <a:pos x="809" y="256"/>
                </a:cxn>
                <a:cxn ang="0">
                  <a:pos x="755" y="217"/>
                </a:cxn>
                <a:cxn ang="0">
                  <a:pos x="696" y="175"/>
                </a:cxn>
                <a:cxn ang="0">
                  <a:pos x="647" y="144"/>
                </a:cxn>
                <a:cxn ang="0">
                  <a:pos x="592" y="117"/>
                </a:cxn>
                <a:cxn ang="0">
                  <a:pos x="538" y="98"/>
                </a:cxn>
                <a:cxn ang="0">
                  <a:pos x="485" y="84"/>
                </a:cxn>
                <a:cxn ang="0">
                  <a:pos x="431" y="77"/>
                </a:cxn>
                <a:cxn ang="0">
                  <a:pos x="379" y="77"/>
                </a:cxn>
                <a:cxn ang="0">
                  <a:pos x="325" y="85"/>
                </a:cxn>
                <a:cxn ang="0">
                  <a:pos x="270" y="99"/>
                </a:cxn>
                <a:cxn ang="0">
                  <a:pos x="214" y="122"/>
                </a:cxn>
                <a:cxn ang="0">
                  <a:pos x="169" y="145"/>
                </a:cxn>
                <a:cxn ang="0">
                  <a:pos x="128" y="170"/>
                </a:cxn>
                <a:cxn ang="0">
                  <a:pos x="93" y="197"/>
                </a:cxn>
                <a:cxn ang="0">
                  <a:pos x="60" y="226"/>
                </a:cxn>
                <a:cxn ang="0">
                  <a:pos x="40" y="246"/>
                </a:cxn>
                <a:cxn ang="0">
                  <a:pos x="23" y="267"/>
                </a:cxn>
                <a:cxn ang="0">
                  <a:pos x="9" y="287"/>
                </a:cxn>
                <a:cxn ang="0">
                  <a:pos x="0" y="305"/>
                </a:cxn>
                <a:cxn ang="0">
                  <a:pos x="8" y="239"/>
                </a:cxn>
                <a:cxn ang="0">
                  <a:pos x="29" y="205"/>
                </a:cxn>
                <a:cxn ang="0">
                  <a:pos x="52" y="173"/>
                </a:cxn>
                <a:cxn ang="0">
                  <a:pos x="78" y="144"/>
                </a:cxn>
                <a:cxn ang="0">
                  <a:pos x="108" y="117"/>
                </a:cxn>
                <a:cxn ang="0">
                  <a:pos x="139" y="94"/>
                </a:cxn>
                <a:cxn ang="0">
                  <a:pos x="173" y="72"/>
                </a:cxn>
                <a:cxn ang="0">
                  <a:pos x="208" y="53"/>
                </a:cxn>
                <a:cxn ang="0">
                  <a:pos x="255" y="32"/>
                </a:cxn>
                <a:cxn ang="0">
                  <a:pos x="313" y="13"/>
                </a:cxn>
                <a:cxn ang="0">
                  <a:pos x="368" y="2"/>
                </a:cxn>
                <a:cxn ang="0">
                  <a:pos x="422" y="0"/>
                </a:cxn>
                <a:cxn ang="0">
                  <a:pos x="476" y="4"/>
                </a:cxn>
                <a:cxn ang="0">
                  <a:pos x="528" y="14"/>
                </a:cxn>
                <a:cxn ang="0">
                  <a:pos x="580" y="32"/>
                </a:cxn>
                <a:cxn ang="0">
                  <a:pos x="632" y="54"/>
                </a:cxn>
                <a:cxn ang="0">
                  <a:pos x="702" y="92"/>
                </a:cxn>
                <a:cxn ang="0">
                  <a:pos x="792" y="152"/>
                </a:cxn>
                <a:cxn ang="0">
                  <a:pos x="882" y="222"/>
                </a:cxn>
                <a:cxn ang="0">
                  <a:pos x="973" y="301"/>
                </a:cxn>
                <a:cxn ang="0">
                  <a:pos x="1063" y="390"/>
                </a:cxn>
                <a:cxn ang="0">
                  <a:pos x="1154" y="483"/>
                </a:cxn>
                <a:cxn ang="0">
                  <a:pos x="1242" y="583"/>
                </a:cxn>
                <a:cxn ang="0">
                  <a:pos x="1329" y="685"/>
                </a:cxn>
                <a:cxn ang="0">
                  <a:pos x="1412" y="789"/>
                </a:cxn>
                <a:cxn ang="0">
                  <a:pos x="1493" y="892"/>
                </a:cxn>
                <a:cxn ang="0">
                  <a:pos x="1605" y="1044"/>
                </a:cxn>
                <a:cxn ang="0">
                  <a:pos x="1740" y="1231"/>
                </a:cxn>
                <a:cxn ang="0">
                  <a:pos x="1849" y="1389"/>
                </a:cxn>
                <a:cxn ang="0">
                  <a:pos x="1832" y="1475"/>
                </a:cxn>
              </a:cxnLst>
              <a:rect l="0" t="0" r="r" b="b"/>
              <a:pathLst>
                <a:path w="2864" h="2747">
                  <a:moveTo>
                    <a:pt x="1383" y="1707"/>
                  </a:moveTo>
                  <a:lnTo>
                    <a:pt x="1408" y="1635"/>
                  </a:lnTo>
                  <a:lnTo>
                    <a:pt x="2864" y="2716"/>
                  </a:lnTo>
                  <a:lnTo>
                    <a:pt x="2786" y="2747"/>
                  </a:lnTo>
                  <a:lnTo>
                    <a:pt x="1383" y="1707"/>
                  </a:lnTo>
                  <a:close/>
                  <a:moveTo>
                    <a:pt x="1832" y="1475"/>
                  </a:moveTo>
                  <a:lnTo>
                    <a:pt x="1788" y="1409"/>
                  </a:lnTo>
                  <a:lnTo>
                    <a:pt x="1737" y="1336"/>
                  </a:lnTo>
                  <a:lnTo>
                    <a:pt x="1681" y="1255"/>
                  </a:lnTo>
                  <a:lnTo>
                    <a:pt x="1620" y="1170"/>
                  </a:lnTo>
                  <a:lnTo>
                    <a:pt x="1554" y="1081"/>
                  </a:lnTo>
                  <a:lnTo>
                    <a:pt x="1484" y="988"/>
                  </a:lnTo>
                  <a:lnTo>
                    <a:pt x="1412" y="893"/>
                  </a:lnTo>
                  <a:lnTo>
                    <a:pt x="1337" y="799"/>
                  </a:lnTo>
                  <a:lnTo>
                    <a:pt x="1277" y="726"/>
                  </a:lnTo>
                  <a:lnTo>
                    <a:pt x="1217" y="655"/>
                  </a:lnTo>
                  <a:lnTo>
                    <a:pt x="1155" y="586"/>
                  </a:lnTo>
                  <a:lnTo>
                    <a:pt x="1093" y="518"/>
                  </a:lnTo>
                  <a:lnTo>
                    <a:pt x="1061" y="485"/>
                  </a:lnTo>
                  <a:lnTo>
                    <a:pt x="1030" y="453"/>
                  </a:lnTo>
                  <a:lnTo>
                    <a:pt x="998" y="422"/>
                  </a:lnTo>
                  <a:lnTo>
                    <a:pt x="967" y="392"/>
                  </a:lnTo>
                  <a:lnTo>
                    <a:pt x="934" y="362"/>
                  </a:lnTo>
                  <a:lnTo>
                    <a:pt x="902" y="334"/>
                  </a:lnTo>
                  <a:lnTo>
                    <a:pt x="871" y="306"/>
                  </a:lnTo>
                  <a:lnTo>
                    <a:pt x="839" y="280"/>
                  </a:lnTo>
                  <a:lnTo>
                    <a:pt x="828" y="271"/>
                  </a:lnTo>
                  <a:lnTo>
                    <a:pt x="809" y="256"/>
                  </a:lnTo>
                  <a:lnTo>
                    <a:pt x="783" y="238"/>
                  </a:lnTo>
                  <a:lnTo>
                    <a:pt x="755" y="217"/>
                  </a:lnTo>
                  <a:lnTo>
                    <a:pt x="725" y="195"/>
                  </a:lnTo>
                  <a:lnTo>
                    <a:pt x="696" y="175"/>
                  </a:lnTo>
                  <a:lnTo>
                    <a:pt x="668" y="158"/>
                  </a:lnTo>
                  <a:lnTo>
                    <a:pt x="647" y="144"/>
                  </a:lnTo>
                  <a:lnTo>
                    <a:pt x="620" y="130"/>
                  </a:lnTo>
                  <a:lnTo>
                    <a:pt x="592" y="117"/>
                  </a:lnTo>
                  <a:lnTo>
                    <a:pt x="565" y="107"/>
                  </a:lnTo>
                  <a:lnTo>
                    <a:pt x="538" y="98"/>
                  </a:lnTo>
                  <a:lnTo>
                    <a:pt x="512" y="90"/>
                  </a:lnTo>
                  <a:lnTo>
                    <a:pt x="485" y="84"/>
                  </a:lnTo>
                  <a:lnTo>
                    <a:pt x="458" y="79"/>
                  </a:lnTo>
                  <a:lnTo>
                    <a:pt x="431" y="77"/>
                  </a:lnTo>
                  <a:lnTo>
                    <a:pt x="405" y="76"/>
                  </a:lnTo>
                  <a:lnTo>
                    <a:pt x="379" y="77"/>
                  </a:lnTo>
                  <a:lnTo>
                    <a:pt x="352" y="79"/>
                  </a:lnTo>
                  <a:lnTo>
                    <a:pt x="325" y="85"/>
                  </a:lnTo>
                  <a:lnTo>
                    <a:pt x="297" y="91"/>
                  </a:lnTo>
                  <a:lnTo>
                    <a:pt x="270" y="99"/>
                  </a:lnTo>
                  <a:lnTo>
                    <a:pt x="242" y="110"/>
                  </a:lnTo>
                  <a:lnTo>
                    <a:pt x="214" y="122"/>
                  </a:lnTo>
                  <a:lnTo>
                    <a:pt x="191" y="132"/>
                  </a:lnTo>
                  <a:lnTo>
                    <a:pt x="169" y="145"/>
                  </a:lnTo>
                  <a:lnTo>
                    <a:pt x="149" y="157"/>
                  </a:lnTo>
                  <a:lnTo>
                    <a:pt x="128" y="170"/>
                  </a:lnTo>
                  <a:lnTo>
                    <a:pt x="110" y="183"/>
                  </a:lnTo>
                  <a:lnTo>
                    <a:pt x="93" y="197"/>
                  </a:lnTo>
                  <a:lnTo>
                    <a:pt x="75" y="212"/>
                  </a:lnTo>
                  <a:lnTo>
                    <a:pt x="60" y="226"/>
                  </a:lnTo>
                  <a:lnTo>
                    <a:pt x="50" y="236"/>
                  </a:lnTo>
                  <a:lnTo>
                    <a:pt x="40" y="246"/>
                  </a:lnTo>
                  <a:lnTo>
                    <a:pt x="32" y="256"/>
                  </a:lnTo>
                  <a:lnTo>
                    <a:pt x="23" y="267"/>
                  </a:lnTo>
                  <a:lnTo>
                    <a:pt x="16" y="277"/>
                  </a:lnTo>
                  <a:lnTo>
                    <a:pt x="9" y="287"/>
                  </a:lnTo>
                  <a:lnTo>
                    <a:pt x="4" y="296"/>
                  </a:lnTo>
                  <a:lnTo>
                    <a:pt x="0" y="305"/>
                  </a:lnTo>
                  <a:lnTo>
                    <a:pt x="0" y="257"/>
                  </a:lnTo>
                  <a:lnTo>
                    <a:pt x="8" y="239"/>
                  </a:lnTo>
                  <a:lnTo>
                    <a:pt x="18" y="221"/>
                  </a:lnTo>
                  <a:lnTo>
                    <a:pt x="29" y="205"/>
                  </a:lnTo>
                  <a:lnTo>
                    <a:pt x="40" y="188"/>
                  </a:lnTo>
                  <a:lnTo>
                    <a:pt x="52" y="173"/>
                  </a:lnTo>
                  <a:lnTo>
                    <a:pt x="65" y="158"/>
                  </a:lnTo>
                  <a:lnTo>
                    <a:pt x="78" y="144"/>
                  </a:lnTo>
                  <a:lnTo>
                    <a:pt x="93" y="130"/>
                  </a:lnTo>
                  <a:lnTo>
                    <a:pt x="108" y="117"/>
                  </a:lnTo>
                  <a:lnTo>
                    <a:pt x="123" y="105"/>
                  </a:lnTo>
                  <a:lnTo>
                    <a:pt x="139" y="94"/>
                  </a:lnTo>
                  <a:lnTo>
                    <a:pt x="156" y="82"/>
                  </a:lnTo>
                  <a:lnTo>
                    <a:pt x="173" y="72"/>
                  </a:lnTo>
                  <a:lnTo>
                    <a:pt x="190" y="62"/>
                  </a:lnTo>
                  <a:lnTo>
                    <a:pt x="208" y="53"/>
                  </a:lnTo>
                  <a:lnTo>
                    <a:pt x="226" y="45"/>
                  </a:lnTo>
                  <a:lnTo>
                    <a:pt x="255" y="32"/>
                  </a:lnTo>
                  <a:lnTo>
                    <a:pt x="285" y="21"/>
                  </a:lnTo>
                  <a:lnTo>
                    <a:pt x="313" y="13"/>
                  </a:lnTo>
                  <a:lnTo>
                    <a:pt x="341" y="7"/>
                  </a:lnTo>
                  <a:lnTo>
                    <a:pt x="368" y="2"/>
                  </a:lnTo>
                  <a:lnTo>
                    <a:pt x="396" y="0"/>
                  </a:lnTo>
                  <a:lnTo>
                    <a:pt x="422" y="0"/>
                  </a:lnTo>
                  <a:lnTo>
                    <a:pt x="450" y="1"/>
                  </a:lnTo>
                  <a:lnTo>
                    <a:pt x="476" y="4"/>
                  </a:lnTo>
                  <a:lnTo>
                    <a:pt x="502" y="8"/>
                  </a:lnTo>
                  <a:lnTo>
                    <a:pt x="528" y="14"/>
                  </a:lnTo>
                  <a:lnTo>
                    <a:pt x="555" y="22"/>
                  </a:lnTo>
                  <a:lnTo>
                    <a:pt x="580" y="32"/>
                  </a:lnTo>
                  <a:lnTo>
                    <a:pt x="606" y="42"/>
                  </a:lnTo>
                  <a:lnTo>
                    <a:pt x="632" y="54"/>
                  </a:lnTo>
                  <a:lnTo>
                    <a:pt x="658" y="67"/>
                  </a:lnTo>
                  <a:lnTo>
                    <a:pt x="702" y="92"/>
                  </a:lnTo>
                  <a:lnTo>
                    <a:pt x="747" y="120"/>
                  </a:lnTo>
                  <a:lnTo>
                    <a:pt x="792" y="152"/>
                  </a:lnTo>
                  <a:lnTo>
                    <a:pt x="836" y="185"/>
                  </a:lnTo>
                  <a:lnTo>
                    <a:pt x="882" y="222"/>
                  </a:lnTo>
                  <a:lnTo>
                    <a:pt x="928" y="261"/>
                  </a:lnTo>
                  <a:lnTo>
                    <a:pt x="973" y="301"/>
                  </a:lnTo>
                  <a:lnTo>
                    <a:pt x="1018" y="345"/>
                  </a:lnTo>
                  <a:lnTo>
                    <a:pt x="1063" y="390"/>
                  </a:lnTo>
                  <a:lnTo>
                    <a:pt x="1109" y="436"/>
                  </a:lnTo>
                  <a:lnTo>
                    <a:pt x="1154" y="483"/>
                  </a:lnTo>
                  <a:lnTo>
                    <a:pt x="1197" y="532"/>
                  </a:lnTo>
                  <a:lnTo>
                    <a:pt x="1242" y="583"/>
                  </a:lnTo>
                  <a:lnTo>
                    <a:pt x="1286" y="634"/>
                  </a:lnTo>
                  <a:lnTo>
                    <a:pt x="1329" y="685"/>
                  </a:lnTo>
                  <a:lnTo>
                    <a:pt x="1370" y="737"/>
                  </a:lnTo>
                  <a:lnTo>
                    <a:pt x="1412" y="789"/>
                  </a:lnTo>
                  <a:lnTo>
                    <a:pt x="1453" y="840"/>
                  </a:lnTo>
                  <a:lnTo>
                    <a:pt x="1493" y="892"/>
                  </a:lnTo>
                  <a:lnTo>
                    <a:pt x="1531" y="943"/>
                  </a:lnTo>
                  <a:lnTo>
                    <a:pt x="1605" y="1044"/>
                  </a:lnTo>
                  <a:lnTo>
                    <a:pt x="1676" y="1141"/>
                  </a:lnTo>
                  <a:lnTo>
                    <a:pt x="1740" y="1231"/>
                  </a:lnTo>
                  <a:lnTo>
                    <a:pt x="1798" y="1314"/>
                  </a:lnTo>
                  <a:lnTo>
                    <a:pt x="1849" y="1389"/>
                  </a:lnTo>
                  <a:lnTo>
                    <a:pt x="1892" y="1452"/>
                  </a:lnTo>
                  <a:lnTo>
                    <a:pt x="1832" y="1475"/>
                  </a:lnTo>
                  <a:close/>
                </a:path>
              </a:pathLst>
            </a:custGeom>
            <a:solidFill>
              <a:srgbClr val="0020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5989"/>
            <a:ext cx="9160805" cy="461319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МП «Городское хозяйство»</a:t>
            </a:r>
            <a:endParaRPr lang="ru-RU" sz="2600" dirty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Text Box 176"/>
          <p:cNvSpPr txBox="1">
            <a:spLocks noChangeArrowheads="1"/>
          </p:cNvSpPr>
          <p:nvPr/>
        </p:nvSpPr>
        <p:spPr bwMode="auto">
          <a:xfrm>
            <a:off x="7438768" y="0"/>
            <a:ext cx="90616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№30</a:t>
            </a:r>
          </a:p>
        </p:txBody>
      </p:sp>
      <p:sp>
        <p:nvSpPr>
          <p:cNvPr id="18434" name="AutoShape 2" descr="Машины и технологии для летнего содержания городских дорог и улиц –  Основные средст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6" name="Picture 4" descr="Машины и технологии для летнего содержания городских дорог и улиц –  Основные средст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838" y="4151871"/>
            <a:ext cx="2747644" cy="248370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8" name="Eingekerbter Richtungspfeil 14"/>
          <p:cNvSpPr/>
          <p:nvPr/>
        </p:nvSpPr>
        <p:spPr bwMode="gray">
          <a:xfrm>
            <a:off x="1194487" y="2537254"/>
            <a:ext cx="2982096" cy="395416"/>
          </a:xfrm>
          <a:prstGeom prst="chevron">
            <a:avLst>
              <a:gd name="adj" fmla="val 25230"/>
            </a:avLst>
          </a:prstGeom>
          <a:solidFill>
            <a:srgbClr val="002060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pPr marL="285750" indent="-285750"/>
            <a:endParaRPr lang="en-US" sz="1600" b="1" noProof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ingekerbter Richtungspfeil 14"/>
          <p:cNvSpPr/>
          <p:nvPr/>
        </p:nvSpPr>
        <p:spPr bwMode="gray">
          <a:xfrm>
            <a:off x="2279424" y="4181313"/>
            <a:ext cx="4699233" cy="563681"/>
          </a:xfrm>
          <a:prstGeom prst="chevron">
            <a:avLst>
              <a:gd name="adj" fmla="val 25230"/>
            </a:avLst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pPr marL="285750" indent="-285750"/>
            <a:endParaRPr lang="en-US" sz="1600" b="1" noProof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76"/>
          <p:cNvSpPr txBox="1">
            <a:spLocks noChangeArrowheads="1"/>
          </p:cNvSpPr>
          <p:nvPr/>
        </p:nvSpPr>
        <p:spPr bwMode="auto">
          <a:xfrm>
            <a:off x="494271" y="1281592"/>
            <a:ext cx="82309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 584,9, в т.ч МБ 546,5       4,3% к 2022 году       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gray">
          <a:xfrm rot="19638869">
            <a:off x="5154654" y="1277574"/>
            <a:ext cx="305880" cy="508550"/>
            <a:chOff x="927" y="1024"/>
            <a:chExt cx="3094" cy="2747"/>
          </a:xfrm>
        </p:grpSpPr>
        <p:sp>
          <p:nvSpPr>
            <p:cNvPr id="17" name="Freeform 10" descr="© INSCALE GmbH, 26.05.2010&#10;http://www.presentationload.com/"/>
            <p:cNvSpPr>
              <a:spLocks/>
            </p:cNvSpPr>
            <p:nvPr/>
          </p:nvSpPr>
          <p:spPr bwMode="gray">
            <a:xfrm>
              <a:off x="927" y="1100"/>
              <a:ext cx="647" cy="229"/>
            </a:xfrm>
            <a:custGeom>
              <a:avLst/>
              <a:gdLst/>
              <a:ahLst/>
              <a:cxnLst>
                <a:cxn ang="0">
                  <a:pos x="647" y="68"/>
                </a:cxn>
                <a:cxn ang="0">
                  <a:pos x="614" y="81"/>
                </a:cxn>
                <a:cxn ang="0">
                  <a:pos x="582" y="94"/>
                </a:cxn>
                <a:cxn ang="0">
                  <a:pos x="551" y="108"/>
                </a:cxn>
                <a:cxn ang="0">
                  <a:pos x="522" y="123"/>
                </a:cxn>
                <a:cxn ang="0">
                  <a:pos x="495" y="140"/>
                </a:cxn>
                <a:cxn ang="0">
                  <a:pos x="468" y="157"/>
                </a:cxn>
                <a:cxn ang="0">
                  <a:pos x="444" y="174"/>
                </a:cxn>
                <a:cxn ang="0">
                  <a:pos x="421" y="193"/>
                </a:cxn>
                <a:cxn ang="0">
                  <a:pos x="0" y="229"/>
                </a:cxn>
                <a:cxn ang="0">
                  <a:pos x="4" y="220"/>
                </a:cxn>
                <a:cxn ang="0">
                  <a:pos x="9" y="211"/>
                </a:cxn>
                <a:cxn ang="0">
                  <a:pos x="16" y="201"/>
                </a:cxn>
                <a:cxn ang="0">
                  <a:pos x="23" y="191"/>
                </a:cxn>
                <a:cxn ang="0">
                  <a:pos x="32" y="180"/>
                </a:cxn>
                <a:cxn ang="0">
                  <a:pos x="40" y="170"/>
                </a:cxn>
                <a:cxn ang="0">
                  <a:pos x="50" y="160"/>
                </a:cxn>
                <a:cxn ang="0">
                  <a:pos x="60" y="150"/>
                </a:cxn>
                <a:cxn ang="0">
                  <a:pos x="75" y="136"/>
                </a:cxn>
                <a:cxn ang="0">
                  <a:pos x="91" y="122"/>
                </a:cxn>
                <a:cxn ang="0">
                  <a:pos x="107" y="109"/>
                </a:cxn>
                <a:cxn ang="0">
                  <a:pos x="125" y="97"/>
                </a:cxn>
                <a:cxn ang="0">
                  <a:pos x="144" y="84"/>
                </a:cxn>
                <a:cxn ang="0">
                  <a:pos x="164" y="72"/>
                </a:cxn>
                <a:cxn ang="0">
                  <a:pos x="184" y="60"/>
                </a:cxn>
                <a:cxn ang="0">
                  <a:pos x="206" y="49"/>
                </a:cxn>
                <a:cxn ang="0">
                  <a:pos x="227" y="40"/>
                </a:cxn>
                <a:cxn ang="0">
                  <a:pos x="250" y="31"/>
                </a:cxn>
                <a:cxn ang="0">
                  <a:pos x="273" y="23"/>
                </a:cxn>
                <a:cxn ang="0">
                  <a:pos x="297" y="16"/>
                </a:cxn>
                <a:cxn ang="0">
                  <a:pos x="322" y="10"/>
                </a:cxn>
                <a:cxn ang="0">
                  <a:pos x="346" y="5"/>
                </a:cxn>
                <a:cxn ang="0">
                  <a:pos x="370" y="1"/>
                </a:cxn>
                <a:cxn ang="0">
                  <a:pos x="396" y="0"/>
                </a:cxn>
                <a:cxn ang="0">
                  <a:pos x="411" y="0"/>
                </a:cxn>
                <a:cxn ang="0">
                  <a:pos x="426" y="0"/>
                </a:cxn>
                <a:cxn ang="0">
                  <a:pos x="442" y="1"/>
                </a:cxn>
                <a:cxn ang="0">
                  <a:pos x="457" y="3"/>
                </a:cxn>
                <a:cxn ang="0">
                  <a:pos x="472" y="5"/>
                </a:cxn>
                <a:cxn ang="0">
                  <a:pos x="488" y="9"/>
                </a:cxn>
                <a:cxn ang="0">
                  <a:pos x="504" y="12"/>
                </a:cxn>
                <a:cxn ang="0">
                  <a:pos x="519" y="16"/>
                </a:cxn>
                <a:cxn ang="0">
                  <a:pos x="550" y="26"/>
                </a:cxn>
                <a:cxn ang="0">
                  <a:pos x="583" y="38"/>
                </a:cxn>
                <a:cxn ang="0">
                  <a:pos x="615" y="52"/>
                </a:cxn>
                <a:cxn ang="0">
                  <a:pos x="647" y="68"/>
                </a:cxn>
              </a:cxnLst>
              <a:rect l="0" t="0" r="r" b="b"/>
              <a:pathLst>
                <a:path w="647" h="229">
                  <a:moveTo>
                    <a:pt x="647" y="68"/>
                  </a:moveTo>
                  <a:lnTo>
                    <a:pt x="614" y="81"/>
                  </a:lnTo>
                  <a:lnTo>
                    <a:pt x="582" y="94"/>
                  </a:lnTo>
                  <a:lnTo>
                    <a:pt x="551" y="108"/>
                  </a:lnTo>
                  <a:lnTo>
                    <a:pt x="522" y="123"/>
                  </a:lnTo>
                  <a:lnTo>
                    <a:pt x="495" y="140"/>
                  </a:lnTo>
                  <a:lnTo>
                    <a:pt x="468" y="157"/>
                  </a:lnTo>
                  <a:lnTo>
                    <a:pt x="444" y="174"/>
                  </a:lnTo>
                  <a:lnTo>
                    <a:pt x="421" y="193"/>
                  </a:lnTo>
                  <a:lnTo>
                    <a:pt x="0" y="229"/>
                  </a:lnTo>
                  <a:lnTo>
                    <a:pt x="4" y="220"/>
                  </a:lnTo>
                  <a:lnTo>
                    <a:pt x="9" y="211"/>
                  </a:lnTo>
                  <a:lnTo>
                    <a:pt x="16" y="201"/>
                  </a:lnTo>
                  <a:lnTo>
                    <a:pt x="23" y="191"/>
                  </a:lnTo>
                  <a:lnTo>
                    <a:pt x="32" y="180"/>
                  </a:lnTo>
                  <a:lnTo>
                    <a:pt x="40" y="170"/>
                  </a:lnTo>
                  <a:lnTo>
                    <a:pt x="50" y="160"/>
                  </a:lnTo>
                  <a:lnTo>
                    <a:pt x="60" y="150"/>
                  </a:lnTo>
                  <a:lnTo>
                    <a:pt x="75" y="136"/>
                  </a:lnTo>
                  <a:lnTo>
                    <a:pt x="91" y="122"/>
                  </a:lnTo>
                  <a:lnTo>
                    <a:pt x="107" y="109"/>
                  </a:lnTo>
                  <a:lnTo>
                    <a:pt x="125" y="97"/>
                  </a:lnTo>
                  <a:lnTo>
                    <a:pt x="144" y="84"/>
                  </a:lnTo>
                  <a:lnTo>
                    <a:pt x="164" y="72"/>
                  </a:lnTo>
                  <a:lnTo>
                    <a:pt x="184" y="60"/>
                  </a:lnTo>
                  <a:lnTo>
                    <a:pt x="206" y="49"/>
                  </a:lnTo>
                  <a:lnTo>
                    <a:pt x="227" y="40"/>
                  </a:lnTo>
                  <a:lnTo>
                    <a:pt x="250" y="31"/>
                  </a:lnTo>
                  <a:lnTo>
                    <a:pt x="273" y="23"/>
                  </a:lnTo>
                  <a:lnTo>
                    <a:pt x="297" y="16"/>
                  </a:lnTo>
                  <a:lnTo>
                    <a:pt x="322" y="10"/>
                  </a:lnTo>
                  <a:lnTo>
                    <a:pt x="346" y="5"/>
                  </a:lnTo>
                  <a:lnTo>
                    <a:pt x="370" y="1"/>
                  </a:lnTo>
                  <a:lnTo>
                    <a:pt x="396" y="0"/>
                  </a:lnTo>
                  <a:lnTo>
                    <a:pt x="411" y="0"/>
                  </a:lnTo>
                  <a:lnTo>
                    <a:pt x="426" y="0"/>
                  </a:lnTo>
                  <a:lnTo>
                    <a:pt x="442" y="1"/>
                  </a:lnTo>
                  <a:lnTo>
                    <a:pt x="457" y="3"/>
                  </a:lnTo>
                  <a:lnTo>
                    <a:pt x="472" y="5"/>
                  </a:lnTo>
                  <a:lnTo>
                    <a:pt x="488" y="9"/>
                  </a:lnTo>
                  <a:lnTo>
                    <a:pt x="504" y="12"/>
                  </a:lnTo>
                  <a:lnTo>
                    <a:pt x="519" y="16"/>
                  </a:lnTo>
                  <a:lnTo>
                    <a:pt x="550" y="26"/>
                  </a:lnTo>
                  <a:lnTo>
                    <a:pt x="583" y="38"/>
                  </a:lnTo>
                  <a:lnTo>
                    <a:pt x="615" y="52"/>
                  </a:lnTo>
                  <a:lnTo>
                    <a:pt x="647" y="68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16200000" scaled="1"/>
            </a:gradFill>
            <a:ln w="9525">
              <a:noFill/>
              <a:round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2" descr="© INSCALE GmbH, 26.05.2010&#10;http://www.presentationload.com/"/>
            <p:cNvSpPr>
              <a:spLocks/>
            </p:cNvSpPr>
            <p:nvPr/>
          </p:nvSpPr>
          <p:spPr bwMode="gray">
            <a:xfrm>
              <a:off x="1358" y="1024"/>
              <a:ext cx="2663" cy="2716"/>
            </a:xfrm>
            <a:custGeom>
              <a:avLst/>
              <a:gdLst/>
              <a:ahLst/>
              <a:cxnLst>
                <a:cxn ang="0">
                  <a:pos x="1456" y="1452"/>
                </a:cxn>
                <a:cxn ang="0">
                  <a:pos x="1362" y="1314"/>
                </a:cxn>
                <a:cxn ang="0">
                  <a:pos x="1240" y="1141"/>
                </a:cxn>
                <a:cxn ang="0">
                  <a:pos x="1095" y="943"/>
                </a:cxn>
                <a:cxn ang="0">
                  <a:pos x="1017" y="840"/>
                </a:cxn>
                <a:cxn ang="0">
                  <a:pos x="934" y="737"/>
                </a:cxn>
                <a:cxn ang="0">
                  <a:pos x="850" y="634"/>
                </a:cxn>
                <a:cxn ang="0">
                  <a:pos x="761" y="532"/>
                </a:cxn>
                <a:cxn ang="0">
                  <a:pos x="673" y="436"/>
                </a:cxn>
                <a:cxn ang="0">
                  <a:pos x="582" y="345"/>
                </a:cxn>
                <a:cxn ang="0">
                  <a:pos x="492" y="261"/>
                </a:cxn>
                <a:cxn ang="0">
                  <a:pos x="400" y="185"/>
                </a:cxn>
                <a:cxn ang="0">
                  <a:pos x="311" y="120"/>
                </a:cxn>
                <a:cxn ang="0">
                  <a:pos x="222" y="67"/>
                </a:cxn>
                <a:cxn ang="0">
                  <a:pos x="165" y="40"/>
                </a:cxn>
                <a:cxn ang="0">
                  <a:pos x="109" y="19"/>
                </a:cxn>
                <a:cxn ang="0">
                  <a:pos x="54" y="6"/>
                </a:cxn>
                <a:cxn ang="0">
                  <a:pos x="0" y="0"/>
                </a:cxn>
                <a:cxn ang="0">
                  <a:pos x="632" y="4"/>
                </a:cxn>
                <a:cxn ang="0">
                  <a:pos x="701" y="10"/>
                </a:cxn>
                <a:cxn ang="0">
                  <a:pos x="768" y="20"/>
                </a:cxn>
                <a:cxn ang="0">
                  <a:pos x="831" y="37"/>
                </a:cxn>
                <a:cxn ang="0">
                  <a:pos x="909" y="67"/>
                </a:cxn>
                <a:cxn ang="0">
                  <a:pos x="1008" y="111"/>
                </a:cxn>
                <a:cxn ang="0">
                  <a:pos x="1105" y="162"/>
                </a:cxn>
                <a:cxn ang="0">
                  <a:pos x="1202" y="217"/>
                </a:cxn>
                <a:cxn ang="0">
                  <a:pos x="1299" y="278"/>
                </a:cxn>
                <a:cxn ang="0">
                  <a:pos x="1393" y="342"/>
                </a:cxn>
                <a:cxn ang="0">
                  <a:pos x="1487" y="410"/>
                </a:cxn>
                <a:cxn ang="0">
                  <a:pos x="1579" y="482"/>
                </a:cxn>
                <a:cxn ang="0">
                  <a:pos x="1670" y="557"/>
                </a:cxn>
                <a:cxn ang="0">
                  <a:pos x="1760" y="633"/>
                </a:cxn>
                <a:cxn ang="0">
                  <a:pos x="1846" y="710"/>
                </a:cxn>
                <a:cxn ang="0">
                  <a:pos x="1930" y="789"/>
                </a:cxn>
                <a:cxn ang="0">
                  <a:pos x="2054" y="908"/>
                </a:cxn>
                <a:cxn ang="0">
                  <a:pos x="2207" y="1064"/>
                </a:cxn>
                <a:cxn ang="0">
                  <a:pos x="2663" y="995"/>
                </a:cxn>
                <a:cxn ang="0">
                  <a:pos x="972" y="1635"/>
                </a:cxn>
              </a:cxnLst>
              <a:rect l="0" t="0" r="r" b="b"/>
              <a:pathLst>
                <a:path w="2663" h="2716">
                  <a:moveTo>
                    <a:pt x="972" y="1635"/>
                  </a:moveTo>
                  <a:lnTo>
                    <a:pt x="1456" y="1452"/>
                  </a:lnTo>
                  <a:lnTo>
                    <a:pt x="1413" y="1389"/>
                  </a:lnTo>
                  <a:lnTo>
                    <a:pt x="1362" y="1314"/>
                  </a:lnTo>
                  <a:lnTo>
                    <a:pt x="1304" y="1231"/>
                  </a:lnTo>
                  <a:lnTo>
                    <a:pt x="1240" y="1141"/>
                  </a:lnTo>
                  <a:lnTo>
                    <a:pt x="1169" y="1044"/>
                  </a:lnTo>
                  <a:lnTo>
                    <a:pt x="1095" y="943"/>
                  </a:lnTo>
                  <a:lnTo>
                    <a:pt x="1057" y="892"/>
                  </a:lnTo>
                  <a:lnTo>
                    <a:pt x="1017" y="840"/>
                  </a:lnTo>
                  <a:lnTo>
                    <a:pt x="976" y="789"/>
                  </a:lnTo>
                  <a:lnTo>
                    <a:pt x="934" y="737"/>
                  </a:lnTo>
                  <a:lnTo>
                    <a:pt x="893" y="685"/>
                  </a:lnTo>
                  <a:lnTo>
                    <a:pt x="850" y="634"/>
                  </a:lnTo>
                  <a:lnTo>
                    <a:pt x="806" y="583"/>
                  </a:lnTo>
                  <a:lnTo>
                    <a:pt x="761" y="532"/>
                  </a:lnTo>
                  <a:lnTo>
                    <a:pt x="718" y="483"/>
                  </a:lnTo>
                  <a:lnTo>
                    <a:pt x="673" y="436"/>
                  </a:lnTo>
                  <a:lnTo>
                    <a:pt x="627" y="390"/>
                  </a:lnTo>
                  <a:lnTo>
                    <a:pt x="582" y="345"/>
                  </a:lnTo>
                  <a:lnTo>
                    <a:pt x="537" y="301"/>
                  </a:lnTo>
                  <a:lnTo>
                    <a:pt x="492" y="261"/>
                  </a:lnTo>
                  <a:lnTo>
                    <a:pt x="446" y="222"/>
                  </a:lnTo>
                  <a:lnTo>
                    <a:pt x="400" y="185"/>
                  </a:lnTo>
                  <a:lnTo>
                    <a:pt x="356" y="152"/>
                  </a:lnTo>
                  <a:lnTo>
                    <a:pt x="311" y="120"/>
                  </a:lnTo>
                  <a:lnTo>
                    <a:pt x="266" y="92"/>
                  </a:lnTo>
                  <a:lnTo>
                    <a:pt x="222" y="67"/>
                  </a:lnTo>
                  <a:lnTo>
                    <a:pt x="194" y="53"/>
                  </a:lnTo>
                  <a:lnTo>
                    <a:pt x="165" y="40"/>
                  </a:lnTo>
                  <a:lnTo>
                    <a:pt x="138" y="29"/>
                  </a:lnTo>
                  <a:lnTo>
                    <a:pt x="109" y="19"/>
                  </a:lnTo>
                  <a:lnTo>
                    <a:pt x="82" y="12"/>
                  </a:lnTo>
                  <a:lnTo>
                    <a:pt x="54" y="6"/>
                  </a:lnTo>
                  <a:lnTo>
                    <a:pt x="27" y="2"/>
                  </a:lnTo>
                  <a:lnTo>
                    <a:pt x="0" y="0"/>
                  </a:lnTo>
                  <a:lnTo>
                    <a:pt x="597" y="3"/>
                  </a:lnTo>
                  <a:lnTo>
                    <a:pt x="632" y="4"/>
                  </a:lnTo>
                  <a:lnTo>
                    <a:pt x="667" y="6"/>
                  </a:lnTo>
                  <a:lnTo>
                    <a:pt x="701" y="10"/>
                  </a:lnTo>
                  <a:lnTo>
                    <a:pt x="735" y="14"/>
                  </a:lnTo>
                  <a:lnTo>
                    <a:pt x="768" y="20"/>
                  </a:lnTo>
                  <a:lnTo>
                    <a:pt x="799" y="28"/>
                  </a:lnTo>
                  <a:lnTo>
                    <a:pt x="831" y="37"/>
                  </a:lnTo>
                  <a:lnTo>
                    <a:pt x="860" y="47"/>
                  </a:lnTo>
                  <a:lnTo>
                    <a:pt x="909" y="67"/>
                  </a:lnTo>
                  <a:lnTo>
                    <a:pt x="959" y="89"/>
                  </a:lnTo>
                  <a:lnTo>
                    <a:pt x="1008" y="111"/>
                  </a:lnTo>
                  <a:lnTo>
                    <a:pt x="1057" y="135"/>
                  </a:lnTo>
                  <a:lnTo>
                    <a:pt x="1105" y="162"/>
                  </a:lnTo>
                  <a:lnTo>
                    <a:pt x="1154" y="188"/>
                  </a:lnTo>
                  <a:lnTo>
                    <a:pt x="1202" y="217"/>
                  </a:lnTo>
                  <a:lnTo>
                    <a:pt x="1251" y="246"/>
                  </a:lnTo>
                  <a:lnTo>
                    <a:pt x="1299" y="278"/>
                  </a:lnTo>
                  <a:lnTo>
                    <a:pt x="1346" y="309"/>
                  </a:lnTo>
                  <a:lnTo>
                    <a:pt x="1393" y="342"/>
                  </a:lnTo>
                  <a:lnTo>
                    <a:pt x="1440" y="375"/>
                  </a:lnTo>
                  <a:lnTo>
                    <a:pt x="1487" y="410"/>
                  </a:lnTo>
                  <a:lnTo>
                    <a:pt x="1534" y="446"/>
                  </a:lnTo>
                  <a:lnTo>
                    <a:pt x="1579" y="482"/>
                  </a:lnTo>
                  <a:lnTo>
                    <a:pt x="1625" y="519"/>
                  </a:lnTo>
                  <a:lnTo>
                    <a:pt x="1670" y="557"/>
                  </a:lnTo>
                  <a:lnTo>
                    <a:pt x="1715" y="594"/>
                  </a:lnTo>
                  <a:lnTo>
                    <a:pt x="1760" y="633"/>
                  </a:lnTo>
                  <a:lnTo>
                    <a:pt x="1803" y="672"/>
                  </a:lnTo>
                  <a:lnTo>
                    <a:pt x="1846" y="710"/>
                  </a:lnTo>
                  <a:lnTo>
                    <a:pt x="1889" y="750"/>
                  </a:lnTo>
                  <a:lnTo>
                    <a:pt x="1930" y="789"/>
                  </a:lnTo>
                  <a:lnTo>
                    <a:pt x="1972" y="828"/>
                  </a:lnTo>
                  <a:lnTo>
                    <a:pt x="2054" y="908"/>
                  </a:lnTo>
                  <a:lnTo>
                    <a:pt x="2132" y="986"/>
                  </a:lnTo>
                  <a:lnTo>
                    <a:pt x="2207" y="1064"/>
                  </a:lnTo>
                  <a:lnTo>
                    <a:pt x="2280" y="1141"/>
                  </a:lnTo>
                  <a:lnTo>
                    <a:pt x="2663" y="995"/>
                  </a:lnTo>
                  <a:lnTo>
                    <a:pt x="2428" y="2716"/>
                  </a:lnTo>
                  <a:lnTo>
                    <a:pt x="972" y="1635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  <a:effectLst>
              <a:reflection blurRad="6350" stA="70000" endPos="23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3" descr="© INSCALE GmbH, 26.05.2010&#10;http://www.presentationload.com/"/>
            <p:cNvSpPr>
              <a:spLocks noEditPoints="1"/>
            </p:cNvSpPr>
            <p:nvPr/>
          </p:nvSpPr>
          <p:spPr bwMode="gray">
            <a:xfrm>
              <a:off x="927" y="1024"/>
              <a:ext cx="2864" cy="2747"/>
            </a:xfrm>
            <a:custGeom>
              <a:avLst/>
              <a:gdLst/>
              <a:ahLst/>
              <a:cxnLst>
                <a:cxn ang="0">
                  <a:pos x="1408" y="1635"/>
                </a:cxn>
                <a:cxn ang="0">
                  <a:pos x="2786" y="2747"/>
                </a:cxn>
                <a:cxn ang="0">
                  <a:pos x="1832" y="1475"/>
                </a:cxn>
                <a:cxn ang="0">
                  <a:pos x="1737" y="1336"/>
                </a:cxn>
                <a:cxn ang="0">
                  <a:pos x="1620" y="1170"/>
                </a:cxn>
                <a:cxn ang="0">
                  <a:pos x="1484" y="988"/>
                </a:cxn>
                <a:cxn ang="0">
                  <a:pos x="1337" y="799"/>
                </a:cxn>
                <a:cxn ang="0">
                  <a:pos x="1217" y="655"/>
                </a:cxn>
                <a:cxn ang="0">
                  <a:pos x="1093" y="518"/>
                </a:cxn>
                <a:cxn ang="0">
                  <a:pos x="1030" y="453"/>
                </a:cxn>
                <a:cxn ang="0">
                  <a:pos x="967" y="392"/>
                </a:cxn>
                <a:cxn ang="0">
                  <a:pos x="902" y="334"/>
                </a:cxn>
                <a:cxn ang="0">
                  <a:pos x="839" y="280"/>
                </a:cxn>
                <a:cxn ang="0">
                  <a:pos x="809" y="256"/>
                </a:cxn>
                <a:cxn ang="0">
                  <a:pos x="755" y="217"/>
                </a:cxn>
                <a:cxn ang="0">
                  <a:pos x="696" y="175"/>
                </a:cxn>
                <a:cxn ang="0">
                  <a:pos x="647" y="144"/>
                </a:cxn>
                <a:cxn ang="0">
                  <a:pos x="592" y="117"/>
                </a:cxn>
                <a:cxn ang="0">
                  <a:pos x="538" y="98"/>
                </a:cxn>
                <a:cxn ang="0">
                  <a:pos x="485" y="84"/>
                </a:cxn>
                <a:cxn ang="0">
                  <a:pos x="431" y="77"/>
                </a:cxn>
                <a:cxn ang="0">
                  <a:pos x="379" y="77"/>
                </a:cxn>
                <a:cxn ang="0">
                  <a:pos x="325" y="85"/>
                </a:cxn>
                <a:cxn ang="0">
                  <a:pos x="270" y="99"/>
                </a:cxn>
                <a:cxn ang="0">
                  <a:pos x="214" y="122"/>
                </a:cxn>
                <a:cxn ang="0">
                  <a:pos x="169" y="145"/>
                </a:cxn>
                <a:cxn ang="0">
                  <a:pos x="128" y="170"/>
                </a:cxn>
                <a:cxn ang="0">
                  <a:pos x="93" y="197"/>
                </a:cxn>
                <a:cxn ang="0">
                  <a:pos x="60" y="226"/>
                </a:cxn>
                <a:cxn ang="0">
                  <a:pos x="40" y="246"/>
                </a:cxn>
                <a:cxn ang="0">
                  <a:pos x="23" y="267"/>
                </a:cxn>
                <a:cxn ang="0">
                  <a:pos x="9" y="287"/>
                </a:cxn>
                <a:cxn ang="0">
                  <a:pos x="0" y="305"/>
                </a:cxn>
                <a:cxn ang="0">
                  <a:pos x="8" y="239"/>
                </a:cxn>
                <a:cxn ang="0">
                  <a:pos x="29" y="205"/>
                </a:cxn>
                <a:cxn ang="0">
                  <a:pos x="52" y="173"/>
                </a:cxn>
                <a:cxn ang="0">
                  <a:pos x="78" y="144"/>
                </a:cxn>
                <a:cxn ang="0">
                  <a:pos x="108" y="117"/>
                </a:cxn>
                <a:cxn ang="0">
                  <a:pos x="139" y="94"/>
                </a:cxn>
                <a:cxn ang="0">
                  <a:pos x="173" y="72"/>
                </a:cxn>
                <a:cxn ang="0">
                  <a:pos x="208" y="53"/>
                </a:cxn>
                <a:cxn ang="0">
                  <a:pos x="255" y="32"/>
                </a:cxn>
                <a:cxn ang="0">
                  <a:pos x="313" y="13"/>
                </a:cxn>
                <a:cxn ang="0">
                  <a:pos x="368" y="2"/>
                </a:cxn>
                <a:cxn ang="0">
                  <a:pos x="422" y="0"/>
                </a:cxn>
                <a:cxn ang="0">
                  <a:pos x="476" y="4"/>
                </a:cxn>
                <a:cxn ang="0">
                  <a:pos x="528" y="14"/>
                </a:cxn>
                <a:cxn ang="0">
                  <a:pos x="580" y="32"/>
                </a:cxn>
                <a:cxn ang="0">
                  <a:pos x="632" y="54"/>
                </a:cxn>
                <a:cxn ang="0">
                  <a:pos x="702" y="92"/>
                </a:cxn>
                <a:cxn ang="0">
                  <a:pos x="792" y="152"/>
                </a:cxn>
                <a:cxn ang="0">
                  <a:pos x="882" y="222"/>
                </a:cxn>
                <a:cxn ang="0">
                  <a:pos x="973" y="301"/>
                </a:cxn>
                <a:cxn ang="0">
                  <a:pos x="1063" y="390"/>
                </a:cxn>
                <a:cxn ang="0">
                  <a:pos x="1154" y="483"/>
                </a:cxn>
                <a:cxn ang="0">
                  <a:pos x="1242" y="583"/>
                </a:cxn>
                <a:cxn ang="0">
                  <a:pos x="1329" y="685"/>
                </a:cxn>
                <a:cxn ang="0">
                  <a:pos x="1412" y="789"/>
                </a:cxn>
                <a:cxn ang="0">
                  <a:pos x="1493" y="892"/>
                </a:cxn>
                <a:cxn ang="0">
                  <a:pos x="1605" y="1044"/>
                </a:cxn>
                <a:cxn ang="0">
                  <a:pos x="1740" y="1231"/>
                </a:cxn>
                <a:cxn ang="0">
                  <a:pos x="1849" y="1389"/>
                </a:cxn>
                <a:cxn ang="0">
                  <a:pos x="1832" y="1475"/>
                </a:cxn>
              </a:cxnLst>
              <a:rect l="0" t="0" r="r" b="b"/>
              <a:pathLst>
                <a:path w="2864" h="2747">
                  <a:moveTo>
                    <a:pt x="1383" y="1707"/>
                  </a:moveTo>
                  <a:lnTo>
                    <a:pt x="1408" y="1635"/>
                  </a:lnTo>
                  <a:lnTo>
                    <a:pt x="2864" y="2716"/>
                  </a:lnTo>
                  <a:lnTo>
                    <a:pt x="2786" y="2747"/>
                  </a:lnTo>
                  <a:lnTo>
                    <a:pt x="1383" y="1707"/>
                  </a:lnTo>
                  <a:close/>
                  <a:moveTo>
                    <a:pt x="1832" y="1475"/>
                  </a:moveTo>
                  <a:lnTo>
                    <a:pt x="1788" y="1409"/>
                  </a:lnTo>
                  <a:lnTo>
                    <a:pt x="1737" y="1336"/>
                  </a:lnTo>
                  <a:lnTo>
                    <a:pt x="1681" y="1255"/>
                  </a:lnTo>
                  <a:lnTo>
                    <a:pt x="1620" y="1170"/>
                  </a:lnTo>
                  <a:lnTo>
                    <a:pt x="1554" y="1081"/>
                  </a:lnTo>
                  <a:lnTo>
                    <a:pt x="1484" y="988"/>
                  </a:lnTo>
                  <a:lnTo>
                    <a:pt x="1412" y="893"/>
                  </a:lnTo>
                  <a:lnTo>
                    <a:pt x="1337" y="799"/>
                  </a:lnTo>
                  <a:lnTo>
                    <a:pt x="1277" y="726"/>
                  </a:lnTo>
                  <a:lnTo>
                    <a:pt x="1217" y="655"/>
                  </a:lnTo>
                  <a:lnTo>
                    <a:pt x="1155" y="586"/>
                  </a:lnTo>
                  <a:lnTo>
                    <a:pt x="1093" y="518"/>
                  </a:lnTo>
                  <a:lnTo>
                    <a:pt x="1061" y="485"/>
                  </a:lnTo>
                  <a:lnTo>
                    <a:pt x="1030" y="453"/>
                  </a:lnTo>
                  <a:lnTo>
                    <a:pt x="998" y="422"/>
                  </a:lnTo>
                  <a:lnTo>
                    <a:pt x="967" y="392"/>
                  </a:lnTo>
                  <a:lnTo>
                    <a:pt x="934" y="362"/>
                  </a:lnTo>
                  <a:lnTo>
                    <a:pt x="902" y="334"/>
                  </a:lnTo>
                  <a:lnTo>
                    <a:pt x="871" y="306"/>
                  </a:lnTo>
                  <a:lnTo>
                    <a:pt x="839" y="280"/>
                  </a:lnTo>
                  <a:lnTo>
                    <a:pt x="828" y="271"/>
                  </a:lnTo>
                  <a:lnTo>
                    <a:pt x="809" y="256"/>
                  </a:lnTo>
                  <a:lnTo>
                    <a:pt x="783" y="238"/>
                  </a:lnTo>
                  <a:lnTo>
                    <a:pt x="755" y="217"/>
                  </a:lnTo>
                  <a:lnTo>
                    <a:pt x="725" y="195"/>
                  </a:lnTo>
                  <a:lnTo>
                    <a:pt x="696" y="175"/>
                  </a:lnTo>
                  <a:lnTo>
                    <a:pt x="668" y="158"/>
                  </a:lnTo>
                  <a:lnTo>
                    <a:pt x="647" y="144"/>
                  </a:lnTo>
                  <a:lnTo>
                    <a:pt x="620" y="130"/>
                  </a:lnTo>
                  <a:lnTo>
                    <a:pt x="592" y="117"/>
                  </a:lnTo>
                  <a:lnTo>
                    <a:pt x="565" y="107"/>
                  </a:lnTo>
                  <a:lnTo>
                    <a:pt x="538" y="98"/>
                  </a:lnTo>
                  <a:lnTo>
                    <a:pt x="512" y="90"/>
                  </a:lnTo>
                  <a:lnTo>
                    <a:pt x="485" y="84"/>
                  </a:lnTo>
                  <a:lnTo>
                    <a:pt x="458" y="79"/>
                  </a:lnTo>
                  <a:lnTo>
                    <a:pt x="431" y="77"/>
                  </a:lnTo>
                  <a:lnTo>
                    <a:pt x="405" y="76"/>
                  </a:lnTo>
                  <a:lnTo>
                    <a:pt x="379" y="77"/>
                  </a:lnTo>
                  <a:lnTo>
                    <a:pt x="352" y="79"/>
                  </a:lnTo>
                  <a:lnTo>
                    <a:pt x="325" y="85"/>
                  </a:lnTo>
                  <a:lnTo>
                    <a:pt x="297" y="91"/>
                  </a:lnTo>
                  <a:lnTo>
                    <a:pt x="270" y="99"/>
                  </a:lnTo>
                  <a:lnTo>
                    <a:pt x="242" y="110"/>
                  </a:lnTo>
                  <a:lnTo>
                    <a:pt x="214" y="122"/>
                  </a:lnTo>
                  <a:lnTo>
                    <a:pt x="191" y="132"/>
                  </a:lnTo>
                  <a:lnTo>
                    <a:pt x="169" y="145"/>
                  </a:lnTo>
                  <a:lnTo>
                    <a:pt x="149" y="157"/>
                  </a:lnTo>
                  <a:lnTo>
                    <a:pt x="128" y="170"/>
                  </a:lnTo>
                  <a:lnTo>
                    <a:pt x="110" y="183"/>
                  </a:lnTo>
                  <a:lnTo>
                    <a:pt x="93" y="197"/>
                  </a:lnTo>
                  <a:lnTo>
                    <a:pt x="75" y="212"/>
                  </a:lnTo>
                  <a:lnTo>
                    <a:pt x="60" y="226"/>
                  </a:lnTo>
                  <a:lnTo>
                    <a:pt x="50" y="236"/>
                  </a:lnTo>
                  <a:lnTo>
                    <a:pt x="40" y="246"/>
                  </a:lnTo>
                  <a:lnTo>
                    <a:pt x="32" y="256"/>
                  </a:lnTo>
                  <a:lnTo>
                    <a:pt x="23" y="267"/>
                  </a:lnTo>
                  <a:lnTo>
                    <a:pt x="16" y="277"/>
                  </a:lnTo>
                  <a:lnTo>
                    <a:pt x="9" y="287"/>
                  </a:lnTo>
                  <a:lnTo>
                    <a:pt x="4" y="296"/>
                  </a:lnTo>
                  <a:lnTo>
                    <a:pt x="0" y="305"/>
                  </a:lnTo>
                  <a:lnTo>
                    <a:pt x="0" y="257"/>
                  </a:lnTo>
                  <a:lnTo>
                    <a:pt x="8" y="239"/>
                  </a:lnTo>
                  <a:lnTo>
                    <a:pt x="18" y="221"/>
                  </a:lnTo>
                  <a:lnTo>
                    <a:pt x="29" y="205"/>
                  </a:lnTo>
                  <a:lnTo>
                    <a:pt x="40" y="188"/>
                  </a:lnTo>
                  <a:lnTo>
                    <a:pt x="52" y="173"/>
                  </a:lnTo>
                  <a:lnTo>
                    <a:pt x="65" y="158"/>
                  </a:lnTo>
                  <a:lnTo>
                    <a:pt x="78" y="144"/>
                  </a:lnTo>
                  <a:lnTo>
                    <a:pt x="93" y="130"/>
                  </a:lnTo>
                  <a:lnTo>
                    <a:pt x="108" y="117"/>
                  </a:lnTo>
                  <a:lnTo>
                    <a:pt x="123" y="105"/>
                  </a:lnTo>
                  <a:lnTo>
                    <a:pt x="139" y="94"/>
                  </a:lnTo>
                  <a:lnTo>
                    <a:pt x="156" y="82"/>
                  </a:lnTo>
                  <a:lnTo>
                    <a:pt x="173" y="72"/>
                  </a:lnTo>
                  <a:lnTo>
                    <a:pt x="190" y="62"/>
                  </a:lnTo>
                  <a:lnTo>
                    <a:pt x="208" y="53"/>
                  </a:lnTo>
                  <a:lnTo>
                    <a:pt x="226" y="45"/>
                  </a:lnTo>
                  <a:lnTo>
                    <a:pt x="255" y="32"/>
                  </a:lnTo>
                  <a:lnTo>
                    <a:pt x="285" y="21"/>
                  </a:lnTo>
                  <a:lnTo>
                    <a:pt x="313" y="13"/>
                  </a:lnTo>
                  <a:lnTo>
                    <a:pt x="341" y="7"/>
                  </a:lnTo>
                  <a:lnTo>
                    <a:pt x="368" y="2"/>
                  </a:lnTo>
                  <a:lnTo>
                    <a:pt x="396" y="0"/>
                  </a:lnTo>
                  <a:lnTo>
                    <a:pt x="422" y="0"/>
                  </a:lnTo>
                  <a:lnTo>
                    <a:pt x="450" y="1"/>
                  </a:lnTo>
                  <a:lnTo>
                    <a:pt x="476" y="4"/>
                  </a:lnTo>
                  <a:lnTo>
                    <a:pt x="502" y="8"/>
                  </a:lnTo>
                  <a:lnTo>
                    <a:pt x="528" y="14"/>
                  </a:lnTo>
                  <a:lnTo>
                    <a:pt x="555" y="22"/>
                  </a:lnTo>
                  <a:lnTo>
                    <a:pt x="580" y="32"/>
                  </a:lnTo>
                  <a:lnTo>
                    <a:pt x="606" y="42"/>
                  </a:lnTo>
                  <a:lnTo>
                    <a:pt x="632" y="54"/>
                  </a:lnTo>
                  <a:lnTo>
                    <a:pt x="658" y="67"/>
                  </a:lnTo>
                  <a:lnTo>
                    <a:pt x="702" y="92"/>
                  </a:lnTo>
                  <a:lnTo>
                    <a:pt x="747" y="120"/>
                  </a:lnTo>
                  <a:lnTo>
                    <a:pt x="792" y="152"/>
                  </a:lnTo>
                  <a:lnTo>
                    <a:pt x="836" y="185"/>
                  </a:lnTo>
                  <a:lnTo>
                    <a:pt x="882" y="222"/>
                  </a:lnTo>
                  <a:lnTo>
                    <a:pt x="928" y="261"/>
                  </a:lnTo>
                  <a:lnTo>
                    <a:pt x="973" y="301"/>
                  </a:lnTo>
                  <a:lnTo>
                    <a:pt x="1018" y="345"/>
                  </a:lnTo>
                  <a:lnTo>
                    <a:pt x="1063" y="390"/>
                  </a:lnTo>
                  <a:lnTo>
                    <a:pt x="1109" y="436"/>
                  </a:lnTo>
                  <a:lnTo>
                    <a:pt x="1154" y="483"/>
                  </a:lnTo>
                  <a:lnTo>
                    <a:pt x="1197" y="532"/>
                  </a:lnTo>
                  <a:lnTo>
                    <a:pt x="1242" y="583"/>
                  </a:lnTo>
                  <a:lnTo>
                    <a:pt x="1286" y="634"/>
                  </a:lnTo>
                  <a:lnTo>
                    <a:pt x="1329" y="685"/>
                  </a:lnTo>
                  <a:lnTo>
                    <a:pt x="1370" y="737"/>
                  </a:lnTo>
                  <a:lnTo>
                    <a:pt x="1412" y="789"/>
                  </a:lnTo>
                  <a:lnTo>
                    <a:pt x="1453" y="840"/>
                  </a:lnTo>
                  <a:lnTo>
                    <a:pt x="1493" y="892"/>
                  </a:lnTo>
                  <a:lnTo>
                    <a:pt x="1531" y="943"/>
                  </a:lnTo>
                  <a:lnTo>
                    <a:pt x="1605" y="1044"/>
                  </a:lnTo>
                  <a:lnTo>
                    <a:pt x="1676" y="1141"/>
                  </a:lnTo>
                  <a:lnTo>
                    <a:pt x="1740" y="1231"/>
                  </a:lnTo>
                  <a:lnTo>
                    <a:pt x="1798" y="1314"/>
                  </a:lnTo>
                  <a:lnTo>
                    <a:pt x="1849" y="1389"/>
                  </a:lnTo>
                  <a:lnTo>
                    <a:pt x="1892" y="1452"/>
                  </a:lnTo>
                  <a:lnTo>
                    <a:pt x="1832" y="1475"/>
                  </a:lnTo>
                  <a:close/>
                </a:path>
              </a:pathLst>
            </a:custGeom>
            <a:solidFill>
              <a:srgbClr val="0020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0" name="Eingekerbter Richtungspfeil 14"/>
          <p:cNvSpPr/>
          <p:nvPr/>
        </p:nvSpPr>
        <p:spPr bwMode="gray">
          <a:xfrm>
            <a:off x="2323070" y="4784124"/>
            <a:ext cx="6458465" cy="562232"/>
          </a:xfrm>
          <a:prstGeom prst="chevron">
            <a:avLst>
              <a:gd name="adj" fmla="val 25230"/>
            </a:avLst>
          </a:prstGeom>
          <a:solidFill>
            <a:srgbClr val="FF9900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pPr marL="285750" indent="-285750"/>
            <a:endParaRPr lang="en-US" sz="1600" b="1" noProof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Eingekerbter Richtungspfeil 14"/>
          <p:cNvSpPr/>
          <p:nvPr/>
        </p:nvSpPr>
        <p:spPr bwMode="gray">
          <a:xfrm>
            <a:off x="2183028" y="5997146"/>
            <a:ext cx="5791199" cy="457201"/>
          </a:xfrm>
          <a:prstGeom prst="chevron">
            <a:avLst>
              <a:gd name="adj" fmla="val 25230"/>
            </a:avLst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pPr marL="285750" indent="-285750"/>
            <a:endParaRPr lang="en-US" sz="1600" b="1" noProof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76"/>
          <p:cNvSpPr txBox="1">
            <a:spLocks noChangeArrowheads="1"/>
          </p:cNvSpPr>
          <p:nvPr/>
        </p:nvSpPr>
        <p:spPr bwMode="auto">
          <a:xfrm>
            <a:off x="1202725" y="2549613"/>
            <a:ext cx="31715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«Жилье и городская среда» 12,8</a:t>
            </a:r>
            <a:endParaRPr lang="en-US" sz="1400" b="1" dirty="0">
              <a:solidFill>
                <a:srgbClr val="FAFAF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76"/>
          <p:cNvSpPr txBox="1">
            <a:spLocks noChangeArrowheads="1"/>
          </p:cNvSpPr>
          <p:nvPr/>
        </p:nvSpPr>
        <p:spPr bwMode="auto">
          <a:xfrm>
            <a:off x="3599936" y="1664043"/>
            <a:ext cx="2561968" cy="461665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softEdge rad="127000"/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Проектная часть </a:t>
            </a:r>
            <a:endParaRPr lang="en-US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176"/>
          <p:cNvSpPr txBox="1">
            <a:spLocks noChangeArrowheads="1"/>
          </p:cNvSpPr>
          <p:nvPr/>
        </p:nvSpPr>
        <p:spPr bwMode="auto">
          <a:xfrm>
            <a:off x="2932671" y="2137719"/>
            <a:ext cx="45802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Федеральные и Региональные проекты</a:t>
            </a:r>
            <a:endParaRPr lang="en-US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176"/>
          <p:cNvSpPr txBox="1">
            <a:spLocks noChangeArrowheads="1"/>
          </p:cNvSpPr>
          <p:nvPr/>
        </p:nvSpPr>
        <p:spPr bwMode="auto">
          <a:xfrm>
            <a:off x="98854" y="3723503"/>
            <a:ext cx="8830962" cy="461665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softEdge rad="127000"/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Мероприятия, направленные на достижение целей проектов</a:t>
            </a:r>
            <a:endParaRPr lang="en-US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Eingekerbter Richtungspfeil 14"/>
          <p:cNvSpPr/>
          <p:nvPr/>
        </p:nvSpPr>
        <p:spPr bwMode="gray">
          <a:xfrm>
            <a:off x="4382530" y="2520779"/>
            <a:ext cx="3962400" cy="403654"/>
          </a:xfrm>
          <a:prstGeom prst="chevron">
            <a:avLst>
              <a:gd name="adj" fmla="val 25230"/>
            </a:avLst>
          </a:prstGeom>
          <a:solidFill>
            <a:srgbClr val="FF9933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pPr marL="285750" indent="-285750"/>
            <a:endParaRPr lang="en-US" sz="1600" b="1" noProof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Eingekerbter Richtungspfeil 14"/>
          <p:cNvSpPr/>
          <p:nvPr/>
        </p:nvSpPr>
        <p:spPr bwMode="gray">
          <a:xfrm>
            <a:off x="3739981" y="3048001"/>
            <a:ext cx="2627870" cy="428368"/>
          </a:xfrm>
          <a:prstGeom prst="chevron">
            <a:avLst>
              <a:gd name="adj" fmla="val 25230"/>
            </a:avLst>
          </a:prstGeom>
          <a:solidFill>
            <a:srgbClr val="FF9933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pPr marL="285750" indent="-285750"/>
            <a:endParaRPr lang="en-US" sz="1600" b="1" noProof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Eingekerbter Richtungspfeil 14"/>
          <p:cNvSpPr/>
          <p:nvPr/>
        </p:nvSpPr>
        <p:spPr bwMode="gray">
          <a:xfrm>
            <a:off x="0" y="3056238"/>
            <a:ext cx="3715265" cy="428368"/>
          </a:xfrm>
          <a:prstGeom prst="chevron">
            <a:avLst>
              <a:gd name="adj" fmla="val 25230"/>
            </a:avLst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pPr marL="285750" indent="-285750"/>
            <a:endParaRPr lang="en-US" sz="1600" b="1" noProof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176"/>
          <p:cNvSpPr txBox="1">
            <a:spLocks noChangeArrowheads="1"/>
          </p:cNvSpPr>
          <p:nvPr/>
        </p:nvSpPr>
        <p:spPr bwMode="auto">
          <a:xfrm>
            <a:off x="4423719" y="2570206"/>
            <a:ext cx="392121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«Региональная и местная дорожная сеть» 39,7</a:t>
            </a:r>
            <a:endParaRPr 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76"/>
          <p:cNvSpPr txBox="1">
            <a:spLocks noChangeArrowheads="1"/>
          </p:cNvSpPr>
          <p:nvPr/>
        </p:nvSpPr>
        <p:spPr bwMode="auto">
          <a:xfrm>
            <a:off x="-140043" y="2973861"/>
            <a:ext cx="41271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«Комплексная система обращения с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твердыми коммунальными отходами» 8,4</a:t>
            </a:r>
            <a:endParaRPr 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176"/>
          <p:cNvSpPr txBox="1">
            <a:spLocks noChangeArrowheads="1"/>
          </p:cNvSpPr>
          <p:nvPr/>
        </p:nvSpPr>
        <p:spPr bwMode="auto">
          <a:xfrm>
            <a:off x="3599933" y="2986219"/>
            <a:ext cx="28461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«Формирование комфортной городской среды» 6,5</a:t>
            </a:r>
            <a:endParaRPr 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Eingekerbter Richtungspfeil 14"/>
          <p:cNvSpPr/>
          <p:nvPr/>
        </p:nvSpPr>
        <p:spPr bwMode="gray">
          <a:xfrm>
            <a:off x="6495538" y="3043884"/>
            <a:ext cx="2648462" cy="428368"/>
          </a:xfrm>
          <a:prstGeom prst="chevron">
            <a:avLst>
              <a:gd name="adj" fmla="val 25230"/>
            </a:avLst>
          </a:prstGeom>
          <a:solidFill>
            <a:srgbClr val="002060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pPr marL="285750" indent="-285750"/>
            <a:endParaRPr lang="en-US" sz="1600" b="1" noProof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176"/>
          <p:cNvSpPr txBox="1">
            <a:spLocks noChangeArrowheads="1"/>
          </p:cNvSpPr>
          <p:nvPr/>
        </p:nvSpPr>
        <p:spPr bwMode="auto">
          <a:xfrm>
            <a:off x="6491417" y="3118023"/>
            <a:ext cx="26525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«Социальная активность» 0,9</a:t>
            </a:r>
          </a:p>
        </p:txBody>
      </p:sp>
      <p:sp>
        <p:nvSpPr>
          <p:cNvPr id="37" name="Eingekerbter Richtungspfeil 14"/>
          <p:cNvSpPr/>
          <p:nvPr/>
        </p:nvSpPr>
        <p:spPr bwMode="gray">
          <a:xfrm>
            <a:off x="2553730" y="5371680"/>
            <a:ext cx="3171568" cy="538968"/>
          </a:xfrm>
          <a:prstGeom prst="chevron">
            <a:avLst>
              <a:gd name="adj" fmla="val 25230"/>
            </a:avLst>
          </a:prstGeom>
          <a:solidFill>
            <a:srgbClr val="002060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pPr marL="285750" indent="-285750"/>
            <a:endParaRPr lang="en-US" sz="1600" b="1" noProof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Eingekerbter Richtungspfeil 14"/>
          <p:cNvSpPr/>
          <p:nvPr/>
        </p:nvSpPr>
        <p:spPr bwMode="gray">
          <a:xfrm>
            <a:off x="5828271" y="5379918"/>
            <a:ext cx="3171568" cy="538968"/>
          </a:xfrm>
          <a:prstGeom prst="chevron">
            <a:avLst>
              <a:gd name="adj" fmla="val 25230"/>
            </a:avLst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pPr marL="285750" indent="-285750"/>
            <a:endParaRPr lang="en-US" sz="1600" b="1" noProof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176"/>
          <p:cNvSpPr txBox="1">
            <a:spLocks noChangeArrowheads="1"/>
          </p:cNvSpPr>
          <p:nvPr/>
        </p:nvSpPr>
        <p:spPr bwMode="auto">
          <a:xfrm>
            <a:off x="2347785" y="4341342"/>
            <a:ext cx="466261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«Строительство объектов городского хозяйства» 38,4</a:t>
            </a:r>
            <a:endParaRPr 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176"/>
          <p:cNvSpPr txBox="1">
            <a:spLocks noChangeArrowheads="1"/>
          </p:cNvSpPr>
          <p:nvPr/>
        </p:nvSpPr>
        <p:spPr bwMode="auto">
          <a:xfrm>
            <a:off x="5861222" y="5482283"/>
            <a:ext cx="314685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«Я планирую бюджет» 10,1</a:t>
            </a:r>
            <a:endParaRPr 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176"/>
          <p:cNvSpPr txBox="1">
            <a:spLocks noChangeArrowheads="1"/>
          </p:cNvSpPr>
          <p:nvPr/>
        </p:nvSpPr>
        <p:spPr bwMode="auto">
          <a:xfrm>
            <a:off x="2356020" y="4823256"/>
            <a:ext cx="63596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«Обеспечение устойчивого функционирования и развития коммунальной и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инженерной инфраструктуры» 36,1</a:t>
            </a:r>
            <a:endParaRPr 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176"/>
          <p:cNvSpPr txBox="1">
            <a:spLocks noChangeArrowheads="1"/>
          </p:cNvSpPr>
          <p:nvPr/>
        </p:nvSpPr>
        <p:spPr bwMode="auto">
          <a:xfrm>
            <a:off x="2652585" y="5395784"/>
            <a:ext cx="29491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 «Развитие градостроительной деятельности» 10,9</a:t>
            </a:r>
            <a:endParaRPr lang="en-US" sz="1400" b="1" dirty="0">
              <a:solidFill>
                <a:srgbClr val="FAFAF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176"/>
          <p:cNvSpPr txBox="1">
            <a:spLocks noChangeArrowheads="1"/>
          </p:cNvSpPr>
          <p:nvPr/>
        </p:nvSpPr>
        <p:spPr bwMode="auto">
          <a:xfrm>
            <a:off x="2265405" y="6063049"/>
            <a:ext cx="543697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«Организация мероприятий по охране окружающей среды» 8,2</a:t>
            </a:r>
            <a:endParaRPr 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176"/>
          <p:cNvSpPr txBox="1">
            <a:spLocks noChangeArrowheads="1"/>
          </p:cNvSpPr>
          <p:nvPr/>
        </p:nvSpPr>
        <p:spPr bwMode="auto">
          <a:xfrm>
            <a:off x="8138984" y="1371599"/>
            <a:ext cx="100501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5" descr="C:\Users\FINBANK.ADM\Desktop\картинки к през\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34757"/>
            <a:ext cx="3766657" cy="263117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5989"/>
            <a:ext cx="9160805" cy="543697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МП «Городское хозяйство»</a:t>
            </a:r>
            <a:endParaRPr lang="ru-RU" sz="2600" dirty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Text Box 176"/>
          <p:cNvSpPr txBox="1">
            <a:spLocks noChangeArrowheads="1"/>
          </p:cNvSpPr>
          <p:nvPr/>
        </p:nvSpPr>
        <p:spPr bwMode="auto">
          <a:xfrm>
            <a:off x="7438768" y="0"/>
            <a:ext cx="90616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№31</a:t>
            </a:r>
          </a:p>
        </p:txBody>
      </p:sp>
      <p:pic>
        <p:nvPicPr>
          <p:cNvPr id="5125" name="Picture 5" descr="C:\Users\FINBANK.ADM\Desktop\картинки к през\RsYmiidwva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1508" y="3046185"/>
            <a:ext cx="3892492" cy="293516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" name="Eingekerbter Richtungspfeil 14"/>
          <p:cNvSpPr/>
          <p:nvPr/>
        </p:nvSpPr>
        <p:spPr bwMode="gray">
          <a:xfrm>
            <a:off x="3171038" y="2072082"/>
            <a:ext cx="4572000" cy="398060"/>
          </a:xfrm>
          <a:prstGeom prst="chevron">
            <a:avLst>
              <a:gd name="adj" fmla="val 25230"/>
            </a:avLst>
          </a:prstGeom>
          <a:solidFill>
            <a:srgbClr val="FF9900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pPr marL="285750" indent="-285750"/>
            <a:endParaRPr lang="en-US" sz="1600" b="1" noProof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ingekerbter Richtungspfeil 14"/>
          <p:cNvSpPr/>
          <p:nvPr/>
        </p:nvSpPr>
        <p:spPr bwMode="gray">
          <a:xfrm>
            <a:off x="3145871" y="1689513"/>
            <a:ext cx="4412610" cy="303009"/>
          </a:xfrm>
          <a:prstGeom prst="chevron">
            <a:avLst>
              <a:gd name="adj" fmla="val 25230"/>
            </a:avLst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pPr marL="285750" indent="-285750"/>
            <a:endParaRPr lang="en-US" sz="1600" b="1" noProof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76"/>
          <p:cNvSpPr txBox="1">
            <a:spLocks noChangeArrowheads="1"/>
          </p:cNvSpPr>
          <p:nvPr/>
        </p:nvSpPr>
        <p:spPr bwMode="auto">
          <a:xfrm>
            <a:off x="0" y="2247205"/>
            <a:ext cx="51321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ingekerbter Richtungspfeil 14"/>
          <p:cNvSpPr/>
          <p:nvPr/>
        </p:nvSpPr>
        <p:spPr bwMode="gray">
          <a:xfrm>
            <a:off x="0" y="4382529"/>
            <a:ext cx="4588476" cy="420130"/>
          </a:xfrm>
          <a:prstGeom prst="chevron">
            <a:avLst>
              <a:gd name="adj" fmla="val 25230"/>
            </a:avLst>
          </a:prstGeom>
          <a:solidFill>
            <a:srgbClr val="002060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pPr marL="285750" indent="-285750"/>
            <a:endParaRPr lang="en-US" sz="1600" b="1" noProof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ingekerbter Richtungspfeil 14"/>
          <p:cNvSpPr/>
          <p:nvPr/>
        </p:nvSpPr>
        <p:spPr bwMode="gray">
          <a:xfrm>
            <a:off x="3158719" y="2567485"/>
            <a:ext cx="5037325" cy="428368"/>
          </a:xfrm>
          <a:prstGeom prst="chevron">
            <a:avLst>
              <a:gd name="adj" fmla="val 25230"/>
            </a:avLst>
          </a:prstGeom>
          <a:solidFill>
            <a:srgbClr val="002060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pPr marL="285750" indent="-285750"/>
            <a:endParaRPr lang="en-US" sz="1600" b="1" noProof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Eingekerbter Richtungspfeil 14"/>
          <p:cNvSpPr/>
          <p:nvPr/>
        </p:nvSpPr>
        <p:spPr bwMode="gray">
          <a:xfrm>
            <a:off x="3154261" y="3069991"/>
            <a:ext cx="2669058" cy="403655"/>
          </a:xfrm>
          <a:prstGeom prst="chevron">
            <a:avLst>
              <a:gd name="adj" fmla="val 25230"/>
            </a:avLst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pPr marL="285750" indent="-285750"/>
            <a:endParaRPr lang="en-US" sz="1600" b="1" noProof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Eingekerbter Richtungspfeil 14"/>
          <p:cNvSpPr/>
          <p:nvPr/>
        </p:nvSpPr>
        <p:spPr bwMode="gray">
          <a:xfrm>
            <a:off x="0" y="4908694"/>
            <a:ext cx="5008605" cy="420132"/>
          </a:xfrm>
          <a:prstGeom prst="chevron">
            <a:avLst>
              <a:gd name="adj" fmla="val 25230"/>
            </a:avLst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pPr marL="285750" indent="-285750"/>
            <a:endParaRPr lang="en-US" sz="1600" b="1" noProof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76"/>
          <p:cNvSpPr txBox="1">
            <a:spLocks noChangeArrowheads="1"/>
          </p:cNvSpPr>
          <p:nvPr/>
        </p:nvSpPr>
        <p:spPr bwMode="auto">
          <a:xfrm>
            <a:off x="1655806" y="5621633"/>
            <a:ext cx="73152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76"/>
          <p:cNvSpPr txBox="1">
            <a:spLocks noChangeArrowheads="1"/>
          </p:cNvSpPr>
          <p:nvPr/>
        </p:nvSpPr>
        <p:spPr bwMode="auto">
          <a:xfrm>
            <a:off x="0" y="3108060"/>
            <a:ext cx="50178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">
              <a:defRPr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76"/>
          <p:cNvSpPr txBox="1">
            <a:spLocks noChangeArrowheads="1"/>
          </p:cNvSpPr>
          <p:nvPr/>
        </p:nvSpPr>
        <p:spPr bwMode="auto">
          <a:xfrm>
            <a:off x="551934" y="4928622"/>
            <a:ext cx="62895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76"/>
          <p:cNvSpPr txBox="1">
            <a:spLocks noChangeArrowheads="1"/>
          </p:cNvSpPr>
          <p:nvPr/>
        </p:nvSpPr>
        <p:spPr bwMode="auto">
          <a:xfrm>
            <a:off x="8053431" y="1379988"/>
            <a:ext cx="109056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76"/>
          <p:cNvSpPr txBox="1">
            <a:spLocks noChangeArrowheads="1"/>
          </p:cNvSpPr>
          <p:nvPr/>
        </p:nvSpPr>
        <p:spPr bwMode="auto">
          <a:xfrm>
            <a:off x="1680520" y="1062682"/>
            <a:ext cx="5659394" cy="461665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softEdge rad="127000"/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Комплексы процессных мероприятий</a:t>
            </a:r>
            <a:endParaRPr lang="en-US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Eingekerbter Richtungspfeil 14"/>
          <p:cNvSpPr/>
          <p:nvPr/>
        </p:nvSpPr>
        <p:spPr bwMode="gray">
          <a:xfrm>
            <a:off x="0" y="3785287"/>
            <a:ext cx="5280454" cy="428368"/>
          </a:xfrm>
          <a:prstGeom prst="chevron">
            <a:avLst>
              <a:gd name="adj" fmla="val 25230"/>
            </a:avLst>
          </a:prstGeom>
          <a:solidFill>
            <a:srgbClr val="FF9933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pPr marL="285750" indent="-285750"/>
            <a:endParaRPr lang="en-US" sz="1600" b="1" noProof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Eingekerbter Richtungspfeil 14"/>
          <p:cNvSpPr/>
          <p:nvPr/>
        </p:nvSpPr>
        <p:spPr bwMode="gray">
          <a:xfrm>
            <a:off x="0" y="5428735"/>
            <a:ext cx="4959177" cy="704337"/>
          </a:xfrm>
          <a:prstGeom prst="chevron">
            <a:avLst>
              <a:gd name="adj" fmla="val 25230"/>
            </a:avLst>
          </a:prstGeom>
          <a:solidFill>
            <a:srgbClr val="002060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pPr marL="285750" indent="-285750"/>
            <a:endParaRPr lang="en-US" sz="1600" b="1" noProof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Eingekerbter Richtungspfeil 14"/>
          <p:cNvSpPr/>
          <p:nvPr/>
        </p:nvSpPr>
        <p:spPr bwMode="gray">
          <a:xfrm>
            <a:off x="4885039" y="5502878"/>
            <a:ext cx="4143632" cy="593125"/>
          </a:xfrm>
          <a:prstGeom prst="chevron">
            <a:avLst>
              <a:gd name="adj" fmla="val 25230"/>
            </a:avLst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pPr marL="285750" indent="-285750"/>
            <a:endParaRPr lang="en-US" sz="1600" b="1" noProof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Eingekerbter Richtungspfeil 14"/>
          <p:cNvSpPr/>
          <p:nvPr/>
        </p:nvSpPr>
        <p:spPr bwMode="gray">
          <a:xfrm>
            <a:off x="0" y="6264875"/>
            <a:ext cx="5181600" cy="448963"/>
          </a:xfrm>
          <a:prstGeom prst="chevron">
            <a:avLst>
              <a:gd name="adj" fmla="val 25230"/>
            </a:avLst>
          </a:prstGeom>
          <a:solidFill>
            <a:srgbClr val="FF9933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pPr marL="285750" indent="-285750"/>
            <a:endParaRPr lang="en-US" sz="1600" b="1" noProof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Eingekerbter Richtungspfeil 14"/>
          <p:cNvSpPr/>
          <p:nvPr/>
        </p:nvSpPr>
        <p:spPr bwMode="gray">
          <a:xfrm>
            <a:off x="5140411" y="6149545"/>
            <a:ext cx="3674076" cy="593125"/>
          </a:xfrm>
          <a:prstGeom prst="chevron">
            <a:avLst>
              <a:gd name="adj" fmla="val 25230"/>
            </a:avLst>
          </a:prstGeom>
          <a:solidFill>
            <a:srgbClr val="002060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pPr marL="285750" indent="-285750"/>
            <a:endParaRPr lang="en-US" sz="1600" b="1" noProof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176"/>
          <p:cNvSpPr txBox="1">
            <a:spLocks noChangeArrowheads="1"/>
          </p:cNvSpPr>
          <p:nvPr/>
        </p:nvSpPr>
        <p:spPr bwMode="auto">
          <a:xfrm>
            <a:off x="3053593" y="1686187"/>
            <a:ext cx="4664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территорий общего пользования  188,5</a:t>
            </a:r>
          </a:p>
        </p:txBody>
      </p:sp>
      <p:sp>
        <p:nvSpPr>
          <p:cNvPr id="29" name="Text Box 176"/>
          <p:cNvSpPr txBox="1">
            <a:spLocks noChangeArrowheads="1"/>
          </p:cNvSpPr>
          <p:nvPr/>
        </p:nvSpPr>
        <p:spPr bwMode="auto">
          <a:xfrm>
            <a:off x="3171038" y="2107678"/>
            <a:ext cx="46090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и уход за зелеными насаждениями  53,4</a:t>
            </a:r>
          </a:p>
        </p:txBody>
      </p:sp>
      <p:sp>
        <p:nvSpPr>
          <p:cNvPr id="30" name="Text Box 176"/>
          <p:cNvSpPr txBox="1">
            <a:spLocks noChangeArrowheads="1"/>
          </p:cNvSpPr>
          <p:nvPr/>
        </p:nvSpPr>
        <p:spPr bwMode="auto">
          <a:xfrm>
            <a:off x="3278168" y="2522177"/>
            <a:ext cx="48973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Обеспечение устойчивого функционирования и развития коммунальной инженерной инфраструктуры  51,6</a:t>
            </a:r>
          </a:p>
        </p:txBody>
      </p:sp>
      <p:sp>
        <p:nvSpPr>
          <p:cNvPr id="31" name="Text Box 176"/>
          <p:cNvSpPr txBox="1">
            <a:spLocks noChangeArrowheads="1"/>
          </p:cNvSpPr>
          <p:nvPr/>
        </p:nvSpPr>
        <p:spPr bwMode="auto">
          <a:xfrm>
            <a:off x="3294302" y="3123539"/>
            <a:ext cx="25290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Обращение с отходами 21,1</a:t>
            </a:r>
          </a:p>
        </p:txBody>
      </p:sp>
      <p:sp>
        <p:nvSpPr>
          <p:cNvPr id="32" name="Text Box 176"/>
          <p:cNvSpPr txBox="1">
            <a:spLocks noChangeArrowheads="1"/>
          </p:cNvSpPr>
          <p:nvPr/>
        </p:nvSpPr>
        <p:spPr bwMode="auto">
          <a:xfrm>
            <a:off x="0" y="3847071"/>
            <a:ext cx="53051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системы дренажно – ливневой канализации 16,1</a:t>
            </a:r>
          </a:p>
        </p:txBody>
      </p:sp>
      <p:sp>
        <p:nvSpPr>
          <p:cNvPr id="33" name="Text Box 176"/>
          <p:cNvSpPr txBox="1">
            <a:spLocks noChangeArrowheads="1"/>
          </p:cNvSpPr>
          <p:nvPr/>
        </p:nvSpPr>
        <p:spPr bwMode="auto">
          <a:xfrm>
            <a:off x="148281" y="4444315"/>
            <a:ext cx="43083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Развитие градостроительной деятельности 15,2</a:t>
            </a:r>
          </a:p>
        </p:txBody>
      </p:sp>
      <p:sp>
        <p:nvSpPr>
          <p:cNvPr id="34" name="Text Box 176"/>
          <p:cNvSpPr txBox="1">
            <a:spLocks noChangeArrowheads="1"/>
          </p:cNvSpPr>
          <p:nvPr/>
        </p:nvSpPr>
        <p:spPr bwMode="auto">
          <a:xfrm>
            <a:off x="0" y="4962242"/>
            <a:ext cx="494682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и ремонт объектов благоустройства 13,5</a:t>
            </a:r>
          </a:p>
        </p:txBody>
      </p:sp>
      <p:sp>
        <p:nvSpPr>
          <p:cNvPr id="35" name="Text Box 176"/>
          <p:cNvSpPr txBox="1">
            <a:spLocks noChangeArrowheads="1"/>
          </p:cNvSpPr>
          <p:nvPr/>
        </p:nvSpPr>
        <p:spPr bwMode="auto">
          <a:xfrm>
            <a:off x="0" y="5387547"/>
            <a:ext cx="494682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Организация пассажирских перевозок по муниципальным маршрутам, организация ритуальных услуг и содержание мест захоронения 13,0</a:t>
            </a:r>
          </a:p>
        </p:txBody>
      </p:sp>
      <p:sp>
        <p:nvSpPr>
          <p:cNvPr id="36" name="Text Box 176"/>
          <p:cNvSpPr txBox="1">
            <a:spLocks noChangeArrowheads="1"/>
          </p:cNvSpPr>
          <p:nvPr/>
        </p:nvSpPr>
        <p:spPr bwMode="auto">
          <a:xfrm>
            <a:off x="5181600" y="5630562"/>
            <a:ext cx="35505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гарантий погребения 1,2</a:t>
            </a:r>
          </a:p>
        </p:txBody>
      </p:sp>
      <p:sp>
        <p:nvSpPr>
          <p:cNvPr id="37" name="Text Box 176"/>
          <p:cNvSpPr txBox="1">
            <a:spLocks noChangeArrowheads="1"/>
          </p:cNvSpPr>
          <p:nvPr/>
        </p:nvSpPr>
        <p:spPr bwMode="auto">
          <a:xfrm>
            <a:off x="1" y="6334780"/>
            <a:ext cx="51815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мероприятий по охране окружающей среды  0,7</a:t>
            </a:r>
          </a:p>
        </p:txBody>
      </p:sp>
      <p:sp>
        <p:nvSpPr>
          <p:cNvPr id="38" name="Text Box 176"/>
          <p:cNvSpPr txBox="1">
            <a:spLocks noChangeArrowheads="1"/>
          </p:cNvSpPr>
          <p:nvPr/>
        </p:nvSpPr>
        <p:spPr bwMode="auto">
          <a:xfrm>
            <a:off x="5025082" y="6165904"/>
            <a:ext cx="43289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</a:t>
            </a:r>
          </a:p>
          <a:p>
            <a:pPr algn="ctr"/>
            <a:r>
              <a:rPr lang="ru-RU" sz="1400" b="1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энергетической эффективности 0,02</a:t>
            </a: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330"/>
            <a:ext cx="9160805" cy="543697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Направление поддержки ЖКХ</a:t>
            </a:r>
            <a:endParaRPr lang="ru-RU" sz="2600" dirty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Text Box 176"/>
          <p:cNvSpPr txBox="1">
            <a:spLocks noChangeArrowheads="1"/>
          </p:cNvSpPr>
          <p:nvPr/>
        </p:nvSpPr>
        <p:spPr bwMode="auto">
          <a:xfrm>
            <a:off x="7438768" y="0"/>
            <a:ext cx="90616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№32</a:t>
            </a:r>
          </a:p>
        </p:txBody>
      </p:sp>
      <p:sp>
        <p:nvSpPr>
          <p:cNvPr id="12290" name="AutoShape 2" descr="Изменения в ЖКХ 2022: новые правила рабо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2" name="Picture 4" descr="Изменения в ЖКХ 2022: новые правила рабо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1947" y="2232455"/>
            <a:ext cx="3275675" cy="4044778"/>
          </a:xfrm>
          <a:prstGeom prst="rect">
            <a:avLst/>
          </a:prstGeom>
          <a:noFill/>
          <a:effectLst>
            <a:softEdge rad="635000"/>
          </a:effectLst>
        </p:spPr>
      </p:pic>
      <p:graphicFrame>
        <p:nvGraphicFramePr>
          <p:cNvPr id="6" name="Диаграмма 5"/>
          <p:cNvGraphicFramePr/>
          <p:nvPr/>
        </p:nvGraphicFramePr>
        <p:xfrm>
          <a:off x="0" y="1540477"/>
          <a:ext cx="9012572" cy="5317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7521146" y="1312789"/>
            <a:ext cx="16228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76"/>
          <p:cNvSpPr txBox="1">
            <a:spLocks noChangeArrowheads="1"/>
          </p:cNvSpPr>
          <p:nvPr/>
        </p:nvSpPr>
        <p:spPr bwMode="auto">
          <a:xfrm>
            <a:off x="0" y="1436356"/>
            <a:ext cx="217890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 52,9  </a:t>
            </a:r>
            <a:endParaRPr lang="en-U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330"/>
            <a:ext cx="9160805" cy="543697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Федеральный проект</a:t>
            </a:r>
            <a:b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«Формирование современной городской среды»</a:t>
            </a:r>
            <a:endParaRPr lang="ru-RU" sz="2600" dirty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Text Box 176"/>
          <p:cNvSpPr txBox="1">
            <a:spLocks noChangeArrowheads="1"/>
          </p:cNvSpPr>
          <p:nvPr/>
        </p:nvSpPr>
        <p:spPr bwMode="auto">
          <a:xfrm>
            <a:off x="7438768" y="0"/>
            <a:ext cx="90616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№33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995" y="2117124"/>
            <a:ext cx="7191632" cy="543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11" name="Text Box 176"/>
          <p:cNvSpPr txBox="1">
            <a:spLocks noChangeArrowheads="1"/>
          </p:cNvSpPr>
          <p:nvPr/>
        </p:nvSpPr>
        <p:spPr bwMode="auto">
          <a:xfrm>
            <a:off x="4720280" y="1326291"/>
            <a:ext cx="1140941" cy="492443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softEdge rad="317500"/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2023г. </a:t>
            </a:r>
          </a:p>
        </p:txBody>
      </p:sp>
      <p:sp>
        <p:nvSpPr>
          <p:cNvPr id="15" name="Text Box 176"/>
          <p:cNvSpPr txBox="1">
            <a:spLocks noChangeArrowheads="1"/>
          </p:cNvSpPr>
          <p:nvPr/>
        </p:nvSpPr>
        <p:spPr bwMode="auto">
          <a:xfrm>
            <a:off x="4510214" y="1816443"/>
            <a:ext cx="4098325" cy="1138773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softEdge rad="317500"/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Благоустройство Бульвара им. героя Советского Союза В.К. Булыгина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12,8 млн. руб. за счет средств местного бюджета </a:t>
            </a:r>
          </a:p>
        </p:txBody>
      </p:sp>
      <p:sp>
        <p:nvSpPr>
          <p:cNvPr id="16" name="Text Box 176"/>
          <p:cNvSpPr txBox="1">
            <a:spLocks noChangeArrowheads="1"/>
          </p:cNvSpPr>
          <p:nvPr/>
        </p:nvSpPr>
        <p:spPr bwMode="auto">
          <a:xfrm>
            <a:off x="8138984" y="1371599"/>
            <a:ext cx="100501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330"/>
            <a:ext cx="9160805" cy="543697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МП «Развитие информационного общества»</a:t>
            </a:r>
            <a:endParaRPr lang="ru-RU" sz="2600" dirty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Text Box 176"/>
          <p:cNvSpPr txBox="1">
            <a:spLocks noChangeArrowheads="1"/>
          </p:cNvSpPr>
          <p:nvPr/>
        </p:nvSpPr>
        <p:spPr bwMode="auto">
          <a:xfrm>
            <a:off x="7438768" y="0"/>
            <a:ext cx="90616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№34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2429" y="2602041"/>
            <a:ext cx="3811571" cy="31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Text Box 176"/>
          <p:cNvSpPr txBox="1">
            <a:spLocks noChangeArrowheads="1"/>
          </p:cNvSpPr>
          <p:nvPr/>
        </p:nvSpPr>
        <p:spPr bwMode="auto">
          <a:xfrm>
            <a:off x="8138984" y="1371599"/>
            <a:ext cx="100501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2638" y="1342524"/>
            <a:ext cx="6829167" cy="66707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 18,5 млн.руб.       1% к 2022 года </a:t>
            </a:r>
            <a:endParaRPr lang="ru-RU" sz="3000" dirty="0">
              <a:solidFill>
                <a:srgbClr val="002060"/>
              </a:solidFill>
            </a:endParaRPr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gray">
          <a:xfrm rot="20818350">
            <a:off x="4244662" y="1498425"/>
            <a:ext cx="613486" cy="454797"/>
            <a:chOff x="927" y="1024"/>
            <a:chExt cx="3094" cy="2747"/>
          </a:xfrm>
        </p:grpSpPr>
        <p:sp>
          <p:nvSpPr>
            <p:cNvPr id="8" name="Freeform 10" descr="© INSCALE GmbH, 26.05.2010&#10;http://www.presentationload.com/"/>
            <p:cNvSpPr>
              <a:spLocks/>
            </p:cNvSpPr>
            <p:nvPr/>
          </p:nvSpPr>
          <p:spPr bwMode="gray">
            <a:xfrm>
              <a:off x="927" y="1100"/>
              <a:ext cx="647" cy="229"/>
            </a:xfrm>
            <a:custGeom>
              <a:avLst/>
              <a:gdLst/>
              <a:ahLst/>
              <a:cxnLst>
                <a:cxn ang="0">
                  <a:pos x="647" y="68"/>
                </a:cxn>
                <a:cxn ang="0">
                  <a:pos x="614" y="81"/>
                </a:cxn>
                <a:cxn ang="0">
                  <a:pos x="582" y="94"/>
                </a:cxn>
                <a:cxn ang="0">
                  <a:pos x="551" y="108"/>
                </a:cxn>
                <a:cxn ang="0">
                  <a:pos x="522" y="123"/>
                </a:cxn>
                <a:cxn ang="0">
                  <a:pos x="495" y="140"/>
                </a:cxn>
                <a:cxn ang="0">
                  <a:pos x="468" y="157"/>
                </a:cxn>
                <a:cxn ang="0">
                  <a:pos x="444" y="174"/>
                </a:cxn>
                <a:cxn ang="0">
                  <a:pos x="421" y="193"/>
                </a:cxn>
                <a:cxn ang="0">
                  <a:pos x="0" y="229"/>
                </a:cxn>
                <a:cxn ang="0">
                  <a:pos x="4" y="220"/>
                </a:cxn>
                <a:cxn ang="0">
                  <a:pos x="9" y="211"/>
                </a:cxn>
                <a:cxn ang="0">
                  <a:pos x="16" y="201"/>
                </a:cxn>
                <a:cxn ang="0">
                  <a:pos x="23" y="191"/>
                </a:cxn>
                <a:cxn ang="0">
                  <a:pos x="32" y="180"/>
                </a:cxn>
                <a:cxn ang="0">
                  <a:pos x="40" y="170"/>
                </a:cxn>
                <a:cxn ang="0">
                  <a:pos x="50" y="160"/>
                </a:cxn>
                <a:cxn ang="0">
                  <a:pos x="60" y="150"/>
                </a:cxn>
                <a:cxn ang="0">
                  <a:pos x="75" y="136"/>
                </a:cxn>
                <a:cxn ang="0">
                  <a:pos x="91" y="122"/>
                </a:cxn>
                <a:cxn ang="0">
                  <a:pos x="107" y="109"/>
                </a:cxn>
                <a:cxn ang="0">
                  <a:pos x="125" y="97"/>
                </a:cxn>
                <a:cxn ang="0">
                  <a:pos x="144" y="84"/>
                </a:cxn>
                <a:cxn ang="0">
                  <a:pos x="164" y="72"/>
                </a:cxn>
                <a:cxn ang="0">
                  <a:pos x="184" y="60"/>
                </a:cxn>
                <a:cxn ang="0">
                  <a:pos x="206" y="49"/>
                </a:cxn>
                <a:cxn ang="0">
                  <a:pos x="227" y="40"/>
                </a:cxn>
                <a:cxn ang="0">
                  <a:pos x="250" y="31"/>
                </a:cxn>
                <a:cxn ang="0">
                  <a:pos x="273" y="23"/>
                </a:cxn>
                <a:cxn ang="0">
                  <a:pos x="297" y="16"/>
                </a:cxn>
                <a:cxn ang="0">
                  <a:pos x="322" y="10"/>
                </a:cxn>
                <a:cxn ang="0">
                  <a:pos x="346" y="5"/>
                </a:cxn>
                <a:cxn ang="0">
                  <a:pos x="370" y="1"/>
                </a:cxn>
                <a:cxn ang="0">
                  <a:pos x="396" y="0"/>
                </a:cxn>
                <a:cxn ang="0">
                  <a:pos x="411" y="0"/>
                </a:cxn>
                <a:cxn ang="0">
                  <a:pos x="426" y="0"/>
                </a:cxn>
                <a:cxn ang="0">
                  <a:pos x="442" y="1"/>
                </a:cxn>
                <a:cxn ang="0">
                  <a:pos x="457" y="3"/>
                </a:cxn>
                <a:cxn ang="0">
                  <a:pos x="472" y="5"/>
                </a:cxn>
                <a:cxn ang="0">
                  <a:pos x="488" y="9"/>
                </a:cxn>
                <a:cxn ang="0">
                  <a:pos x="504" y="12"/>
                </a:cxn>
                <a:cxn ang="0">
                  <a:pos x="519" y="16"/>
                </a:cxn>
                <a:cxn ang="0">
                  <a:pos x="550" y="26"/>
                </a:cxn>
                <a:cxn ang="0">
                  <a:pos x="583" y="38"/>
                </a:cxn>
                <a:cxn ang="0">
                  <a:pos x="615" y="52"/>
                </a:cxn>
                <a:cxn ang="0">
                  <a:pos x="647" y="68"/>
                </a:cxn>
              </a:cxnLst>
              <a:rect l="0" t="0" r="r" b="b"/>
              <a:pathLst>
                <a:path w="647" h="229">
                  <a:moveTo>
                    <a:pt x="647" y="68"/>
                  </a:moveTo>
                  <a:lnTo>
                    <a:pt x="614" y="81"/>
                  </a:lnTo>
                  <a:lnTo>
                    <a:pt x="582" y="94"/>
                  </a:lnTo>
                  <a:lnTo>
                    <a:pt x="551" y="108"/>
                  </a:lnTo>
                  <a:lnTo>
                    <a:pt x="522" y="123"/>
                  </a:lnTo>
                  <a:lnTo>
                    <a:pt x="495" y="140"/>
                  </a:lnTo>
                  <a:lnTo>
                    <a:pt x="468" y="157"/>
                  </a:lnTo>
                  <a:lnTo>
                    <a:pt x="444" y="174"/>
                  </a:lnTo>
                  <a:lnTo>
                    <a:pt x="421" y="193"/>
                  </a:lnTo>
                  <a:lnTo>
                    <a:pt x="0" y="229"/>
                  </a:lnTo>
                  <a:lnTo>
                    <a:pt x="4" y="220"/>
                  </a:lnTo>
                  <a:lnTo>
                    <a:pt x="9" y="211"/>
                  </a:lnTo>
                  <a:lnTo>
                    <a:pt x="16" y="201"/>
                  </a:lnTo>
                  <a:lnTo>
                    <a:pt x="23" y="191"/>
                  </a:lnTo>
                  <a:lnTo>
                    <a:pt x="32" y="180"/>
                  </a:lnTo>
                  <a:lnTo>
                    <a:pt x="40" y="170"/>
                  </a:lnTo>
                  <a:lnTo>
                    <a:pt x="50" y="160"/>
                  </a:lnTo>
                  <a:lnTo>
                    <a:pt x="60" y="150"/>
                  </a:lnTo>
                  <a:lnTo>
                    <a:pt x="75" y="136"/>
                  </a:lnTo>
                  <a:lnTo>
                    <a:pt x="91" y="122"/>
                  </a:lnTo>
                  <a:lnTo>
                    <a:pt x="107" y="109"/>
                  </a:lnTo>
                  <a:lnTo>
                    <a:pt x="125" y="97"/>
                  </a:lnTo>
                  <a:lnTo>
                    <a:pt x="144" y="84"/>
                  </a:lnTo>
                  <a:lnTo>
                    <a:pt x="164" y="72"/>
                  </a:lnTo>
                  <a:lnTo>
                    <a:pt x="184" y="60"/>
                  </a:lnTo>
                  <a:lnTo>
                    <a:pt x="206" y="49"/>
                  </a:lnTo>
                  <a:lnTo>
                    <a:pt x="227" y="40"/>
                  </a:lnTo>
                  <a:lnTo>
                    <a:pt x="250" y="31"/>
                  </a:lnTo>
                  <a:lnTo>
                    <a:pt x="273" y="23"/>
                  </a:lnTo>
                  <a:lnTo>
                    <a:pt x="297" y="16"/>
                  </a:lnTo>
                  <a:lnTo>
                    <a:pt x="322" y="10"/>
                  </a:lnTo>
                  <a:lnTo>
                    <a:pt x="346" y="5"/>
                  </a:lnTo>
                  <a:lnTo>
                    <a:pt x="370" y="1"/>
                  </a:lnTo>
                  <a:lnTo>
                    <a:pt x="396" y="0"/>
                  </a:lnTo>
                  <a:lnTo>
                    <a:pt x="411" y="0"/>
                  </a:lnTo>
                  <a:lnTo>
                    <a:pt x="426" y="0"/>
                  </a:lnTo>
                  <a:lnTo>
                    <a:pt x="442" y="1"/>
                  </a:lnTo>
                  <a:lnTo>
                    <a:pt x="457" y="3"/>
                  </a:lnTo>
                  <a:lnTo>
                    <a:pt x="472" y="5"/>
                  </a:lnTo>
                  <a:lnTo>
                    <a:pt x="488" y="9"/>
                  </a:lnTo>
                  <a:lnTo>
                    <a:pt x="504" y="12"/>
                  </a:lnTo>
                  <a:lnTo>
                    <a:pt x="519" y="16"/>
                  </a:lnTo>
                  <a:lnTo>
                    <a:pt x="550" y="26"/>
                  </a:lnTo>
                  <a:lnTo>
                    <a:pt x="583" y="38"/>
                  </a:lnTo>
                  <a:lnTo>
                    <a:pt x="615" y="52"/>
                  </a:lnTo>
                  <a:lnTo>
                    <a:pt x="647" y="68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16200000" scaled="1"/>
            </a:gradFill>
            <a:ln w="9525">
              <a:noFill/>
              <a:round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12" descr="© INSCALE GmbH, 26.05.2010&#10;http://www.presentationload.com/"/>
            <p:cNvSpPr>
              <a:spLocks/>
            </p:cNvSpPr>
            <p:nvPr/>
          </p:nvSpPr>
          <p:spPr bwMode="gray">
            <a:xfrm>
              <a:off x="1358" y="1024"/>
              <a:ext cx="2663" cy="2716"/>
            </a:xfrm>
            <a:custGeom>
              <a:avLst/>
              <a:gdLst/>
              <a:ahLst/>
              <a:cxnLst>
                <a:cxn ang="0">
                  <a:pos x="1456" y="1452"/>
                </a:cxn>
                <a:cxn ang="0">
                  <a:pos x="1362" y="1314"/>
                </a:cxn>
                <a:cxn ang="0">
                  <a:pos x="1240" y="1141"/>
                </a:cxn>
                <a:cxn ang="0">
                  <a:pos x="1095" y="943"/>
                </a:cxn>
                <a:cxn ang="0">
                  <a:pos x="1017" y="840"/>
                </a:cxn>
                <a:cxn ang="0">
                  <a:pos x="934" y="737"/>
                </a:cxn>
                <a:cxn ang="0">
                  <a:pos x="850" y="634"/>
                </a:cxn>
                <a:cxn ang="0">
                  <a:pos x="761" y="532"/>
                </a:cxn>
                <a:cxn ang="0">
                  <a:pos x="673" y="436"/>
                </a:cxn>
                <a:cxn ang="0">
                  <a:pos x="582" y="345"/>
                </a:cxn>
                <a:cxn ang="0">
                  <a:pos x="492" y="261"/>
                </a:cxn>
                <a:cxn ang="0">
                  <a:pos x="400" y="185"/>
                </a:cxn>
                <a:cxn ang="0">
                  <a:pos x="311" y="120"/>
                </a:cxn>
                <a:cxn ang="0">
                  <a:pos x="222" y="67"/>
                </a:cxn>
                <a:cxn ang="0">
                  <a:pos x="165" y="40"/>
                </a:cxn>
                <a:cxn ang="0">
                  <a:pos x="109" y="19"/>
                </a:cxn>
                <a:cxn ang="0">
                  <a:pos x="54" y="6"/>
                </a:cxn>
                <a:cxn ang="0">
                  <a:pos x="0" y="0"/>
                </a:cxn>
                <a:cxn ang="0">
                  <a:pos x="632" y="4"/>
                </a:cxn>
                <a:cxn ang="0">
                  <a:pos x="701" y="10"/>
                </a:cxn>
                <a:cxn ang="0">
                  <a:pos x="768" y="20"/>
                </a:cxn>
                <a:cxn ang="0">
                  <a:pos x="831" y="37"/>
                </a:cxn>
                <a:cxn ang="0">
                  <a:pos x="909" y="67"/>
                </a:cxn>
                <a:cxn ang="0">
                  <a:pos x="1008" y="111"/>
                </a:cxn>
                <a:cxn ang="0">
                  <a:pos x="1105" y="162"/>
                </a:cxn>
                <a:cxn ang="0">
                  <a:pos x="1202" y="217"/>
                </a:cxn>
                <a:cxn ang="0">
                  <a:pos x="1299" y="278"/>
                </a:cxn>
                <a:cxn ang="0">
                  <a:pos x="1393" y="342"/>
                </a:cxn>
                <a:cxn ang="0">
                  <a:pos x="1487" y="410"/>
                </a:cxn>
                <a:cxn ang="0">
                  <a:pos x="1579" y="482"/>
                </a:cxn>
                <a:cxn ang="0">
                  <a:pos x="1670" y="557"/>
                </a:cxn>
                <a:cxn ang="0">
                  <a:pos x="1760" y="633"/>
                </a:cxn>
                <a:cxn ang="0">
                  <a:pos x="1846" y="710"/>
                </a:cxn>
                <a:cxn ang="0">
                  <a:pos x="1930" y="789"/>
                </a:cxn>
                <a:cxn ang="0">
                  <a:pos x="2054" y="908"/>
                </a:cxn>
                <a:cxn ang="0">
                  <a:pos x="2207" y="1064"/>
                </a:cxn>
                <a:cxn ang="0">
                  <a:pos x="2663" y="995"/>
                </a:cxn>
                <a:cxn ang="0">
                  <a:pos x="972" y="1635"/>
                </a:cxn>
              </a:cxnLst>
              <a:rect l="0" t="0" r="r" b="b"/>
              <a:pathLst>
                <a:path w="2663" h="2716">
                  <a:moveTo>
                    <a:pt x="972" y="1635"/>
                  </a:moveTo>
                  <a:lnTo>
                    <a:pt x="1456" y="1452"/>
                  </a:lnTo>
                  <a:lnTo>
                    <a:pt x="1413" y="1389"/>
                  </a:lnTo>
                  <a:lnTo>
                    <a:pt x="1362" y="1314"/>
                  </a:lnTo>
                  <a:lnTo>
                    <a:pt x="1304" y="1231"/>
                  </a:lnTo>
                  <a:lnTo>
                    <a:pt x="1240" y="1141"/>
                  </a:lnTo>
                  <a:lnTo>
                    <a:pt x="1169" y="1044"/>
                  </a:lnTo>
                  <a:lnTo>
                    <a:pt x="1095" y="943"/>
                  </a:lnTo>
                  <a:lnTo>
                    <a:pt x="1057" y="892"/>
                  </a:lnTo>
                  <a:lnTo>
                    <a:pt x="1017" y="840"/>
                  </a:lnTo>
                  <a:lnTo>
                    <a:pt x="976" y="789"/>
                  </a:lnTo>
                  <a:lnTo>
                    <a:pt x="934" y="737"/>
                  </a:lnTo>
                  <a:lnTo>
                    <a:pt x="893" y="685"/>
                  </a:lnTo>
                  <a:lnTo>
                    <a:pt x="850" y="634"/>
                  </a:lnTo>
                  <a:lnTo>
                    <a:pt x="806" y="583"/>
                  </a:lnTo>
                  <a:lnTo>
                    <a:pt x="761" y="532"/>
                  </a:lnTo>
                  <a:lnTo>
                    <a:pt x="718" y="483"/>
                  </a:lnTo>
                  <a:lnTo>
                    <a:pt x="673" y="436"/>
                  </a:lnTo>
                  <a:lnTo>
                    <a:pt x="627" y="390"/>
                  </a:lnTo>
                  <a:lnTo>
                    <a:pt x="582" y="345"/>
                  </a:lnTo>
                  <a:lnTo>
                    <a:pt x="537" y="301"/>
                  </a:lnTo>
                  <a:lnTo>
                    <a:pt x="492" y="261"/>
                  </a:lnTo>
                  <a:lnTo>
                    <a:pt x="446" y="222"/>
                  </a:lnTo>
                  <a:lnTo>
                    <a:pt x="400" y="185"/>
                  </a:lnTo>
                  <a:lnTo>
                    <a:pt x="356" y="152"/>
                  </a:lnTo>
                  <a:lnTo>
                    <a:pt x="311" y="120"/>
                  </a:lnTo>
                  <a:lnTo>
                    <a:pt x="266" y="92"/>
                  </a:lnTo>
                  <a:lnTo>
                    <a:pt x="222" y="67"/>
                  </a:lnTo>
                  <a:lnTo>
                    <a:pt x="194" y="53"/>
                  </a:lnTo>
                  <a:lnTo>
                    <a:pt x="165" y="40"/>
                  </a:lnTo>
                  <a:lnTo>
                    <a:pt x="138" y="29"/>
                  </a:lnTo>
                  <a:lnTo>
                    <a:pt x="109" y="19"/>
                  </a:lnTo>
                  <a:lnTo>
                    <a:pt x="82" y="12"/>
                  </a:lnTo>
                  <a:lnTo>
                    <a:pt x="54" y="6"/>
                  </a:lnTo>
                  <a:lnTo>
                    <a:pt x="27" y="2"/>
                  </a:lnTo>
                  <a:lnTo>
                    <a:pt x="0" y="0"/>
                  </a:lnTo>
                  <a:lnTo>
                    <a:pt x="597" y="3"/>
                  </a:lnTo>
                  <a:lnTo>
                    <a:pt x="632" y="4"/>
                  </a:lnTo>
                  <a:lnTo>
                    <a:pt x="667" y="6"/>
                  </a:lnTo>
                  <a:lnTo>
                    <a:pt x="701" y="10"/>
                  </a:lnTo>
                  <a:lnTo>
                    <a:pt x="735" y="14"/>
                  </a:lnTo>
                  <a:lnTo>
                    <a:pt x="768" y="20"/>
                  </a:lnTo>
                  <a:lnTo>
                    <a:pt x="799" y="28"/>
                  </a:lnTo>
                  <a:lnTo>
                    <a:pt x="831" y="37"/>
                  </a:lnTo>
                  <a:lnTo>
                    <a:pt x="860" y="47"/>
                  </a:lnTo>
                  <a:lnTo>
                    <a:pt x="909" y="67"/>
                  </a:lnTo>
                  <a:lnTo>
                    <a:pt x="959" y="89"/>
                  </a:lnTo>
                  <a:lnTo>
                    <a:pt x="1008" y="111"/>
                  </a:lnTo>
                  <a:lnTo>
                    <a:pt x="1057" y="135"/>
                  </a:lnTo>
                  <a:lnTo>
                    <a:pt x="1105" y="162"/>
                  </a:lnTo>
                  <a:lnTo>
                    <a:pt x="1154" y="188"/>
                  </a:lnTo>
                  <a:lnTo>
                    <a:pt x="1202" y="217"/>
                  </a:lnTo>
                  <a:lnTo>
                    <a:pt x="1251" y="246"/>
                  </a:lnTo>
                  <a:lnTo>
                    <a:pt x="1299" y="278"/>
                  </a:lnTo>
                  <a:lnTo>
                    <a:pt x="1346" y="309"/>
                  </a:lnTo>
                  <a:lnTo>
                    <a:pt x="1393" y="342"/>
                  </a:lnTo>
                  <a:lnTo>
                    <a:pt x="1440" y="375"/>
                  </a:lnTo>
                  <a:lnTo>
                    <a:pt x="1487" y="410"/>
                  </a:lnTo>
                  <a:lnTo>
                    <a:pt x="1534" y="446"/>
                  </a:lnTo>
                  <a:lnTo>
                    <a:pt x="1579" y="482"/>
                  </a:lnTo>
                  <a:lnTo>
                    <a:pt x="1625" y="519"/>
                  </a:lnTo>
                  <a:lnTo>
                    <a:pt x="1670" y="557"/>
                  </a:lnTo>
                  <a:lnTo>
                    <a:pt x="1715" y="594"/>
                  </a:lnTo>
                  <a:lnTo>
                    <a:pt x="1760" y="633"/>
                  </a:lnTo>
                  <a:lnTo>
                    <a:pt x="1803" y="672"/>
                  </a:lnTo>
                  <a:lnTo>
                    <a:pt x="1846" y="710"/>
                  </a:lnTo>
                  <a:lnTo>
                    <a:pt x="1889" y="750"/>
                  </a:lnTo>
                  <a:lnTo>
                    <a:pt x="1930" y="789"/>
                  </a:lnTo>
                  <a:lnTo>
                    <a:pt x="1972" y="828"/>
                  </a:lnTo>
                  <a:lnTo>
                    <a:pt x="2054" y="908"/>
                  </a:lnTo>
                  <a:lnTo>
                    <a:pt x="2132" y="986"/>
                  </a:lnTo>
                  <a:lnTo>
                    <a:pt x="2207" y="1064"/>
                  </a:lnTo>
                  <a:lnTo>
                    <a:pt x="2280" y="1141"/>
                  </a:lnTo>
                  <a:lnTo>
                    <a:pt x="2663" y="995"/>
                  </a:lnTo>
                  <a:lnTo>
                    <a:pt x="2428" y="2716"/>
                  </a:lnTo>
                  <a:lnTo>
                    <a:pt x="972" y="1635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  <a:effectLst>
              <a:reflection blurRad="6350" stA="70000" endPos="23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3" descr="© INSCALE GmbH, 26.05.2010&#10;http://www.presentationload.com/"/>
            <p:cNvSpPr>
              <a:spLocks noEditPoints="1"/>
            </p:cNvSpPr>
            <p:nvPr/>
          </p:nvSpPr>
          <p:spPr bwMode="gray">
            <a:xfrm>
              <a:off x="927" y="1024"/>
              <a:ext cx="2864" cy="2747"/>
            </a:xfrm>
            <a:custGeom>
              <a:avLst/>
              <a:gdLst/>
              <a:ahLst/>
              <a:cxnLst>
                <a:cxn ang="0">
                  <a:pos x="1408" y="1635"/>
                </a:cxn>
                <a:cxn ang="0">
                  <a:pos x="2786" y="2747"/>
                </a:cxn>
                <a:cxn ang="0">
                  <a:pos x="1832" y="1475"/>
                </a:cxn>
                <a:cxn ang="0">
                  <a:pos x="1737" y="1336"/>
                </a:cxn>
                <a:cxn ang="0">
                  <a:pos x="1620" y="1170"/>
                </a:cxn>
                <a:cxn ang="0">
                  <a:pos x="1484" y="988"/>
                </a:cxn>
                <a:cxn ang="0">
                  <a:pos x="1337" y="799"/>
                </a:cxn>
                <a:cxn ang="0">
                  <a:pos x="1217" y="655"/>
                </a:cxn>
                <a:cxn ang="0">
                  <a:pos x="1093" y="518"/>
                </a:cxn>
                <a:cxn ang="0">
                  <a:pos x="1030" y="453"/>
                </a:cxn>
                <a:cxn ang="0">
                  <a:pos x="967" y="392"/>
                </a:cxn>
                <a:cxn ang="0">
                  <a:pos x="902" y="334"/>
                </a:cxn>
                <a:cxn ang="0">
                  <a:pos x="839" y="280"/>
                </a:cxn>
                <a:cxn ang="0">
                  <a:pos x="809" y="256"/>
                </a:cxn>
                <a:cxn ang="0">
                  <a:pos x="755" y="217"/>
                </a:cxn>
                <a:cxn ang="0">
                  <a:pos x="696" y="175"/>
                </a:cxn>
                <a:cxn ang="0">
                  <a:pos x="647" y="144"/>
                </a:cxn>
                <a:cxn ang="0">
                  <a:pos x="592" y="117"/>
                </a:cxn>
                <a:cxn ang="0">
                  <a:pos x="538" y="98"/>
                </a:cxn>
                <a:cxn ang="0">
                  <a:pos x="485" y="84"/>
                </a:cxn>
                <a:cxn ang="0">
                  <a:pos x="431" y="77"/>
                </a:cxn>
                <a:cxn ang="0">
                  <a:pos x="379" y="77"/>
                </a:cxn>
                <a:cxn ang="0">
                  <a:pos x="325" y="85"/>
                </a:cxn>
                <a:cxn ang="0">
                  <a:pos x="270" y="99"/>
                </a:cxn>
                <a:cxn ang="0">
                  <a:pos x="214" y="122"/>
                </a:cxn>
                <a:cxn ang="0">
                  <a:pos x="169" y="145"/>
                </a:cxn>
                <a:cxn ang="0">
                  <a:pos x="128" y="170"/>
                </a:cxn>
                <a:cxn ang="0">
                  <a:pos x="93" y="197"/>
                </a:cxn>
                <a:cxn ang="0">
                  <a:pos x="60" y="226"/>
                </a:cxn>
                <a:cxn ang="0">
                  <a:pos x="40" y="246"/>
                </a:cxn>
                <a:cxn ang="0">
                  <a:pos x="23" y="267"/>
                </a:cxn>
                <a:cxn ang="0">
                  <a:pos x="9" y="287"/>
                </a:cxn>
                <a:cxn ang="0">
                  <a:pos x="0" y="305"/>
                </a:cxn>
                <a:cxn ang="0">
                  <a:pos x="8" y="239"/>
                </a:cxn>
                <a:cxn ang="0">
                  <a:pos x="29" y="205"/>
                </a:cxn>
                <a:cxn ang="0">
                  <a:pos x="52" y="173"/>
                </a:cxn>
                <a:cxn ang="0">
                  <a:pos x="78" y="144"/>
                </a:cxn>
                <a:cxn ang="0">
                  <a:pos x="108" y="117"/>
                </a:cxn>
                <a:cxn ang="0">
                  <a:pos x="139" y="94"/>
                </a:cxn>
                <a:cxn ang="0">
                  <a:pos x="173" y="72"/>
                </a:cxn>
                <a:cxn ang="0">
                  <a:pos x="208" y="53"/>
                </a:cxn>
                <a:cxn ang="0">
                  <a:pos x="255" y="32"/>
                </a:cxn>
                <a:cxn ang="0">
                  <a:pos x="313" y="13"/>
                </a:cxn>
                <a:cxn ang="0">
                  <a:pos x="368" y="2"/>
                </a:cxn>
                <a:cxn ang="0">
                  <a:pos x="422" y="0"/>
                </a:cxn>
                <a:cxn ang="0">
                  <a:pos x="476" y="4"/>
                </a:cxn>
                <a:cxn ang="0">
                  <a:pos x="528" y="14"/>
                </a:cxn>
                <a:cxn ang="0">
                  <a:pos x="580" y="32"/>
                </a:cxn>
                <a:cxn ang="0">
                  <a:pos x="632" y="54"/>
                </a:cxn>
                <a:cxn ang="0">
                  <a:pos x="702" y="92"/>
                </a:cxn>
                <a:cxn ang="0">
                  <a:pos x="792" y="152"/>
                </a:cxn>
                <a:cxn ang="0">
                  <a:pos x="882" y="222"/>
                </a:cxn>
                <a:cxn ang="0">
                  <a:pos x="973" y="301"/>
                </a:cxn>
                <a:cxn ang="0">
                  <a:pos x="1063" y="390"/>
                </a:cxn>
                <a:cxn ang="0">
                  <a:pos x="1154" y="483"/>
                </a:cxn>
                <a:cxn ang="0">
                  <a:pos x="1242" y="583"/>
                </a:cxn>
                <a:cxn ang="0">
                  <a:pos x="1329" y="685"/>
                </a:cxn>
                <a:cxn ang="0">
                  <a:pos x="1412" y="789"/>
                </a:cxn>
                <a:cxn ang="0">
                  <a:pos x="1493" y="892"/>
                </a:cxn>
                <a:cxn ang="0">
                  <a:pos x="1605" y="1044"/>
                </a:cxn>
                <a:cxn ang="0">
                  <a:pos x="1740" y="1231"/>
                </a:cxn>
                <a:cxn ang="0">
                  <a:pos x="1849" y="1389"/>
                </a:cxn>
                <a:cxn ang="0">
                  <a:pos x="1832" y="1475"/>
                </a:cxn>
              </a:cxnLst>
              <a:rect l="0" t="0" r="r" b="b"/>
              <a:pathLst>
                <a:path w="2864" h="2747">
                  <a:moveTo>
                    <a:pt x="1383" y="1707"/>
                  </a:moveTo>
                  <a:lnTo>
                    <a:pt x="1408" y="1635"/>
                  </a:lnTo>
                  <a:lnTo>
                    <a:pt x="2864" y="2716"/>
                  </a:lnTo>
                  <a:lnTo>
                    <a:pt x="2786" y="2747"/>
                  </a:lnTo>
                  <a:lnTo>
                    <a:pt x="1383" y="1707"/>
                  </a:lnTo>
                  <a:close/>
                  <a:moveTo>
                    <a:pt x="1832" y="1475"/>
                  </a:moveTo>
                  <a:lnTo>
                    <a:pt x="1788" y="1409"/>
                  </a:lnTo>
                  <a:lnTo>
                    <a:pt x="1737" y="1336"/>
                  </a:lnTo>
                  <a:lnTo>
                    <a:pt x="1681" y="1255"/>
                  </a:lnTo>
                  <a:lnTo>
                    <a:pt x="1620" y="1170"/>
                  </a:lnTo>
                  <a:lnTo>
                    <a:pt x="1554" y="1081"/>
                  </a:lnTo>
                  <a:lnTo>
                    <a:pt x="1484" y="988"/>
                  </a:lnTo>
                  <a:lnTo>
                    <a:pt x="1412" y="893"/>
                  </a:lnTo>
                  <a:lnTo>
                    <a:pt x="1337" y="799"/>
                  </a:lnTo>
                  <a:lnTo>
                    <a:pt x="1277" y="726"/>
                  </a:lnTo>
                  <a:lnTo>
                    <a:pt x="1217" y="655"/>
                  </a:lnTo>
                  <a:lnTo>
                    <a:pt x="1155" y="586"/>
                  </a:lnTo>
                  <a:lnTo>
                    <a:pt x="1093" y="518"/>
                  </a:lnTo>
                  <a:lnTo>
                    <a:pt x="1061" y="485"/>
                  </a:lnTo>
                  <a:lnTo>
                    <a:pt x="1030" y="453"/>
                  </a:lnTo>
                  <a:lnTo>
                    <a:pt x="998" y="422"/>
                  </a:lnTo>
                  <a:lnTo>
                    <a:pt x="967" y="392"/>
                  </a:lnTo>
                  <a:lnTo>
                    <a:pt x="934" y="362"/>
                  </a:lnTo>
                  <a:lnTo>
                    <a:pt x="902" y="334"/>
                  </a:lnTo>
                  <a:lnTo>
                    <a:pt x="871" y="306"/>
                  </a:lnTo>
                  <a:lnTo>
                    <a:pt x="839" y="280"/>
                  </a:lnTo>
                  <a:lnTo>
                    <a:pt x="828" y="271"/>
                  </a:lnTo>
                  <a:lnTo>
                    <a:pt x="809" y="256"/>
                  </a:lnTo>
                  <a:lnTo>
                    <a:pt x="783" y="238"/>
                  </a:lnTo>
                  <a:lnTo>
                    <a:pt x="755" y="217"/>
                  </a:lnTo>
                  <a:lnTo>
                    <a:pt x="725" y="195"/>
                  </a:lnTo>
                  <a:lnTo>
                    <a:pt x="696" y="175"/>
                  </a:lnTo>
                  <a:lnTo>
                    <a:pt x="668" y="158"/>
                  </a:lnTo>
                  <a:lnTo>
                    <a:pt x="647" y="144"/>
                  </a:lnTo>
                  <a:lnTo>
                    <a:pt x="620" y="130"/>
                  </a:lnTo>
                  <a:lnTo>
                    <a:pt x="592" y="117"/>
                  </a:lnTo>
                  <a:lnTo>
                    <a:pt x="565" y="107"/>
                  </a:lnTo>
                  <a:lnTo>
                    <a:pt x="538" y="98"/>
                  </a:lnTo>
                  <a:lnTo>
                    <a:pt x="512" y="90"/>
                  </a:lnTo>
                  <a:lnTo>
                    <a:pt x="485" y="84"/>
                  </a:lnTo>
                  <a:lnTo>
                    <a:pt x="458" y="79"/>
                  </a:lnTo>
                  <a:lnTo>
                    <a:pt x="431" y="77"/>
                  </a:lnTo>
                  <a:lnTo>
                    <a:pt x="405" y="76"/>
                  </a:lnTo>
                  <a:lnTo>
                    <a:pt x="379" y="77"/>
                  </a:lnTo>
                  <a:lnTo>
                    <a:pt x="352" y="79"/>
                  </a:lnTo>
                  <a:lnTo>
                    <a:pt x="325" y="85"/>
                  </a:lnTo>
                  <a:lnTo>
                    <a:pt x="297" y="91"/>
                  </a:lnTo>
                  <a:lnTo>
                    <a:pt x="270" y="99"/>
                  </a:lnTo>
                  <a:lnTo>
                    <a:pt x="242" y="110"/>
                  </a:lnTo>
                  <a:lnTo>
                    <a:pt x="214" y="122"/>
                  </a:lnTo>
                  <a:lnTo>
                    <a:pt x="191" y="132"/>
                  </a:lnTo>
                  <a:lnTo>
                    <a:pt x="169" y="145"/>
                  </a:lnTo>
                  <a:lnTo>
                    <a:pt x="149" y="157"/>
                  </a:lnTo>
                  <a:lnTo>
                    <a:pt x="128" y="170"/>
                  </a:lnTo>
                  <a:lnTo>
                    <a:pt x="110" y="183"/>
                  </a:lnTo>
                  <a:lnTo>
                    <a:pt x="93" y="197"/>
                  </a:lnTo>
                  <a:lnTo>
                    <a:pt x="75" y="212"/>
                  </a:lnTo>
                  <a:lnTo>
                    <a:pt x="60" y="226"/>
                  </a:lnTo>
                  <a:lnTo>
                    <a:pt x="50" y="236"/>
                  </a:lnTo>
                  <a:lnTo>
                    <a:pt x="40" y="246"/>
                  </a:lnTo>
                  <a:lnTo>
                    <a:pt x="32" y="256"/>
                  </a:lnTo>
                  <a:lnTo>
                    <a:pt x="23" y="267"/>
                  </a:lnTo>
                  <a:lnTo>
                    <a:pt x="16" y="277"/>
                  </a:lnTo>
                  <a:lnTo>
                    <a:pt x="9" y="287"/>
                  </a:lnTo>
                  <a:lnTo>
                    <a:pt x="4" y="296"/>
                  </a:lnTo>
                  <a:lnTo>
                    <a:pt x="0" y="305"/>
                  </a:lnTo>
                  <a:lnTo>
                    <a:pt x="0" y="257"/>
                  </a:lnTo>
                  <a:lnTo>
                    <a:pt x="8" y="239"/>
                  </a:lnTo>
                  <a:lnTo>
                    <a:pt x="18" y="221"/>
                  </a:lnTo>
                  <a:lnTo>
                    <a:pt x="29" y="205"/>
                  </a:lnTo>
                  <a:lnTo>
                    <a:pt x="40" y="188"/>
                  </a:lnTo>
                  <a:lnTo>
                    <a:pt x="52" y="173"/>
                  </a:lnTo>
                  <a:lnTo>
                    <a:pt x="65" y="158"/>
                  </a:lnTo>
                  <a:lnTo>
                    <a:pt x="78" y="144"/>
                  </a:lnTo>
                  <a:lnTo>
                    <a:pt x="93" y="130"/>
                  </a:lnTo>
                  <a:lnTo>
                    <a:pt x="108" y="117"/>
                  </a:lnTo>
                  <a:lnTo>
                    <a:pt x="123" y="105"/>
                  </a:lnTo>
                  <a:lnTo>
                    <a:pt x="139" y="94"/>
                  </a:lnTo>
                  <a:lnTo>
                    <a:pt x="156" y="82"/>
                  </a:lnTo>
                  <a:lnTo>
                    <a:pt x="173" y="72"/>
                  </a:lnTo>
                  <a:lnTo>
                    <a:pt x="190" y="62"/>
                  </a:lnTo>
                  <a:lnTo>
                    <a:pt x="208" y="53"/>
                  </a:lnTo>
                  <a:lnTo>
                    <a:pt x="226" y="45"/>
                  </a:lnTo>
                  <a:lnTo>
                    <a:pt x="255" y="32"/>
                  </a:lnTo>
                  <a:lnTo>
                    <a:pt x="285" y="21"/>
                  </a:lnTo>
                  <a:lnTo>
                    <a:pt x="313" y="13"/>
                  </a:lnTo>
                  <a:lnTo>
                    <a:pt x="341" y="7"/>
                  </a:lnTo>
                  <a:lnTo>
                    <a:pt x="368" y="2"/>
                  </a:lnTo>
                  <a:lnTo>
                    <a:pt x="396" y="0"/>
                  </a:lnTo>
                  <a:lnTo>
                    <a:pt x="422" y="0"/>
                  </a:lnTo>
                  <a:lnTo>
                    <a:pt x="450" y="1"/>
                  </a:lnTo>
                  <a:lnTo>
                    <a:pt x="476" y="4"/>
                  </a:lnTo>
                  <a:lnTo>
                    <a:pt x="502" y="8"/>
                  </a:lnTo>
                  <a:lnTo>
                    <a:pt x="528" y="14"/>
                  </a:lnTo>
                  <a:lnTo>
                    <a:pt x="555" y="22"/>
                  </a:lnTo>
                  <a:lnTo>
                    <a:pt x="580" y="32"/>
                  </a:lnTo>
                  <a:lnTo>
                    <a:pt x="606" y="42"/>
                  </a:lnTo>
                  <a:lnTo>
                    <a:pt x="632" y="54"/>
                  </a:lnTo>
                  <a:lnTo>
                    <a:pt x="658" y="67"/>
                  </a:lnTo>
                  <a:lnTo>
                    <a:pt x="702" y="92"/>
                  </a:lnTo>
                  <a:lnTo>
                    <a:pt x="747" y="120"/>
                  </a:lnTo>
                  <a:lnTo>
                    <a:pt x="792" y="152"/>
                  </a:lnTo>
                  <a:lnTo>
                    <a:pt x="836" y="185"/>
                  </a:lnTo>
                  <a:lnTo>
                    <a:pt x="882" y="222"/>
                  </a:lnTo>
                  <a:lnTo>
                    <a:pt x="928" y="261"/>
                  </a:lnTo>
                  <a:lnTo>
                    <a:pt x="973" y="301"/>
                  </a:lnTo>
                  <a:lnTo>
                    <a:pt x="1018" y="345"/>
                  </a:lnTo>
                  <a:lnTo>
                    <a:pt x="1063" y="390"/>
                  </a:lnTo>
                  <a:lnTo>
                    <a:pt x="1109" y="436"/>
                  </a:lnTo>
                  <a:lnTo>
                    <a:pt x="1154" y="483"/>
                  </a:lnTo>
                  <a:lnTo>
                    <a:pt x="1197" y="532"/>
                  </a:lnTo>
                  <a:lnTo>
                    <a:pt x="1242" y="583"/>
                  </a:lnTo>
                  <a:lnTo>
                    <a:pt x="1286" y="634"/>
                  </a:lnTo>
                  <a:lnTo>
                    <a:pt x="1329" y="685"/>
                  </a:lnTo>
                  <a:lnTo>
                    <a:pt x="1370" y="737"/>
                  </a:lnTo>
                  <a:lnTo>
                    <a:pt x="1412" y="789"/>
                  </a:lnTo>
                  <a:lnTo>
                    <a:pt x="1453" y="840"/>
                  </a:lnTo>
                  <a:lnTo>
                    <a:pt x="1493" y="892"/>
                  </a:lnTo>
                  <a:lnTo>
                    <a:pt x="1531" y="943"/>
                  </a:lnTo>
                  <a:lnTo>
                    <a:pt x="1605" y="1044"/>
                  </a:lnTo>
                  <a:lnTo>
                    <a:pt x="1676" y="1141"/>
                  </a:lnTo>
                  <a:lnTo>
                    <a:pt x="1740" y="1231"/>
                  </a:lnTo>
                  <a:lnTo>
                    <a:pt x="1798" y="1314"/>
                  </a:lnTo>
                  <a:lnTo>
                    <a:pt x="1849" y="1389"/>
                  </a:lnTo>
                  <a:lnTo>
                    <a:pt x="1892" y="1452"/>
                  </a:lnTo>
                  <a:lnTo>
                    <a:pt x="1832" y="1475"/>
                  </a:lnTo>
                  <a:close/>
                </a:path>
              </a:pathLst>
            </a:custGeom>
            <a:solidFill>
              <a:srgbClr val="0020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Eingekerbter Richtungspfeil 14"/>
          <p:cNvSpPr/>
          <p:nvPr/>
        </p:nvSpPr>
        <p:spPr bwMode="gray">
          <a:xfrm>
            <a:off x="628477" y="4007735"/>
            <a:ext cx="4775545" cy="939086"/>
          </a:xfrm>
          <a:prstGeom prst="chevron">
            <a:avLst>
              <a:gd name="adj" fmla="val 25230"/>
            </a:avLst>
          </a:prstGeom>
          <a:solidFill>
            <a:srgbClr val="002060"/>
          </a:solidFill>
          <a:ln w="9525">
            <a:solidFill>
              <a:srgbClr val="FAFAFA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square" anchor="ctr"/>
          <a:lstStyle/>
          <a:p>
            <a:pPr marL="285750" indent="-285750"/>
            <a:r>
              <a:rPr lang="ru-RU" b="1" noProof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«Электронный муниципалитет» - 3,5</a:t>
            </a:r>
            <a:endParaRPr lang="en-US" b="1" noProof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Eingekerbter Richtungspfeil 14"/>
          <p:cNvSpPr/>
          <p:nvPr/>
        </p:nvSpPr>
        <p:spPr bwMode="gray">
          <a:xfrm>
            <a:off x="329514" y="3157064"/>
            <a:ext cx="3731741" cy="626074"/>
          </a:xfrm>
          <a:prstGeom prst="chevron">
            <a:avLst>
              <a:gd name="adj" fmla="val 25230"/>
            </a:avLst>
          </a:prstGeom>
          <a:solidFill>
            <a:srgbClr val="002060"/>
          </a:solidFill>
          <a:ln w="9525">
            <a:solidFill>
              <a:srgbClr val="FAFAFA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square" anchor="ctr"/>
          <a:lstStyle/>
          <a:p>
            <a:pPr marL="285750" indent="-285750"/>
            <a:r>
              <a:rPr lang="ru-RU" b="1" noProof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«Власть и общество» – 14,7</a:t>
            </a:r>
            <a:endParaRPr lang="en-US" b="1" noProof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Eingekerbter Richtungspfeil 14"/>
          <p:cNvSpPr/>
          <p:nvPr/>
        </p:nvSpPr>
        <p:spPr bwMode="gray">
          <a:xfrm>
            <a:off x="1162478" y="5088461"/>
            <a:ext cx="6078582" cy="1106391"/>
          </a:xfrm>
          <a:prstGeom prst="chevron">
            <a:avLst>
              <a:gd name="adj" fmla="val 25230"/>
            </a:avLst>
          </a:prstGeom>
          <a:solidFill>
            <a:srgbClr val="002060"/>
          </a:solidFill>
          <a:ln w="9525">
            <a:solidFill>
              <a:srgbClr val="FAFAFA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square" anchor="ctr"/>
          <a:lstStyle/>
          <a:p>
            <a:pPr marL="285750" indent="-285750"/>
            <a:r>
              <a:rPr lang="ru-RU" b="1" noProof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«Дополнительное профессиональное образование муниципальных служащих» - 0,3</a:t>
            </a:r>
            <a:endParaRPr lang="en-US" b="1" noProof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76"/>
          <p:cNvSpPr txBox="1">
            <a:spLocks noChangeArrowheads="1"/>
          </p:cNvSpPr>
          <p:nvPr/>
        </p:nvSpPr>
        <p:spPr bwMode="auto">
          <a:xfrm>
            <a:off x="1136821" y="2356020"/>
            <a:ext cx="5898291" cy="492443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softEdge rad="127000"/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Комплексы процессных мероприятий</a:t>
            </a:r>
            <a:endParaRPr lang="en-US" sz="2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330"/>
            <a:ext cx="9160805" cy="543697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МП «Безопасность жизнедеятельности</a:t>
            </a:r>
            <a:b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населения»</a:t>
            </a:r>
            <a:endParaRPr lang="ru-RU" sz="2600" dirty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Text Box 176"/>
          <p:cNvSpPr txBox="1">
            <a:spLocks noChangeArrowheads="1"/>
          </p:cNvSpPr>
          <p:nvPr/>
        </p:nvSpPr>
        <p:spPr bwMode="auto">
          <a:xfrm>
            <a:off x="7438768" y="0"/>
            <a:ext cx="90616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№35</a:t>
            </a:r>
          </a:p>
        </p:txBody>
      </p:sp>
      <p:pic>
        <p:nvPicPr>
          <p:cNvPr id="10242" name="Picture 2" descr="Оповещение населения. Системы оповещения населения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6054" y="1869990"/>
            <a:ext cx="4925024" cy="463790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Eingekerbter Richtungspfeil 14"/>
          <p:cNvSpPr/>
          <p:nvPr/>
        </p:nvSpPr>
        <p:spPr bwMode="gray">
          <a:xfrm>
            <a:off x="0" y="3006808"/>
            <a:ext cx="6656173" cy="378943"/>
          </a:xfrm>
          <a:prstGeom prst="chevron">
            <a:avLst>
              <a:gd name="adj" fmla="val 25230"/>
            </a:avLst>
          </a:prstGeom>
          <a:solidFill>
            <a:srgbClr val="FF9900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pPr marL="285750" indent="-285750"/>
            <a:endParaRPr lang="en-US" sz="1600" b="1" noProof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ingekerbter Richtungspfeil 14"/>
          <p:cNvSpPr/>
          <p:nvPr/>
        </p:nvSpPr>
        <p:spPr bwMode="gray">
          <a:xfrm>
            <a:off x="0" y="3509318"/>
            <a:ext cx="6310184" cy="362467"/>
          </a:xfrm>
          <a:prstGeom prst="chevron">
            <a:avLst>
              <a:gd name="adj" fmla="val 25230"/>
            </a:avLst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pPr marL="285750" indent="-285750"/>
            <a:endParaRPr lang="en-US" sz="1600" b="1" noProof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ingekerbter Richtungspfeil 14"/>
          <p:cNvSpPr/>
          <p:nvPr/>
        </p:nvSpPr>
        <p:spPr bwMode="gray">
          <a:xfrm>
            <a:off x="0" y="3995351"/>
            <a:ext cx="4728518" cy="626074"/>
          </a:xfrm>
          <a:prstGeom prst="chevron">
            <a:avLst>
              <a:gd name="adj" fmla="val 25230"/>
            </a:avLst>
          </a:prstGeom>
          <a:solidFill>
            <a:srgbClr val="002060"/>
          </a:solidFill>
          <a:ln w="9525">
            <a:solidFill>
              <a:srgbClr val="FAFAFA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pPr marL="285750" indent="-285750"/>
            <a:endParaRPr lang="en-US" sz="1600" b="1" noProof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ingekerbter Richtungspfeil 14"/>
          <p:cNvSpPr/>
          <p:nvPr/>
        </p:nvSpPr>
        <p:spPr bwMode="gray">
          <a:xfrm>
            <a:off x="0" y="4712042"/>
            <a:ext cx="3262184" cy="362465"/>
          </a:xfrm>
          <a:prstGeom prst="chevron">
            <a:avLst>
              <a:gd name="adj" fmla="val 25230"/>
            </a:avLst>
          </a:prstGeom>
          <a:solidFill>
            <a:srgbClr val="FF9900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pPr marL="285750" indent="-285750"/>
            <a:endParaRPr lang="en-US" sz="1600" b="1" noProof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76"/>
          <p:cNvSpPr txBox="1">
            <a:spLocks noChangeArrowheads="1"/>
          </p:cNvSpPr>
          <p:nvPr/>
        </p:nvSpPr>
        <p:spPr bwMode="auto">
          <a:xfrm>
            <a:off x="0" y="3042161"/>
            <a:ext cx="66561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Восстановление защитных сооружений гражданской обороны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8,0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Text Box 176"/>
          <p:cNvSpPr txBox="1">
            <a:spLocks noChangeArrowheads="1"/>
          </p:cNvSpPr>
          <p:nvPr/>
        </p:nvSpPr>
        <p:spPr bwMode="auto">
          <a:xfrm>
            <a:off x="0" y="3929449"/>
            <a:ext cx="48026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Совершенствование и развитие системы </a:t>
            </a:r>
          </a:p>
          <a:p>
            <a:pPr algn="ctr"/>
            <a:r>
              <a:rPr lang="ru-RU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оповещения информирования населения </a:t>
            </a:r>
            <a:r>
              <a:rPr lang="ru-RU" b="1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2,0</a:t>
            </a:r>
            <a:endParaRPr lang="ru-RU" b="1" dirty="0">
              <a:solidFill>
                <a:srgbClr val="FAFAFA"/>
              </a:solidFill>
            </a:endParaRPr>
          </a:p>
        </p:txBody>
      </p:sp>
      <p:sp>
        <p:nvSpPr>
          <p:cNvPr id="12" name="Text Box 176"/>
          <p:cNvSpPr txBox="1">
            <a:spLocks noChangeArrowheads="1"/>
          </p:cNvSpPr>
          <p:nvPr/>
        </p:nvSpPr>
        <p:spPr bwMode="auto">
          <a:xfrm>
            <a:off x="115332" y="3507601"/>
            <a:ext cx="61371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Усиление борьбы с преступностью и правонарушениями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2,8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Text Box 176"/>
          <p:cNvSpPr txBox="1">
            <a:spLocks noChangeArrowheads="1"/>
          </p:cNvSpPr>
          <p:nvPr/>
        </p:nvSpPr>
        <p:spPr bwMode="auto">
          <a:xfrm>
            <a:off x="0" y="4695565"/>
            <a:ext cx="31550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Пожарная безопасность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1,4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Text Box 176"/>
          <p:cNvSpPr txBox="1">
            <a:spLocks noChangeArrowheads="1"/>
          </p:cNvSpPr>
          <p:nvPr/>
        </p:nvSpPr>
        <p:spPr bwMode="auto">
          <a:xfrm>
            <a:off x="454442" y="1471061"/>
            <a:ext cx="728224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 15,1       47,1% к 2022 году       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9"/>
          <p:cNvGrpSpPr>
            <a:grpSpLocks/>
          </p:cNvGrpSpPr>
          <p:nvPr/>
        </p:nvGrpSpPr>
        <p:grpSpPr bwMode="gray">
          <a:xfrm rot="16000358">
            <a:off x="3262871" y="1499797"/>
            <a:ext cx="376609" cy="592126"/>
            <a:chOff x="927" y="1024"/>
            <a:chExt cx="3094" cy="2747"/>
          </a:xfrm>
        </p:grpSpPr>
        <p:sp>
          <p:nvSpPr>
            <p:cNvPr id="16" name="Freeform 10" descr="© INSCALE GmbH, 26.05.2010&#10;http://www.presentationload.com/"/>
            <p:cNvSpPr>
              <a:spLocks/>
            </p:cNvSpPr>
            <p:nvPr/>
          </p:nvSpPr>
          <p:spPr bwMode="gray">
            <a:xfrm>
              <a:off x="927" y="1100"/>
              <a:ext cx="647" cy="229"/>
            </a:xfrm>
            <a:custGeom>
              <a:avLst/>
              <a:gdLst/>
              <a:ahLst/>
              <a:cxnLst>
                <a:cxn ang="0">
                  <a:pos x="647" y="68"/>
                </a:cxn>
                <a:cxn ang="0">
                  <a:pos x="614" y="81"/>
                </a:cxn>
                <a:cxn ang="0">
                  <a:pos x="582" y="94"/>
                </a:cxn>
                <a:cxn ang="0">
                  <a:pos x="551" y="108"/>
                </a:cxn>
                <a:cxn ang="0">
                  <a:pos x="522" y="123"/>
                </a:cxn>
                <a:cxn ang="0">
                  <a:pos x="495" y="140"/>
                </a:cxn>
                <a:cxn ang="0">
                  <a:pos x="468" y="157"/>
                </a:cxn>
                <a:cxn ang="0">
                  <a:pos x="444" y="174"/>
                </a:cxn>
                <a:cxn ang="0">
                  <a:pos x="421" y="193"/>
                </a:cxn>
                <a:cxn ang="0">
                  <a:pos x="0" y="229"/>
                </a:cxn>
                <a:cxn ang="0">
                  <a:pos x="4" y="220"/>
                </a:cxn>
                <a:cxn ang="0">
                  <a:pos x="9" y="211"/>
                </a:cxn>
                <a:cxn ang="0">
                  <a:pos x="16" y="201"/>
                </a:cxn>
                <a:cxn ang="0">
                  <a:pos x="23" y="191"/>
                </a:cxn>
                <a:cxn ang="0">
                  <a:pos x="32" y="180"/>
                </a:cxn>
                <a:cxn ang="0">
                  <a:pos x="40" y="170"/>
                </a:cxn>
                <a:cxn ang="0">
                  <a:pos x="50" y="160"/>
                </a:cxn>
                <a:cxn ang="0">
                  <a:pos x="60" y="150"/>
                </a:cxn>
                <a:cxn ang="0">
                  <a:pos x="75" y="136"/>
                </a:cxn>
                <a:cxn ang="0">
                  <a:pos x="91" y="122"/>
                </a:cxn>
                <a:cxn ang="0">
                  <a:pos x="107" y="109"/>
                </a:cxn>
                <a:cxn ang="0">
                  <a:pos x="125" y="97"/>
                </a:cxn>
                <a:cxn ang="0">
                  <a:pos x="144" y="84"/>
                </a:cxn>
                <a:cxn ang="0">
                  <a:pos x="164" y="72"/>
                </a:cxn>
                <a:cxn ang="0">
                  <a:pos x="184" y="60"/>
                </a:cxn>
                <a:cxn ang="0">
                  <a:pos x="206" y="49"/>
                </a:cxn>
                <a:cxn ang="0">
                  <a:pos x="227" y="40"/>
                </a:cxn>
                <a:cxn ang="0">
                  <a:pos x="250" y="31"/>
                </a:cxn>
                <a:cxn ang="0">
                  <a:pos x="273" y="23"/>
                </a:cxn>
                <a:cxn ang="0">
                  <a:pos x="297" y="16"/>
                </a:cxn>
                <a:cxn ang="0">
                  <a:pos x="322" y="10"/>
                </a:cxn>
                <a:cxn ang="0">
                  <a:pos x="346" y="5"/>
                </a:cxn>
                <a:cxn ang="0">
                  <a:pos x="370" y="1"/>
                </a:cxn>
                <a:cxn ang="0">
                  <a:pos x="396" y="0"/>
                </a:cxn>
                <a:cxn ang="0">
                  <a:pos x="411" y="0"/>
                </a:cxn>
                <a:cxn ang="0">
                  <a:pos x="426" y="0"/>
                </a:cxn>
                <a:cxn ang="0">
                  <a:pos x="442" y="1"/>
                </a:cxn>
                <a:cxn ang="0">
                  <a:pos x="457" y="3"/>
                </a:cxn>
                <a:cxn ang="0">
                  <a:pos x="472" y="5"/>
                </a:cxn>
                <a:cxn ang="0">
                  <a:pos x="488" y="9"/>
                </a:cxn>
                <a:cxn ang="0">
                  <a:pos x="504" y="12"/>
                </a:cxn>
                <a:cxn ang="0">
                  <a:pos x="519" y="16"/>
                </a:cxn>
                <a:cxn ang="0">
                  <a:pos x="550" y="26"/>
                </a:cxn>
                <a:cxn ang="0">
                  <a:pos x="583" y="38"/>
                </a:cxn>
                <a:cxn ang="0">
                  <a:pos x="615" y="52"/>
                </a:cxn>
                <a:cxn ang="0">
                  <a:pos x="647" y="68"/>
                </a:cxn>
              </a:cxnLst>
              <a:rect l="0" t="0" r="r" b="b"/>
              <a:pathLst>
                <a:path w="647" h="229">
                  <a:moveTo>
                    <a:pt x="647" y="68"/>
                  </a:moveTo>
                  <a:lnTo>
                    <a:pt x="614" y="81"/>
                  </a:lnTo>
                  <a:lnTo>
                    <a:pt x="582" y="94"/>
                  </a:lnTo>
                  <a:lnTo>
                    <a:pt x="551" y="108"/>
                  </a:lnTo>
                  <a:lnTo>
                    <a:pt x="522" y="123"/>
                  </a:lnTo>
                  <a:lnTo>
                    <a:pt x="495" y="140"/>
                  </a:lnTo>
                  <a:lnTo>
                    <a:pt x="468" y="157"/>
                  </a:lnTo>
                  <a:lnTo>
                    <a:pt x="444" y="174"/>
                  </a:lnTo>
                  <a:lnTo>
                    <a:pt x="421" y="193"/>
                  </a:lnTo>
                  <a:lnTo>
                    <a:pt x="0" y="229"/>
                  </a:lnTo>
                  <a:lnTo>
                    <a:pt x="4" y="220"/>
                  </a:lnTo>
                  <a:lnTo>
                    <a:pt x="9" y="211"/>
                  </a:lnTo>
                  <a:lnTo>
                    <a:pt x="16" y="201"/>
                  </a:lnTo>
                  <a:lnTo>
                    <a:pt x="23" y="191"/>
                  </a:lnTo>
                  <a:lnTo>
                    <a:pt x="32" y="180"/>
                  </a:lnTo>
                  <a:lnTo>
                    <a:pt x="40" y="170"/>
                  </a:lnTo>
                  <a:lnTo>
                    <a:pt x="50" y="160"/>
                  </a:lnTo>
                  <a:lnTo>
                    <a:pt x="60" y="150"/>
                  </a:lnTo>
                  <a:lnTo>
                    <a:pt x="75" y="136"/>
                  </a:lnTo>
                  <a:lnTo>
                    <a:pt x="91" y="122"/>
                  </a:lnTo>
                  <a:lnTo>
                    <a:pt x="107" y="109"/>
                  </a:lnTo>
                  <a:lnTo>
                    <a:pt x="125" y="97"/>
                  </a:lnTo>
                  <a:lnTo>
                    <a:pt x="144" y="84"/>
                  </a:lnTo>
                  <a:lnTo>
                    <a:pt x="164" y="72"/>
                  </a:lnTo>
                  <a:lnTo>
                    <a:pt x="184" y="60"/>
                  </a:lnTo>
                  <a:lnTo>
                    <a:pt x="206" y="49"/>
                  </a:lnTo>
                  <a:lnTo>
                    <a:pt x="227" y="40"/>
                  </a:lnTo>
                  <a:lnTo>
                    <a:pt x="250" y="31"/>
                  </a:lnTo>
                  <a:lnTo>
                    <a:pt x="273" y="23"/>
                  </a:lnTo>
                  <a:lnTo>
                    <a:pt x="297" y="16"/>
                  </a:lnTo>
                  <a:lnTo>
                    <a:pt x="322" y="10"/>
                  </a:lnTo>
                  <a:lnTo>
                    <a:pt x="346" y="5"/>
                  </a:lnTo>
                  <a:lnTo>
                    <a:pt x="370" y="1"/>
                  </a:lnTo>
                  <a:lnTo>
                    <a:pt x="396" y="0"/>
                  </a:lnTo>
                  <a:lnTo>
                    <a:pt x="411" y="0"/>
                  </a:lnTo>
                  <a:lnTo>
                    <a:pt x="426" y="0"/>
                  </a:lnTo>
                  <a:lnTo>
                    <a:pt x="442" y="1"/>
                  </a:lnTo>
                  <a:lnTo>
                    <a:pt x="457" y="3"/>
                  </a:lnTo>
                  <a:lnTo>
                    <a:pt x="472" y="5"/>
                  </a:lnTo>
                  <a:lnTo>
                    <a:pt x="488" y="9"/>
                  </a:lnTo>
                  <a:lnTo>
                    <a:pt x="504" y="12"/>
                  </a:lnTo>
                  <a:lnTo>
                    <a:pt x="519" y="16"/>
                  </a:lnTo>
                  <a:lnTo>
                    <a:pt x="550" y="26"/>
                  </a:lnTo>
                  <a:lnTo>
                    <a:pt x="583" y="38"/>
                  </a:lnTo>
                  <a:lnTo>
                    <a:pt x="615" y="52"/>
                  </a:lnTo>
                  <a:lnTo>
                    <a:pt x="647" y="68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16200000" scaled="1"/>
            </a:gradFill>
            <a:ln w="9525">
              <a:noFill/>
              <a:round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2" descr="© INSCALE GmbH, 26.05.2010&#10;http://www.presentationload.com/"/>
            <p:cNvSpPr>
              <a:spLocks/>
            </p:cNvSpPr>
            <p:nvPr/>
          </p:nvSpPr>
          <p:spPr bwMode="gray">
            <a:xfrm>
              <a:off x="1358" y="1024"/>
              <a:ext cx="2663" cy="2716"/>
            </a:xfrm>
            <a:custGeom>
              <a:avLst/>
              <a:gdLst/>
              <a:ahLst/>
              <a:cxnLst>
                <a:cxn ang="0">
                  <a:pos x="1456" y="1452"/>
                </a:cxn>
                <a:cxn ang="0">
                  <a:pos x="1362" y="1314"/>
                </a:cxn>
                <a:cxn ang="0">
                  <a:pos x="1240" y="1141"/>
                </a:cxn>
                <a:cxn ang="0">
                  <a:pos x="1095" y="943"/>
                </a:cxn>
                <a:cxn ang="0">
                  <a:pos x="1017" y="840"/>
                </a:cxn>
                <a:cxn ang="0">
                  <a:pos x="934" y="737"/>
                </a:cxn>
                <a:cxn ang="0">
                  <a:pos x="850" y="634"/>
                </a:cxn>
                <a:cxn ang="0">
                  <a:pos x="761" y="532"/>
                </a:cxn>
                <a:cxn ang="0">
                  <a:pos x="673" y="436"/>
                </a:cxn>
                <a:cxn ang="0">
                  <a:pos x="582" y="345"/>
                </a:cxn>
                <a:cxn ang="0">
                  <a:pos x="492" y="261"/>
                </a:cxn>
                <a:cxn ang="0">
                  <a:pos x="400" y="185"/>
                </a:cxn>
                <a:cxn ang="0">
                  <a:pos x="311" y="120"/>
                </a:cxn>
                <a:cxn ang="0">
                  <a:pos x="222" y="67"/>
                </a:cxn>
                <a:cxn ang="0">
                  <a:pos x="165" y="40"/>
                </a:cxn>
                <a:cxn ang="0">
                  <a:pos x="109" y="19"/>
                </a:cxn>
                <a:cxn ang="0">
                  <a:pos x="54" y="6"/>
                </a:cxn>
                <a:cxn ang="0">
                  <a:pos x="0" y="0"/>
                </a:cxn>
                <a:cxn ang="0">
                  <a:pos x="632" y="4"/>
                </a:cxn>
                <a:cxn ang="0">
                  <a:pos x="701" y="10"/>
                </a:cxn>
                <a:cxn ang="0">
                  <a:pos x="768" y="20"/>
                </a:cxn>
                <a:cxn ang="0">
                  <a:pos x="831" y="37"/>
                </a:cxn>
                <a:cxn ang="0">
                  <a:pos x="909" y="67"/>
                </a:cxn>
                <a:cxn ang="0">
                  <a:pos x="1008" y="111"/>
                </a:cxn>
                <a:cxn ang="0">
                  <a:pos x="1105" y="162"/>
                </a:cxn>
                <a:cxn ang="0">
                  <a:pos x="1202" y="217"/>
                </a:cxn>
                <a:cxn ang="0">
                  <a:pos x="1299" y="278"/>
                </a:cxn>
                <a:cxn ang="0">
                  <a:pos x="1393" y="342"/>
                </a:cxn>
                <a:cxn ang="0">
                  <a:pos x="1487" y="410"/>
                </a:cxn>
                <a:cxn ang="0">
                  <a:pos x="1579" y="482"/>
                </a:cxn>
                <a:cxn ang="0">
                  <a:pos x="1670" y="557"/>
                </a:cxn>
                <a:cxn ang="0">
                  <a:pos x="1760" y="633"/>
                </a:cxn>
                <a:cxn ang="0">
                  <a:pos x="1846" y="710"/>
                </a:cxn>
                <a:cxn ang="0">
                  <a:pos x="1930" y="789"/>
                </a:cxn>
                <a:cxn ang="0">
                  <a:pos x="2054" y="908"/>
                </a:cxn>
                <a:cxn ang="0">
                  <a:pos x="2207" y="1064"/>
                </a:cxn>
                <a:cxn ang="0">
                  <a:pos x="2663" y="995"/>
                </a:cxn>
                <a:cxn ang="0">
                  <a:pos x="972" y="1635"/>
                </a:cxn>
              </a:cxnLst>
              <a:rect l="0" t="0" r="r" b="b"/>
              <a:pathLst>
                <a:path w="2663" h="2716">
                  <a:moveTo>
                    <a:pt x="972" y="1635"/>
                  </a:moveTo>
                  <a:lnTo>
                    <a:pt x="1456" y="1452"/>
                  </a:lnTo>
                  <a:lnTo>
                    <a:pt x="1413" y="1389"/>
                  </a:lnTo>
                  <a:lnTo>
                    <a:pt x="1362" y="1314"/>
                  </a:lnTo>
                  <a:lnTo>
                    <a:pt x="1304" y="1231"/>
                  </a:lnTo>
                  <a:lnTo>
                    <a:pt x="1240" y="1141"/>
                  </a:lnTo>
                  <a:lnTo>
                    <a:pt x="1169" y="1044"/>
                  </a:lnTo>
                  <a:lnTo>
                    <a:pt x="1095" y="943"/>
                  </a:lnTo>
                  <a:lnTo>
                    <a:pt x="1057" y="892"/>
                  </a:lnTo>
                  <a:lnTo>
                    <a:pt x="1017" y="840"/>
                  </a:lnTo>
                  <a:lnTo>
                    <a:pt x="976" y="789"/>
                  </a:lnTo>
                  <a:lnTo>
                    <a:pt x="934" y="737"/>
                  </a:lnTo>
                  <a:lnTo>
                    <a:pt x="893" y="685"/>
                  </a:lnTo>
                  <a:lnTo>
                    <a:pt x="850" y="634"/>
                  </a:lnTo>
                  <a:lnTo>
                    <a:pt x="806" y="583"/>
                  </a:lnTo>
                  <a:lnTo>
                    <a:pt x="761" y="532"/>
                  </a:lnTo>
                  <a:lnTo>
                    <a:pt x="718" y="483"/>
                  </a:lnTo>
                  <a:lnTo>
                    <a:pt x="673" y="436"/>
                  </a:lnTo>
                  <a:lnTo>
                    <a:pt x="627" y="390"/>
                  </a:lnTo>
                  <a:lnTo>
                    <a:pt x="582" y="345"/>
                  </a:lnTo>
                  <a:lnTo>
                    <a:pt x="537" y="301"/>
                  </a:lnTo>
                  <a:lnTo>
                    <a:pt x="492" y="261"/>
                  </a:lnTo>
                  <a:lnTo>
                    <a:pt x="446" y="222"/>
                  </a:lnTo>
                  <a:lnTo>
                    <a:pt x="400" y="185"/>
                  </a:lnTo>
                  <a:lnTo>
                    <a:pt x="356" y="152"/>
                  </a:lnTo>
                  <a:lnTo>
                    <a:pt x="311" y="120"/>
                  </a:lnTo>
                  <a:lnTo>
                    <a:pt x="266" y="92"/>
                  </a:lnTo>
                  <a:lnTo>
                    <a:pt x="222" y="67"/>
                  </a:lnTo>
                  <a:lnTo>
                    <a:pt x="194" y="53"/>
                  </a:lnTo>
                  <a:lnTo>
                    <a:pt x="165" y="40"/>
                  </a:lnTo>
                  <a:lnTo>
                    <a:pt x="138" y="29"/>
                  </a:lnTo>
                  <a:lnTo>
                    <a:pt x="109" y="19"/>
                  </a:lnTo>
                  <a:lnTo>
                    <a:pt x="82" y="12"/>
                  </a:lnTo>
                  <a:lnTo>
                    <a:pt x="54" y="6"/>
                  </a:lnTo>
                  <a:lnTo>
                    <a:pt x="27" y="2"/>
                  </a:lnTo>
                  <a:lnTo>
                    <a:pt x="0" y="0"/>
                  </a:lnTo>
                  <a:lnTo>
                    <a:pt x="597" y="3"/>
                  </a:lnTo>
                  <a:lnTo>
                    <a:pt x="632" y="4"/>
                  </a:lnTo>
                  <a:lnTo>
                    <a:pt x="667" y="6"/>
                  </a:lnTo>
                  <a:lnTo>
                    <a:pt x="701" y="10"/>
                  </a:lnTo>
                  <a:lnTo>
                    <a:pt x="735" y="14"/>
                  </a:lnTo>
                  <a:lnTo>
                    <a:pt x="768" y="20"/>
                  </a:lnTo>
                  <a:lnTo>
                    <a:pt x="799" y="28"/>
                  </a:lnTo>
                  <a:lnTo>
                    <a:pt x="831" y="37"/>
                  </a:lnTo>
                  <a:lnTo>
                    <a:pt x="860" y="47"/>
                  </a:lnTo>
                  <a:lnTo>
                    <a:pt x="909" y="67"/>
                  </a:lnTo>
                  <a:lnTo>
                    <a:pt x="959" y="89"/>
                  </a:lnTo>
                  <a:lnTo>
                    <a:pt x="1008" y="111"/>
                  </a:lnTo>
                  <a:lnTo>
                    <a:pt x="1057" y="135"/>
                  </a:lnTo>
                  <a:lnTo>
                    <a:pt x="1105" y="162"/>
                  </a:lnTo>
                  <a:lnTo>
                    <a:pt x="1154" y="188"/>
                  </a:lnTo>
                  <a:lnTo>
                    <a:pt x="1202" y="217"/>
                  </a:lnTo>
                  <a:lnTo>
                    <a:pt x="1251" y="246"/>
                  </a:lnTo>
                  <a:lnTo>
                    <a:pt x="1299" y="278"/>
                  </a:lnTo>
                  <a:lnTo>
                    <a:pt x="1346" y="309"/>
                  </a:lnTo>
                  <a:lnTo>
                    <a:pt x="1393" y="342"/>
                  </a:lnTo>
                  <a:lnTo>
                    <a:pt x="1440" y="375"/>
                  </a:lnTo>
                  <a:lnTo>
                    <a:pt x="1487" y="410"/>
                  </a:lnTo>
                  <a:lnTo>
                    <a:pt x="1534" y="446"/>
                  </a:lnTo>
                  <a:lnTo>
                    <a:pt x="1579" y="482"/>
                  </a:lnTo>
                  <a:lnTo>
                    <a:pt x="1625" y="519"/>
                  </a:lnTo>
                  <a:lnTo>
                    <a:pt x="1670" y="557"/>
                  </a:lnTo>
                  <a:lnTo>
                    <a:pt x="1715" y="594"/>
                  </a:lnTo>
                  <a:lnTo>
                    <a:pt x="1760" y="633"/>
                  </a:lnTo>
                  <a:lnTo>
                    <a:pt x="1803" y="672"/>
                  </a:lnTo>
                  <a:lnTo>
                    <a:pt x="1846" y="710"/>
                  </a:lnTo>
                  <a:lnTo>
                    <a:pt x="1889" y="750"/>
                  </a:lnTo>
                  <a:lnTo>
                    <a:pt x="1930" y="789"/>
                  </a:lnTo>
                  <a:lnTo>
                    <a:pt x="1972" y="828"/>
                  </a:lnTo>
                  <a:lnTo>
                    <a:pt x="2054" y="908"/>
                  </a:lnTo>
                  <a:lnTo>
                    <a:pt x="2132" y="986"/>
                  </a:lnTo>
                  <a:lnTo>
                    <a:pt x="2207" y="1064"/>
                  </a:lnTo>
                  <a:lnTo>
                    <a:pt x="2280" y="1141"/>
                  </a:lnTo>
                  <a:lnTo>
                    <a:pt x="2663" y="995"/>
                  </a:lnTo>
                  <a:lnTo>
                    <a:pt x="2428" y="2716"/>
                  </a:lnTo>
                  <a:lnTo>
                    <a:pt x="972" y="1635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  <a:effectLst>
              <a:reflection blurRad="6350" stA="70000" endPos="23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3" descr="© INSCALE GmbH, 26.05.2010&#10;http://www.presentationload.com/"/>
            <p:cNvSpPr>
              <a:spLocks noEditPoints="1"/>
            </p:cNvSpPr>
            <p:nvPr/>
          </p:nvSpPr>
          <p:spPr bwMode="gray">
            <a:xfrm>
              <a:off x="927" y="1024"/>
              <a:ext cx="2864" cy="2747"/>
            </a:xfrm>
            <a:custGeom>
              <a:avLst/>
              <a:gdLst/>
              <a:ahLst/>
              <a:cxnLst>
                <a:cxn ang="0">
                  <a:pos x="1408" y="1635"/>
                </a:cxn>
                <a:cxn ang="0">
                  <a:pos x="2786" y="2747"/>
                </a:cxn>
                <a:cxn ang="0">
                  <a:pos x="1832" y="1475"/>
                </a:cxn>
                <a:cxn ang="0">
                  <a:pos x="1737" y="1336"/>
                </a:cxn>
                <a:cxn ang="0">
                  <a:pos x="1620" y="1170"/>
                </a:cxn>
                <a:cxn ang="0">
                  <a:pos x="1484" y="988"/>
                </a:cxn>
                <a:cxn ang="0">
                  <a:pos x="1337" y="799"/>
                </a:cxn>
                <a:cxn ang="0">
                  <a:pos x="1217" y="655"/>
                </a:cxn>
                <a:cxn ang="0">
                  <a:pos x="1093" y="518"/>
                </a:cxn>
                <a:cxn ang="0">
                  <a:pos x="1030" y="453"/>
                </a:cxn>
                <a:cxn ang="0">
                  <a:pos x="967" y="392"/>
                </a:cxn>
                <a:cxn ang="0">
                  <a:pos x="902" y="334"/>
                </a:cxn>
                <a:cxn ang="0">
                  <a:pos x="839" y="280"/>
                </a:cxn>
                <a:cxn ang="0">
                  <a:pos x="809" y="256"/>
                </a:cxn>
                <a:cxn ang="0">
                  <a:pos x="755" y="217"/>
                </a:cxn>
                <a:cxn ang="0">
                  <a:pos x="696" y="175"/>
                </a:cxn>
                <a:cxn ang="0">
                  <a:pos x="647" y="144"/>
                </a:cxn>
                <a:cxn ang="0">
                  <a:pos x="592" y="117"/>
                </a:cxn>
                <a:cxn ang="0">
                  <a:pos x="538" y="98"/>
                </a:cxn>
                <a:cxn ang="0">
                  <a:pos x="485" y="84"/>
                </a:cxn>
                <a:cxn ang="0">
                  <a:pos x="431" y="77"/>
                </a:cxn>
                <a:cxn ang="0">
                  <a:pos x="379" y="77"/>
                </a:cxn>
                <a:cxn ang="0">
                  <a:pos x="325" y="85"/>
                </a:cxn>
                <a:cxn ang="0">
                  <a:pos x="270" y="99"/>
                </a:cxn>
                <a:cxn ang="0">
                  <a:pos x="214" y="122"/>
                </a:cxn>
                <a:cxn ang="0">
                  <a:pos x="169" y="145"/>
                </a:cxn>
                <a:cxn ang="0">
                  <a:pos x="128" y="170"/>
                </a:cxn>
                <a:cxn ang="0">
                  <a:pos x="93" y="197"/>
                </a:cxn>
                <a:cxn ang="0">
                  <a:pos x="60" y="226"/>
                </a:cxn>
                <a:cxn ang="0">
                  <a:pos x="40" y="246"/>
                </a:cxn>
                <a:cxn ang="0">
                  <a:pos x="23" y="267"/>
                </a:cxn>
                <a:cxn ang="0">
                  <a:pos x="9" y="287"/>
                </a:cxn>
                <a:cxn ang="0">
                  <a:pos x="0" y="305"/>
                </a:cxn>
                <a:cxn ang="0">
                  <a:pos x="8" y="239"/>
                </a:cxn>
                <a:cxn ang="0">
                  <a:pos x="29" y="205"/>
                </a:cxn>
                <a:cxn ang="0">
                  <a:pos x="52" y="173"/>
                </a:cxn>
                <a:cxn ang="0">
                  <a:pos x="78" y="144"/>
                </a:cxn>
                <a:cxn ang="0">
                  <a:pos x="108" y="117"/>
                </a:cxn>
                <a:cxn ang="0">
                  <a:pos x="139" y="94"/>
                </a:cxn>
                <a:cxn ang="0">
                  <a:pos x="173" y="72"/>
                </a:cxn>
                <a:cxn ang="0">
                  <a:pos x="208" y="53"/>
                </a:cxn>
                <a:cxn ang="0">
                  <a:pos x="255" y="32"/>
                </a:cxn>
                <a:cxn ang="0">
                  <a:pos x="313" y="13"/>
                </a:cxn>
                <a:cxn ang="0">
                  <a:pos x="368" y="2"/>
                </a:cxn>
                <a:cxn ang="0">
                  <a:pos x="422" y="0"/>
                </a:cxn>
                <a:cxn ang="0">
                  <a:pos x="476" y="4"/>
                </a:cxn>
                <a:cxn ang="0">
                  <a:pos x="528" y="14"/>
                </a:cxn>
                <a:cxn ang="0">
                  <a:pos x="580" y="32"/>
                </a:cxn>
                <a:cxn ang="0">
                  <a:pos x="632" y="54"/>
                </a:cxn>
                <a:cxn ang="0">
                  <a:pos x="702" y="92"/>
                </a:cxn>
                <a:cxn ang="0">
                  <a:pos x="792" y="152"/>
                </a:cxn>
                <a:cxn ang="0">
                  <a:pos x="882" y="222"/>
                </a:cxn>
                <a:cxn ang="0">
                  <a:pos x="973" y="301"/>
                </a:cxn>
                <a:cxn ang="0">
                  <a:pos x="1063" y="390"/>
                </a:cxn>
                <a:cxn ang="0">
                  <a:pos x="1154" y="483"/>
                </a:cxn>
                <a:cxn ang="0">
                  <a:pos x="1242" y="583"/>
                </a:cxn>
                <a:cxn ang="0">
                  <a:pos x="1329" y="685"/>
                </a:cxn>
                <a:cxn ang="0">
                  <a:pos x="1412" y="789"/>
                </a:cxn>
                <a:cxn ang="0">
                  <a:pos x="1493" y="892"/>
                </a:cxn>
                <a:cxn ang="0">
                  <a:pos x="1605" y="1044"/>
                </a:cxn>
                <a:cxn ang="0">
                  <a:pos x="1740" y="1231"/>
                </a:cxn>
                <a:cxn ang="0">
                  <a:pos x="1849" y="1389"/>
                </a:cxn>
                <a:cxn ang="0">
                  <a:pos x="1832" y="1475"/>
                </a:cxn>
              </a:cxnLst>
              <a:rect l="0" t="0" r="r" b="b"/>
              <a:pathLst>
                <a:path w="2864" h="2747">
                  <a:moveTo>
                    <a:pt x="1383" y="1707"/>
                  </a:moveTo>
                  <a:lnTo>
                    <a:pt x="1408" y="1635"/>
                  </a:lnTo>
                  <a:lnTo>
                    <a:pt x="2864" y="2716"/>
                  </a:lnTo>
                  <a:lnTo>
                    <a:pt x="2786" y="2747"/>
                  </a:lnTo>
                  <a:lnTo>
                    <a:pt x="1383" y="1707"/>
                  </a:lnTo>
                  <a:close/>
                  <a:moveTo>
                    <a:pt x="1832" y="1475"/>
                  </a:moveTo>
                  <a:lnTo>
                    <a:pt x="1788" y="1409"/>
                  </a:lnTo>
                  <a:lnTo>
                    <a:pt x="1737" y="1336"/>
                  </a:lnTo>
                  <a:lnTo>
                    <a:pt x="1681" y="1255"/>
                  </a:lnTo>
                  <a:lnTo>
                    <a:pt x="1620" y="1170"/>
                  </a:lnTo>
                  <a:lnTo>
                    <a:pt x="1554" y="1081"/>
                  </a:lnTo>
                  <a:lnTo>
                    <a:pt x="1484" y="988"/>
                  </a:lnTo>
                  <a:lnTo>
                    <a:pt x="1412" y="893"/>
                  </a:lnTo>
                  <a:lnTo>
                    <a:pt x="1337" y="799"/>
                  </a:lnTo>
                  <a:lnTo>
                    <a:pt x="1277" y="726"/>
                  </a:lnTo>
                  <a:lnTo>
                    <a:pt x="1217" y="655"/>
                  </a:lnTo>
                  <a:lnTo>
                    <a:pt x="1155" y="586"/>
                  </a:lnTo>
                  <a:lnTo>
                    <a:pt x="1093" y="518"/>
                  </a:lnTo>
                  <a:lnTo>
                    <a:pt x="1061" y="485"/>
                  </a:lnTo>
                  <a:lnTo>
                    <a:pt x="1030" y="453"/>
                  </a:lnTo>
                  <a:lnTo>
                    <a:pt x="998" y="422"/>
                  </a:lnTo>
                  <a:lnTo>
                    <a:pt x="967" y="392"/>
                  </a:lnTo>
                  <a:lnTo>
                    <a:pt x="934" y="362"/>
                  </a:lnTo>
                  <a:lnTo>
                    <a:pt x="902" y="334"/>
                  </a:lnTo>
                  <a:lnTo>
                    <a:pt x="871" y="306"/>
                  </a:lnTo>
                  <a:lnTo>
                    <a:pt x="839" y="280"/>
                  </a:lnTo>
                  <a:lnTo>
                    <a:pt x="828" y="271"/>
                  </a:lnTo>
                  <a:lnTo>
                    <a:pt x="809" y="256"/>
                  </a:lnTo>
                  <a:lnTo>
                    <a:pt x="783" y="238"/>
                  </a:lnTo>
                  <a:lnTo>
                    <a:pt x="755" y="217"/>
                  </a:lnTo>
                  <a:lnTo>
                    <a:pt x="725" y="195"/>
                  </a:lnTo>
                  <a:lnTo>
                    <a:pt x="696" y="175"/>
                  </a:lnTo>
                  <a:lnTo>
                    <a:pt x="668" y="158"/>
                  </a:lnTo>
                  <a:lnTo>
                    <a:pt x="647" y="144"/>
                  </a:lnTo>
                  <a:lnTo>
                    <a:pt x="620" y="130"/>
                  </a:lnTo>
                  <a:lnTo>
                    <a:pt x="592" y="117"/>
                  </a:lnTo>
                  <a:lnTo>
                    <a:pt x="565" y="107"/>
                  </a:lnTo>
                  <a:lnTo>
                    <a:pt x="538" y="98"/>
                  </a:lnTo>
                  <a:lnTo>
                    <a:pt x="512" y="90"/>
                  </a:lnTo>
                  <a:lnTo>
                    <a:pt x="485" y="84"/>
                  </a:lnTo>
                  <a:lnTo>
                    <a:pt x="458" y="79"/>
                  </a:lnTo>
                  <a:lnTo>
                    <a:pt x="431" y="77"/>
                  </a:lnTo>
                  <a:lnTo>
                    <a:pt x="405" y="76"/>
                  </a:lnTo>
                  <a:lnTo>
                    <a:pt x="379" y="77"/>
                  </a:lnTo>
                  <a:lnTo>
                    <a:pt x="352" y="79"/>
                  </a:lnTo>
                  <a:lnTo>
                    <a:pt x="325" y="85"/>
                  </a:lnTo>
                  <a:lnTo>
                    <a:pt x="297" y="91"/>
                  </a:lnTo>
                  <a:lnTo>
                    <a:pt x="270" y="99"/>
                  </a:lnTo>
                  <a:lnTo>
                    <a:pt x="242" y="110"/>
                  </a:lnTo>
                  <a:lnTo>
                    <a:pt x="214" y="122"/>
                  </a:lnTo>
                  <a:lnTo>
                    <a:pt x="191" y="132"/>
                  </a:lnTo>
                  <a:lnTo>
                    <a:pt x="169" y="145"/>
                  </a:lnTo>
                  <a:lnTo>
                    <a:pt x="149" y="157"/>
                  </a:lnTo>
                  <a:lnTo>
                    <a:pt x="128" y="170"/>
                  </a:lnTo>
                  <a:lnTo>
                    <a:pt x="110" y="183"/>
                  </a:lnTo>
                  <a:lnTo>
                    <a:pt x="93" y="197"/>
                  </a:lnTo>
                  <a:lnTo>
                    <a:pt x="75" y="212"/>
                  </a:lnTo>
                  <a:lnTo>
                    <a:pt x="60" y="226"/>
                  </a:lnTo>
                  <a:lnTo>
                    <a:pt x="50" y="236"/>
                  </a:lnTo>
                  <a:lnTo>
                    <a:pt x="40" y="246"/>
                  </a:lnTo>
                  <a:lnTo>
                    <a:pt x="32" y="256"/>
                  </a:lnTo>
                  <a:lnTo>
                    <a:pt x="23" y="267"/>
                  </a:lnTo>
                  <a:lnTo>
                    <a:pt x="16" y="277"/>
                  </a:lnTo>
                  <a:lnTo>
                    <a:pt x="9" y="287"/>
                  </a:lnTo>
                  <a:lnTo>
                    <a:pt x="4" y="296"/>
                  </a:lnTo>
                  <a:lnTo>
                    <a:pt x="0" y="305"/>
                  </a:lnTo>
                  <a:lnTo>
                    <a:pt x="0" y="257"/>
                  </a:lnTo>
                  <a:lnTo>
                    <a:pt x="8" y="239"/>
                  </a:lnTo>
                  <a:lnTo>
                    <a:pt x="18" y="221"/>
                  </a:lnTo>
                  <a:lnTo>
                    <a:pt x="29" y="205"/>
                  </a:lnTo>
                  <a:lnTo>
                    <a:pt x="40" y="188"/>
                  </a:lnTo>
                  <a:lnTo>
                    <a:pt x="52" y="173"/>
                  </a:lnTo>
                  <a:lnTo>
                    <a:pt x="65" y="158"/>
                  </a:lnTo>
                  <a:lnTo>
                    <a:pt x="78" y="144"/>
                  </a:lnTo>
                  <a:lnTo>
                    <a:pt x="93" y="130"/>
                  </a:lnTo>
                  <a:lnTo>
                    <a:pt x="108" y="117"/>
                  </a:lnTo>
                  <a:lnTo>
                    <a:pt x="123" y="105"/>
                  </a:lnTo>
                  <a:lnTo>
                    <a:pt x="139" y="94"/>
                  </a:lnTo>
                  <a:lnTo>
                    <a:pt x="156" y="82"/>
                  </a:lnTo>
                  <a:lnTo>
                    <a:pt x="173" y="72"/>
                  </a:lnTo>
                  <a:lnTo>
                    <a:pt x="190" y="62"/>
                  </a:lnTo>
                  <a:lnTo>
                    <a:pt x="208" y="53"/>
                  </a:lnTo>
                  <a:lnTo>
                    <a:pt x="226" y="45"/>
                  </a:lnTo>
                  <a:lnTo>
                    <a:pt x="255" y="32"/>
                  </a:lnTo>
                  <a:lnTo>
                    <a:pt x="285" y="21"/>
                  </a:lnTo>
                  <a:lnTo>
                    <a:pt x="313" y="13"/>
                  </a:lnTo>
                  <a:lnTo>
                    <a:pt x="341" y="7"/>
                  </a:lnTo>
                  <a:lnTo>
                    <a:pt x="368" y="2"/>
                  </a:lnTo>
                  <a:lnTo>
                    <a:pt x="396" y="0"/>
                  </a:lnTo>
                  <a:lnTo>
                    <a:pt x="422" y="0"/>
                  </a:lnTo>
                  <a:lnTo>
                    <a:pt x="450" y="1"/>
                  </a:lnTo>
                  <a:lnTo>
                    <a:pt x="476" y="4"/>
                  </a:lnTo>
                  <a:lnTo>
                    <a:pt x="502" y="8"/>
                  </a:lnTo>
                  <a:lnTo>
                    <a:pt x="528" y="14"/>
                  </a:lnTo>
                  <a:lnTo>
                    <a:pt x="555" y="22"/>
                  </a:lnTo>
                  <a:lnTo>
                    <a:pt x="580" y="32"/>
                  </a:lnTo>
                  <a:lnTo>
                    <a:pt x="606" y="42"/>
                  </a:lnTo>
                  <a:lnTo>
                    <a:pt x="632" y="54"/>
                  </a:lnTo>
                  <a:lnTo>
                    <a:pt x="658" y="67"/>
                  </a:lnTo>
                  <a:lnTo>
                    <a:pt x="702" y="92"/>
                  </a:lnTo>
                  <a:lnTo>
                    <a:pt x="747" y="120"/>
                  </a:lnTo>
                  <a:lnTo>
                    <a:pt x="792" y="152"/>
                  </a:lnTo>
                  <a:lnTo>
                    <a:pt x="836" y="185"/>
                  </a:lnTo>
                  <a:lnTo>
                    <a:pt x="882" y="222"/>
                  </a:lnTo>
                  <a:lnTo>
                    <a:pt x="928" y="261"/>
                  </a:lnTo>
                  <a:lnTo>
                    <a:pt x="973" y="301"/>
                  </a:lnTo>
                  <a:lnTo>
                    <a:pt x="1018" y="345"/>
                  </a:lnTo>
                  <a:lnTo>
                    <a:pt x="1063" y="390"/>
                  </a:lnTo>
                  <a:lnTo>
                    <a:pt x="1109" y="436"/>
                  </a:lnTo>
                  <a:lnTo>
                    <a:pt x="1154" y="483"/>
                  </a:lnTo>
                  <a:lnTo>
                    <a:pt x="1197" y="532"/>
                  </a:lnTo>
                  <a:lnTo>
                    <a:pt x="1242" y="583"/>
                  </a:lnTo>
                  <a:lnTo>
                    <a:pt x="1286" y="634"/>
                  </a:lnTo>
                  <a:lnTo>
                    <a:pt x="1329" y="685"/>
                  </a:lnTo>
                  <a:lnTo>
                    <a:pt x="1370" y="737"/>
                  </a:lnTo>
                  <a:lnTo>
                    <a:pt x="1412" y="789"/>
                  </a:lnTo>
                  <a:lnTo>
                    <a:pt x="1453" y="840"/>
                  </a:lnTo>
                  <a:lnTo>
                    <a:pt x="1493" y="892"/>
                  </a:lnTo>
                  <a:lnTo>
                    <a:pt x="1531" y="943"/>
                  </a:lnTo>
                  <a:lnTo>
                    <a:pt x="1605" y="1044"/>
                  </a:lnTo>
                  <a:lnTo>
                    <a:pt x="1676" y="1141"/>
                  </a:lnTo>
                  <a:lnTo>
                    <a:pt x="1740" y="1231"/>
                  </a:lnTo>
                  <a:lnTo>
                    <a:pt x="1798" y="1314"/>
                  </a:lnTo>
                  <a:lnTo>
                    <a:pt x="1849" y="1389"/>
                  </a:lnTo>
                  <a:lnTo>
                    <a:pt x="1892" y="1452"/>
                  </a:lnTo>
                  <a:lnTo>
                    <a:pt x="1832" y="1475"/>
                  </a:lnTo>
                  <a:close/>
                </a:path>
              </a:pathLst>
            </a:custGeom>
            <a:solidFill>
              <a:srgbClr val="0020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" name="Eingekerbter Richtungspfeil 14"/>
          <p:cNvSpPr/>
          <p:nvPr/>
        </p:nvSpPr>
        <p:spPr bwMode="gray">
          <a:xfrm>
            <a:off x="0" y="5156887"/>
            <a:ext cx="5824151" cy="925652"/>
          </a:xfrm>
          <a:prstGeom prst="chevron">
            <a:avLst>
              <a:gd name="adj" fmla="val 25230"/>
            </a:avLst>
          </a:prstGeom>
          <a:solidFill>
            <a:srgbClr val="002060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pPr marL="285750" indent="-285750"/>
            <a:endParaRPr lang="en-US" sz="1600" b="1" noProof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76"/>
          <p:cNvSpPr txBox="1">
            <a:spLocks noChangeArrowheads="1"/>
          </p:cNvSpPr>
          <p:nvPr/>
        </p:nvSpPr>
        <p:spPr bwMode="auto">
          <a:xfrm>
            <a:off x="0" y="5115697"/>
            <a:ext cx="562644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Создание в целях гражданской обороны и ликвидации чрезвычайных ситуаций запасов материально-</a:t>
            </a:r>
          </a:p>
          <a:p>
            <a:pPr algn="ctr"/>
            <a:r>
              <a:rPr lang="ru-RU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технических, медицинских и иных средств </a:t>
            </a:r>
            <a:r>
              <a:rPr lang="ru-RU" b="1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0,6</a:t>
            </a:r>
            <a:endParaRPr lang="ru-RU" b="1" dirty="0">
              <a:solidFill>
                <a:srgbClr val="FAFAF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Eingekerbter Richtungspfeil 14"/>
          <p:cNvSpPr/>
          <p:nvPr/>
        </p:nvSpPr>
        <p:spPr bwMode="gray">
          <a:xfrm>
            <a:off x="-1" y="6120713"/>
            <a:ext cx="6227805" cy="576647"/>
          </a:xfrm>
          <a:prstGeom prst="chevron">
            <a:avLst>
              <a:gd name="adj" fmla="val 25230"/>
            </a:avLst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pPr marL="285750" indent="-285750"/>
            <a:endParaRPr lang="en-US" sz="1600" b="1" noProof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76"/>
          <p:cNvSpPr txBox="1">
            <a:spLocks noChangeArrowheads="1"/>
          </p:cNvSpPr>
          <p:nvPr/>
        </p:nvSpPr>
        <p:spPr bwMode="auto">
          <a:xfrm>
            <a:off x="0" y="6104238"/>
            <a:ext cx="59806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и обслуживание системы контроля и управления доступом в здание общественных организаций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0,3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76"/>
          <p:cNvSpPr txBox="1">
            <a:spLocks noChangeArrowheads="1"/>
          </p:cNvSpPr>
          <p:nvPr/>
        </p:nvSpPr>
        <p:spPr bwMode="auto">
          <a:xfrm>
            <a:off x="7521146" y="1305697"/>
            <a:ext cx="16228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76"/>
          <p:cNvSpPr txBox="1">
            <a:spLocks noChangeArrowheads="1"/>
          </p:cNvSpPr>
          <p:nvPr/>
        </p:nvSpPr>
        <p:spPr bwMode="auto">
          <a:xfrm>
            <a:off x="140043" y="2257167"/>
            <a:ext cx="5898291" cy="492443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softEdge rad="127000"/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Комплексы процессных мероприятий</a:t>
            </a:r>
            <a:endParaRPr lang="en-US" sz="2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>
          <a:xfrm>
            <a:off x="1205143" y="1"/>
            <a:ext cx="7078241" cy="1005016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показатели </a:t>
            </a:r>
            <a:b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 – экономического развития</a:t>
            </a:r>
            <a:endParaRPr lang="ru-RU" sz="26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3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585317"/>
              </p:ext>
            </p:extLst>
          </p:nvPr>
        </p:nvGraphicFramePr>
        <p:xfrm>
          <a:off x="626075" y="1614617"/>
          <a:ext cx="7694141" cy="1986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5728973"/>
              </p:ext>
            </p:extLst>
          </p:nvPr>
        </p:nvGraphicFramePr>
        <p:xfrm>
          <a:off x="538036" y="4061490"/>
          <a:ext cx="7993260" cy="2428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Равнобедренный треугольник 4"/>
          <p:cNvSpPr/>
          <p:nvPr/>
        </p:nvSpPr>
        <p:spPr>
          <a:xfrm rot="10800000">
            <a:off x="2480938" y="2805811"/>
            <a:ext cx="215900" cy="2159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828044" y="2801527"/>
            <a:ext cx="215900" cy="2159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5980047" y="2793620"/>
            <a:ext cx="215900" cy="2159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2363608" y="5652830"/>
            <a:ext cx="215900" cy="2159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3710151" y="5686351"/>
            <a:ext cx="215900" cy="2159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4957770" y="5657417"/>
            <a:ext cx="215900" cy="2159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6258696" y="5686351"/>
            <a:ext cx="215900" cy="2159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37" name="TextBox 12"/>
          <p:cNvSpPr txBox="1">
            <a:spLocks noChangeArrowheads="1"/>
          </p:cNvSpPr>
          <p:nvPr/>
        </p:nvSpPr>
        <p:spPr bwMode="auto">
          <a:xfrm>
            <a:off x="2332505" y="2450592"/>
            <a:ext cx="734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5,6%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8" name="TextBox 13"/>
          <p:cNvSpPr txBox="1">
            <a:spLocks noChangeArrowheads="1"/>
          </p:cNvSpPr>
          <p:nvPr/>
        </p:nvSpPr>
        <p:spPr bwMode="auto">
          <a:xfrm>
            <a:off x="3533785" y="2511246"/>
            <a:ext cx="7910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3,3%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9" name="TextBox 14"/>
          <p:cNvSpPr txBox="1">
            <a:spLocks noChangeArrowheads="1"/>
          </p:cNvSpPr>
          <p:nvPr/>
        </p:nvSpPr>
        <p:spPr bwMode="auto">
          <a:xfrm>
            <a:off x="2170176" y="5327903"/>
            <a:ext cx="7307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3,1%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0" name="TextBox 15"/>
          <p:cNvSpPr txBox="1">
            <a:spLocks noChangeArrowheads="1"/>
          </p:cNvSpPr>
          <p:nvPr/>
        </p:nvSpPr>
        <p:spPr bwMode="auto">
          <a:xfrm>
            <a:off x="3490828" y="5392015"/>
            <a:ext cx="8074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3,5%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1" name="TextBox 17"/>
          <p:cNvSpPr txBox="1">
            <a:spLocks noChangeArrowheads="1"/>
          </p:cNvSpPr>
          <p:nvPr/>
        </p:nvSpPr>
        <p:spPr bwMode="auto">
          <a:xfrm>
            <a:off x="4753175" y="5299329"/>
            <a:ext cx="8074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9,7%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2" name="TextBox 20"/>
          <p:cNvSpPr txBox="1">
            <a:spLocks noChangeArrowheads="1"/>
          </p:cNvSpPr>
          <p:nvPr/>
        </p:nvSpPr>
        <p:spPr bwMode="auto">
          <a:xfrm>
            <a:off x="6108192" y="5340096"/>
            <a:ext cx="11605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7,6%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3" name="TextBox 21"/>
          <p:cNvSpPr txBox="1">
            <a:spLocks noChangeArrowheads="1"/>
          </p:cNvSpPr>
          <p:nvPr/>
        </p:nvSpPr>
        <p:spPr bwMode="auto">
          <a:xfrm>
            <a:off x="4689891" y="2479504"/>
            <a:ext cx="8459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0,5%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" name="TextBox 22"/>
          <p:cNvSpPr txBox="1">
            <a:spLocks noChangeArrowheads="1"/>
          </p:cNvSpPr>
          <p:nvPr/>
        </p:nvSpPr>
        <p:spPr bwMode="auto">
          <a:xfrm>
            <a:off x="5823839" y="2527722"/>
            <a:ext cx="8265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0,5%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7152621" y="2750947"/>
            <a:ext cx="215900" cy="2159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7387400" y="5683123"/>
            <a:ext cx="215900" cy="2159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 rot="10800000" flipH="1">
            <a:off x="3664782" y="2818167"/>
            <a:ext cx="231713" cy="2159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Блок-схема: перфолента 26"/>
          <p:cNvSpPr/>
          <p:nvPr/>
        </p:nvSpPr>
        <p:spPr>
          <a:xfrm>
            <a:off x="1645920" y="1207008"/>
            <a:ext cx="5596128" cy="987552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156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Численность занятых в экономике (среднесписочная) по крупным и средним организациям, чел.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Блок-схема: перфолента 27"/>
          <p:cNvSpPr/>
          <p:nvPr/>
        </p:nvSpPr>
        <p:spPr>
          <a:xfrm>
            <a:off x="1749552" y="3675888"/>
            <a:ext cx="5596128" cy="987552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156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Фонд заработной платы списочного состава по крупным и средним организациям, млн.руб.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778497" y="147566"/>
            <a:ext cx="6076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№1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562"/>
            <a:ext cx="9160805" cy="543697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Бюджетная политика </a:t>
            </a:r>
            <a:b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Сосновоборского городского округа</a:t>
            </a:r>
            <a:b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2023-2025 годы</a:t>
            </a:r>
            <a:endParaRPr lang="ru-RU" sz="2600" dirty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Text Box 176"/>
          <p:cNvSpPr txBox="1">
            <a:spLocks noChangeArrowheads="1"/>
          </p:cNvSpPr>
          <p:nvPr/>
        </p:nvSpPr>
        <p:spPr bwMode="auto">
          <a:xfrm>
            <a:off x="7438768" y="0"/>
            <a:ext cx="90616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№36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19351" y="1911326"/>
            <a:ext cx="33033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УВЕЛИЧЕНИЕ ДОХОДНОЙ БАЗЫ БЮДЖЕТА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0660" y="1612962"/>
            <a:ext cx="3715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УПРАВЛЕНИЯ БЮДЖЕТНЫМИ РАСХОДАМИ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8014" y="4378562"/>
            <a:ext cx="25445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МИНИМИЗАЦИЯ МУНИЦИПАЛЬНОГО ДОЛГА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778688" y="4967781"/>
            <a:ext cx="0" cy="9681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4795164" y="5939480"/>
            <a:ext cx="3854566" cy="472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8637841" y="5850076"/>
            <a:ext cx="188259" cy="18825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772072" y="2374068"/>
            <a:ext cx="190328" cy="303230"/>
          </a:xfrm>
          <a:prstGeom prst="line">
            <a:avLst/>
          </a:prstGeom>
          <a:ln>
            <a:solidFill>
              <a:srgbClr val="00B9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342496" y="2255224"/>
            <a:ext cx="188259" cy="188259"/>
          </a:xfrm>
          <a:prstGeom prst="ellipse">
            <a:avLst/>
          </a:prstGeom>
          <a:solidFill>
            <a:srgbClr val="00B9CD"/>
          </a:solidFill>
          <a:ln>
            <a:solidFill>
              <a:srgbClr val="00CCF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5487898" y="2677297"/>
            <a:ext cx="3013552" cy="8714"/>
          </a:xfrm>
          <a:prstGeom prst="line">
            <a:avLst/>
          </a:prstGeom>
          <a:ln>
            <a:solidFill>
              <a:srgbClr val="B5B5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5019241" y="2693774"/>
            <a:ext cx="483635" cy="567419"/>
          </a:xfrm>
          <a:prstGeom prst="line">
            <a:avLst/>
          </a:prstGeom>
          <a:ln>
            <a:solidFill>
              <a:srgbClr val="B5B5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407289" y="5273474"/>
            <a:ext cx="2516842" cy="1910"/>
          </a:xfrm>
          <a:prstGeom prst="line">
            <a:avLst/>
          </a:prstGeom>
          <a:ln>
            <a:solidFill>
              <a:srgbClr val="5266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2922386" y="4067049"/>
            <a:ext cx="304916" cy="1200097"/>
          </a:xfrm>
          <a:prstGeom prst="line">
            <a:avLst/>
          </a:prstGeom>
          <a:ln>
            <a:solidFill>
              <a:srgbClr val="5266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8502771" y="2580131"/>
            <a:ext cx="188259" cy="188259"/>
          </a:xfrm>
          <a:prstGeom prst="ellipse">
            <a:avLst/>
          </a:prstGeom>
          <a:solidFill>
            <a:srgbClr val="B5B5B3"/>
          </a:solidFill>
          <a:ln>
            <a:solidFill>
              <a:srgbClr val="B5B5B3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68922" y="5121679"/>
            <a:ext cx="188259" cy="188259"/>
          </a:xfrm>
          <a:prstGeom prst="ellipse">
            <a:avLst/>
          </a:prstGeom>
          <a:solidFill>
            <a:srgbClr val="526664"/>
          </a:solidFill>
          <a:ln>
            <a:solidFill>
              <a:srgbClr val="526664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123936" y="4499639"/>
            <a:ext cx="359169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СТРАТЕГИЧЕСКАЯ ПРИОРИТИЗАЦИЯ РАСХОДОВ И ВНЕДРЕНИЕ ПРИНЦИПОВ ПРОЕКТНОГО УПРАВЛЕНИЯ </a:t>
            </a:r>
          </a:p>
          <a:p>
            <a:pPr algn="ctr"/>
            <a:r>
              <a:rPr lang="ru-RU" dirty="0" smtClean="0"/>
              <a:t>                   </a:t>
            </a:r>
            <a:endParaRPr lang="ru-RU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576648" y="2380736"/>
            <a:ext cx="3203661" cy="1638"/>
          </a:xfrm>
          <a:prstGeom prst="line">
            <a:avLst/>
          </a:prstGeom>
          <a:ln>
            <a:solidFill>
              <a:srgbClr val="00B9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2421923"/>
            <a:ext cx="3443415" cy="3138617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3822041" y="3258510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999022" y="2566329"/>
            <a:ext cx="49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670165" y="2825742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465651" y="3561813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-16805" y="3558746"/>
            <a:ext cx="9160805" cy="543697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ln w="0"/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15672" y="172996"/>
            <a:ext cx="7078241" cy="1005016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Факторы, влияющие на исполнение</a:t>
            </a:r>
            <a:b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прогноза по доходам</a:t>
            </a:r>
            <a:endParaRPr lang="ru-RU" sz="2600" b="1" dirty="0" smtClean="0">
              <a:solidFill>
                <a:srgbClr val="002060"/>
              </a:solidFill>
            </a:endParaRPr>
          </a:p>
        </p:txBody>
      </p:sp>
      <p:sp>
        <p:nvSpPr>
          <p:cNvPr id="5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298725" y="0"/>
            <a:ext cx="1087394" cy="365125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№2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8" name="AutoShape 8" descr="Карта россии - векторные изображения, Карта россии картинки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90" name="AutoShape 10" descr="Карта россии - векторные изображения, Карта россии картинки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094" name="Picture 14" descr="Карта россии без фона - 44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77226"/>
            <a:ext cx="4823670" cy="408111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Text Box 176"/>
          <p:cNvSpPr txBox="1">
            <a:spLocks noChangeArrowheads="1"/>
          </p:cNvSpPr>
          <p:nvPr/>
        </p:nvSpPr>
        <p:spPr bwMode="auto">
          <a:xfrm>
            <a:off x="812409" y="2849723"/>
            <a:ext cx="3315732" cy="1015663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softEdge rad="317500"/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6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РИСКИ</a:t>
            </a:r>
            <a:endParaRPr lang="en-US" sz="6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4596713" y="2069207"/>
            <a:ext cx="436605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Неопределенность экономической ситуации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условиях сложившейся геополитической обстановки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76"/>
          <p:cNvSpPr txBox="1">
            <a:spLocks noChangeArrowheads="1"/>
          </p:cNvSpPr>
          <p:nvPr/>
        </p:nvSpPr>
        <p:spPr bwMode="auto">
          <a:xfrm>
            <a:off x="4160108" y="4075120"/>
            <a:ext cx="486901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Принятие на Федеральном уровне решений,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влияющих на сроки поступления доходов местных бюджетов </a:t>
            </a: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861" y="304801"/>
            <a:ext cx="7078241" cy="1005016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Новации: Целевой порядок использования экологических платежей с 01.09.2022</a:t>
            </a:r>
            <a:endParaRPr lang="ru-RU" sz="2600" b="1" dirty="0" smtClean="0">
              <a:solidFill>
                <a:srgbClr val="002060"/>
              </a:solidFill>
            </a:endParaRPr>
          </a:p>
        </p:txBody>
      </p:sp>
      <p:sp>
        <p:nvSpPr>
          <p:cNvPr id="3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298725" y="0"/>
            <a:ext cx="1087394" cy="365125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№3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0" y="1688757"/>
            <a:ext cx="2875007" cy="815546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Комитет Ленинградской области по обращению с отходами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023286" y="1664042"/>
            <a:ext cx="2360140" cy="864973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Муниципальные образования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494639" y="1672281"/>
            <a:ext cx="3418702" cy="881449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Комитет по охране, контролю и регулированию использования объектов животного мира Ленинградской области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654906" y="2512540"/>
            <a:ext cx="1651688" cy="1902940"/>
          </a:xfrm>
          <a:prstGeom prst="downArrow">
            <a:avLst>
              <a:gd name="adj1" fmla="val 50000"/>
              <a:gd name="adj2" fmla="val 53774"/>
            </a:avLst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568411" y="4427839"/>
            <a:ext cx="7710615" cy="584887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Комитет по природным ресурсам Ленинградской области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формирует план мероприятий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268627" y="6149545"/>
            <a:ext cx="6400800" cy="584887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Министерство природных ресурсов и экологии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417" y="1416909"/>
            <a:ext cx="8336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1 сентября 2022 года установлен целевой порядок использования экологических платежей ( от 30.12.2021 № 446-фз)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1021491" y="5058032"/>
            <a:ext cx="2710250" cy="1095633"/>
          </a:xfrm>
          <a:prstGeom prst="downArrowCallou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Направляет на согласование план мероприятий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Выноска со стрелкой вверх 19"/>
          <p:cNvSpPr/>
          <p:nvPr/>
        </p:nvSpPr>
        <p:spPr>
          <a:xfrm>
            <a:off x="4802659" y="5016843"/>
            <a:ext cx="2331309" cy="1145060"/>
          </a:xfrm>
          <a:prstGeom prst="upArrowCallou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Направляет согласованный план мероприятий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6409036" y="2566087"/>
            <a:ext cx="1651688" cy="1865869"/>
          </a:xfrm>
          <a:prstGeom prst="downArrow">
            <a:avLst>
              <a:gd name="adj1" fmla="val 50000"/>
              <a:gd name="adj2" fmla="val 53774"/>
            </a:avLst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3455769" y="2545491"/>
            <a:ext cx="1651688" cy="1861751"/>
          </a:xfrm>
          <a:prstGeom prst="downArrow">
            <a:avLst>
              <a:gd name="adj1" fmla="val 50000"/>
              <a:gd name="adj2" fmla="val 53774"/>
            </a:avLst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0"/>
          <p:cNvSpPr txBox="1">
            <a:spLocks/>
          </p:cNvSpPr>
          <p:nvPr/>
        </p:nvSpPr>
        <p:spPr>
          <a:xfrm rot="16200000">
            <a:off x="638434" y="3120809"/>
            <a:ext cx="17299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Мероприятия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Номер слайда 20"/>
          <p:cNvSpPr txBox="1">
            <a:spLocks/>
          </p:cNvSpPr>
          <p:nvPr/>
        </p:nvSpPr>
        <p:spPr>
          <a:xfrm rot="16200000">
            <a:off x="6376087" y="3166117"/>
            <a:ext cx="17299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Мероприятия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" name="Номер слайда 20"/>
          <p:cNvSpPr txBox="1">
            <a:spLocks/>
          </p:cNvSpPr>
          <p:nvPr/>
        </p:nvSpPr>
        <p:spPr>
          <a:xfrm rot="16200000">
            <a:off x="3373396" y="3162000"/>
            <a:ext cx="17299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Мероприятия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861" y="304801"/>
            <a:ext cx="7078241" cy="1005016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Новации: Организация работы с единым налоговым счетом с 01.01.2023</a:t>
            </a:r>
            <a:endParaRPr lang="ru-RU" sz="2600" b="1" dirty="0" smtClean="0">
              <a:solidFill>
                <a:srgbClr val="002060"/>
              </a:solidFill>
            </a:endParaRPr>
          </a:p>
        </p:txBody>
      </p:sp>
      <p:sp>
        <p:nvSpPr>
          <p:cNvPr id="3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298725" y="0"/>
            <a:ext cx="1087394" cy="365125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№4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907955" y="2108887"/>
            <a:ext cx="1589903" cy="1309816"/>
          </a:xfrm>
          <a:prstGeom prst="downArrow">
            <a:avLst>
              <a:gd name="adj1" fmla="val 50000"/>
              <a:gd name="adj2" fmla="val 53774"/>
            </a:avLst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ЕНП</a:t>
            </a:r>
          </a:p>
          <a:p>
            <a:pPr algn="ctr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Единый налоговый платеж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219700" y="1642032"/>
          <a:ext cx="3924300" cy="1874520"/>
        </p:xfrm>
        <a:graphic>
          <a:graphicData uri="http://schemas.openxmlformats.org/drawingml/2006/table">
            <a:tbl>
              <a:tblPr/>
              <a:tblGrid>
                <a:gridCol w="3924300"/>
              </a:tblGrid>
              <a:tr h="1514475">
                <a:tc>
                  <a:txBody>
                    <a:bodyPr/>
                    <a:lstStyle/>
                    <a:p>
                      <a:pPr marL="127000" algn="l">
                        <a:spcAft>
                          <a:spcPts val="0"/>
                        </a:spcAft>
                      </a:pPr>
                      <a:r>
                        <a:rPr lang="ru-RU" sz="1400" b="1" i="0" u="sng" strike="noStrike" spc="15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Narrow"/>
                          <a:cs typeface="Times New Roman" pitchFamily="18" charset="0"/>
                        </a:rPr>
                        <a:t>Риски для бюджета </a:t>
                      </a:r>
                      <a:r>
                        <a:rPr lang="ru-RU" sz="1400" b="1" i="0" u="sng" strike="noStrike" spc="15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Narrow"/>
                          <a:cs typeface="Times New Roman" pitchFamily="18" charset="0"/>
                        </a:rPr>
                        <a:t>Сосновоборского</a:t>
                      </a:r>
                      <a:r>
                        <a:rPr lang="ru-RU" sz="1400" b="1" i="0" u="sng" strike="noStrike" spc="15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Narrow"/>
                          <a:cs typeface="Times New Roman" pitchFamily="18" charset="0"/>
                        </a:rPr>
                        <a:t> городского округа: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  <a:p>
                      <a:pPr marL="342900" marR="215900" lvl="0" indent="-342900" algn="l">
                        <a:lnSpc>
                          <a:spcPts val="192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+mj-lt"/>
                        <a:buAutoNum type="arabicPeriod"/>
                      </a:pPr>
                      <a:r>
                        <a:rPr lang="ru-RU" sz="1200" u="none" strike="noStrike" spc="45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Narrow"/>
                          <a:cs typeface="Times New Roman" pitchFamily="18" charset="0"/>
                        </a:rPr>
                        <a:t> Нестабильность поступления доходов: возможные ошибки в распределении </a:t>
                      </a:r>
                      <a:r>
                        <a:rPr lang="ru-RU" sz="1200" u="none" strike="noStrike" spc="45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Narrow"/>
                          <a:cs typeface="Times New Roman" pitchFamily="18" charset="0"/>
                        </a:rPr>
                        <a:t>налогов, </a:t>
                      </a:r>
                      <a:r>
                        <a:rPr lang="ru-RU" sz="1200" u="none" strike="noStrike" spc="45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Narrow"/>
                          <a:cs typeface="Times New Roman" pitchFamily="18" charset="0"/>
                        </a:rPr>
                        <a:t>отсутствие переплат по налогам</a:t>
                      </a:r>
                    </a:p>
                    <a:p>
                      <a:pPr marL="342900" lvl="0" indent="-342900" algn="l">
                        <a:lnSpc>
                          <a:spcPts val="192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+mj-lt"/>
                        <a:buAutoNum type="arabicPeriod"/>
                      </a:pPr>
                      <a:r>
                        <a:rPr lang="ru-RU" sz="1200" u="none" strike="noStrike" spc="45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Narrow"/>
                          <a:cs typeface="Times New Roman" pitchFamily="18" charset="0"/>
                        </a:rPr>
                        <a:t> Рост недоимки (установлена очередность платежей)</a:t>
                      </a:r>
                    </a:p>
                    <a:p>
                      <a:pPr marL="342900" lvl="0" indent="-342900" algn="l">
                        <a:lnSpc>
                          <a:spcPts val="192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+mj-lt"/>
                        <a:buAutoNum type="arabicPeriod"/>
                      </a:pPr>
                      <a:r>
                        <a:rPr lang="ru-RU" sz="1200" u="none" strike="noStrike" spc="45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Narrow"/>
                          <a:cs typeface="Times New Roman" pitchFamily="18" charset="0"/>
                        </a:rPr>
                        <a:t> Возможность кассовых разрывов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719540"/>
              </p:ext>
            </p:extLst>
          </p:nvPr>
        </p:nvGraphicFramePr>
        <p:xfrm>
          <a:off x="5188294" y="3734956"/>
          <a:ext cx="3955706" cy="2238375"/>
        </p:xfrm>
        <a:graphic>
          <a:graphicData uri="http://schemas.openxmlformats.org/drawingml/2006/table">
            <a:tbl>
              <a:tblPr/>
              <a:tblGrid>
                <a:gridCol w="3955706"/>
              </a:tblGrid>
              <a:tr h="2238375">
                <a:tc>
                  <a:txBody>
                    <a:bodyPr/>
                    <a:lstStyle/>
                    <a:p>
                      <a:pPr marL="127000" algn="l">
                        <a:spcAft>
                          <a:spcPts val="0"/>
                        </a:spcAft>
                      </a:pPr>
                      <a:r>
                        <a:rPr lang="ru-RU" sz="1400" b="1" i="0" u="sng" strike="noStrike" spc="15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Narrow"/>
                          <a:cs typeface="Times New Roman" pitchFamily="18" charset="0"/>
                        </a:rPr>
                        <a:t>Задачи </a:t>
                      </a:r>
                      <a:r>
                        <a:rPr lang="ru-RU" sz="1400" b="1" i="0" u="sng" strike="noStrike" spc="15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Narrow"/>
                          <a:cs typeface="Times New Roman" pitchFamily="18" charset="0"/>
                        </a:rPr>
                        <a:t>Комитета финансов </a:t>
                      </a:r>
                      <a:r>
                        <a:rPr lang="ru-RU" sz="1400" b="1" i="0" u="sng" strike="noStrike" spc="15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Narrow"/>
                          <a:cs typeface="Times New Roman" pitchFamily="18" charset="0"/>
                        </a:rPr>
                        <a:t>Сосновоборского</a:t>
                      </a:r>
                      <a:r>
                        <a:rPr lang="ru-RU" sz="1400" b="1" i="0" u="sng" strike="noStrike" spc="15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Narrow"/>
                          <a:cs typeface="Times New Roman" pitchFamily="18" charset="0"/>
                        </a:rPr>
                        <a:t> городского округа: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  <a:p>
                      <a:pPr marL="342900" marR="215900" lvl="0" indent="-342900" algn="l">
                        <a:lnSpc>
                          <a:spcPts val="192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+mj-lt"/>
                        <a:buAutoNum type="arabicPeriod"/>
                      </a:pPr>
                      <a:r>
                        <a:rPr lang="ru-RU" sz="1200" u="none" strike="noStrike" spc="45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Narrow"/>
                          <a:cs typeface="Times New Roman" pitchFamily="18" charset="0"/>
                        </a:rPr>
                        <a:t> Обеспечить наличие остатков средств бюджетов на </a:t>
                      </a:r>
                      <a:r>
                        <a:rPr lang="ru-RU" sz="1200" u="none" strike="noStrike" spc="45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Narrow"/>
                          <a:cs typeface="Times New Roman" pitchFamily="18" charset="0"/>
                        </a:rPr>
                        <a:t>01.01.2023 для</a:t>
                      </a:r>
                      <a:r>
                        <a:rPr lang="ru-RU" sz="1200" u="none" strike="noStrike" spc="45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Narrow"/>
                          <a:cs typeface="Times New Roman" pitchFamily="18" charset="0"/>
                        </a:rPr>
                        <a:t> осуществления расходов в январе 2023 года</a:t>
                      </a:r>
                      <a:endParaRPr lang="ru-RU" sz="1200" spc="45" dirty="0">
                        <a:solidFill>
                          <a:srgbClr val="002060"/>
                        </a:solidFill>
                        <a:latin typeface="Times New Roman" pitchFamily="18" charset="0"/>
                        <a:ea typeface="Arial Narrow"/>
                        <a:cs typeface="Times New Roman" pitchFamily="18" charset="0"/>
                      </a:endParaRPr>
                    </a:p>
                    <a:p>
                      <a:pPr marL="342900" marR="215900" lvl="0" indent="-342900" algn="l">
                        <a:lnSpc>
                          <a:spcPts val="192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+mj-lt"/>
                        <a:buAutoNum type="arabicPeriod"/>
                      </a:pPr>
                      <a:r>
                        <a:rPr lang="ru-RU" sz="1200" u="none" strike="noStrike" spc="45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Narrow"/>
                          <a:cs typeface="Times New Roman" pitchFamily="18" charset="0"/>
                        </a:rPr>
                        <a:t> Обеспечить формирование кассового плана по доходам и расходам соответствующего бюджета с учетом новаций</a:t>
                      </a:r>
                    </a:p>
                    <a:p>
                      <a:pPr marL="0" marR="215900" lvl="0" indent="0" algn="l">
                        <a:lnSpc>
                          <a:spcPts val="192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+mj-lt"/>
                        <a:buNone/>
                      </a:pPr>
                      <a:endParaRPr lang="ru-RU" sz="1200" u="none" strike="noStrike" spc="45" dirty="0">
                        <a:solidFill>
                          <a:srgbClr val="002060"/>
                        </a:solidFill>
                        <a:latin typeface="Times New Roman" pitchFamily="18" charset="0"/>
                        <a:ea typeface="Arial Narrow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Блок-схема: альтернативный процесс 7"/>
          <p:cNvSpPr/>
          <p:nvPr/>
        </p:nvSpPr>
        <p:spPr>
          <a:xfrm>
            <a:off x="486032" y="1524000"/>
            <a:ext cx="4201297" cy="584887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НАЛОГОПЛАТЕЛЬЩИКИ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02508" y="5169243"/>
            <a:ext cx="4053016" cy="770238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ФИНАНСОВЫЕ ОРГАНЫ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AutoShape 2" descr="Картинки по запросу человечки для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4" name="Picture 4" descr="Человечки для презентации ПНГ на Прозрачном Фоне • Скачать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789" y="1392194"/>
            <a:ext cx="1103871" cy="840259"/>
          </a:xfrm>
          <a:prstGeom prst="rect">
            <a:avLst/>
          </a:prstGeom>
          <a:noFill/>
        </p:spPr>
      </p:pic>
      <p:sp>
        <p:nvSpPr>
          <p:cNvPr id="20486" name="AutoShape 6" descr="https://data.nalog.ru/css/ul2018/img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https://data.nalog.ru/css/ul2018/img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https://data.nalog.ru/css/ul2018/img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2" name="AutoShape 12" descr="https://data.nalog.ru/css/ul2018/img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4" name="Picture 14" descr="ОФОРМЛЕНИЕ МЕЖРАЙОННЫХ ИНСПЕКЦИЙ ФНС РОССИИ ПО САНКТ-ПЕТЕРБУРГУ и  ЛЕНИНГРАДСКОЙ ОБЛАСТИ | Рекламные технолог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330" y="3402227"/>
            <a:ext cx="1812324" cy="578667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</p:pic>
      <p:sp>
        <p:nvSpPr>
          <p:cNvPr id="20504" name="AutoShape 24" descr="Вебинары Федерального казначейства о функционировании ЕИС в сфере закупок |  Гражданский контроль государственных закуп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6" name="AutoShape 26" descr="Вебинары Федерального казначейства о функционировании ЕИС в сфере закупок |  Гражданский контроль государственных закуп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8" name="AutoShape 28" descr="Вебинары Федерального казначейства о функционировании ЕИС в сфере закупок |  Гражданский контроль государственных закуп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10" name="AutoShape 30" descr="Рутокен в проектах Федеральное казначейство Р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Блок-схема: процесс 30"/>
          <p:cNvSpPr/>
          <p:nvPr/>
        </p:nvSpPr>
        <p:spPr>
          <a:xfrm>
            <a:off x="2899719" y="3426940"/>
            <a:ext cx="2207739" cy="530270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000" b="1" dirty="0" smtClean="0">
                <a:cs typeface="Times New Roman" pitchFamily="18" charset="0"/>
              </a:rPr>
              <a:t>ФЕДЕРАЛЬНОЕ КАЗНАЧЕСТВО   </a:t>
            </a:r>
          </a:p>
          <a:p>
            <a:pPr algn="ctr"/>
            <a:r>
              <a:rPr lang="ru-RU" sz="1000" b="1" dirty="0" smtClean="0">
                <a:cs typeface="Times New Roman" pitchFamily="18" charset="0"/>
              </a:rPr>
              <a:t>           ЕДИНЫЙ НАЛОГОВЫЙ СЧЕТ</a:t>
            </a:r>
            <a:endParaRPr lang="ru-RU" sz="1000" b="1" dirty="0">
              <a:cs typeface="Times New Roman" pitchFamily="18" charset="0"/>
            </a:endParaRPr>
          </a:p>
        </p:txBody>
      </p:sp>
      <p:pic>
        <p:nvPicPr>
          <p:cNvPr id="20502" name="Picture 22" descr="Миниатюра для версии от 23:24, 6 января 20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0906" y="3439426"/>
            <a:ext cx="428368" cy="490023"/>
          </a:xfrm>
          <a:prstGeom prst="rect">
            <a:avLst/>
          </a:prstGeom>
          <a:noFill/>
        </p:spPr>
      </p:pic>
      <p:sp>
        <p:nvSpPr>
          <p:cNvPr id="32" name="Стрелка вниз 31"/>
          <p:cNvSpPr/>
          <p:nvPr/>
        </p:nvSpPr>
        <p:spPr>
          <a:xfrm>
            <a:off x="308917" y="2133600"/>
            <a:ext cx="1651688" cy="1309817"/>
          </a:xfrm>
          <a:prstGeom prst="downArrow">
            <a:avLst>
              <a:gd name="adj1" fmla="val 50000"/>
              <a:gd name="adj2" fmla="val 53774"/>
            </a:avLst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Документы для начисления налогов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трелка вниз 32"/>
          <p:cNvSpPr/>
          <p:nvPr/>
        </p:nvSpPr>
        <p:spPr>
          <a:xfrm>
            <a:off x="2825577" y="3941807"/>
            <a:ext cx="1878228" cy="1223317"/>
          </a:xfrm>
          <a:prstGeom prst="downArrow">
            <a:avLst>
              <a:gd name="adj1" fmla="val 50000"/>
              <a:gd name="adj2" fmla="val 53774"/>
            </a:avLst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Перечисление в бюджеты с ЕНС</a:t>
            </a:r>
          </a:p>
        </p:txBody>
      </p:sp>
      <p:sp>
        <p:nvSpPr>
          <p:cNvPr id="34" name="Стрелка вниз 33"/>
          <p:cNvSpPr/>
          <p:nvPr/>
        </p:nvSpPr>
        <p:spPr>
          <a:xfrm>
            <a:off x="263611" y="3974757"/>
            <a:ext cx="1787611" cy="1173892"/>
          </a:xfrm>
          <a:prstGeom prst="downArrow">
            <a:avLst>
              <a:gd name="adj1" fmla="val 50000"/>
              <a:gd name="adj2" fmla="val 53774"/>
            </a:avLst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Информация о платежах</a:t>
            </a:r>
          </a:p>
        </p:txBody>
      </p:sp>
      <p:sp>
        <p:nvSpPr>
          <p:cNvPr id="35" name="Стрелка вниз 34"/>
          <p:cNvSpPr/>
          <p:nvPr/>
        </p:nvSpPr>
        <p:spPr>
          <a:xfrm rot="16200000">
            <a:off x="1594025" y="3183923"/>
            <a:ext cx="1614615" cy="996781"/>
          </a:xfrm>
          <a:prstGeom prst="downArrow">
            <a:avLst>
              <a:gd name="adj1" fmla="val 50000"/>
              <a:gd name="adj2" fmla="val 45879"/>
            </a:avLst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Распоряжение о зачислении ЕНП в конкретные налоги</a:t>
            </a: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535459" y="5535827"/>
            <a:ext cx="1145060" cy="354227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  <a:endParaRPr lang="ru-RU" sz="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1738184" y="5552304"/>
            <a:ext cx="1326292" cy="350108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БЮДЖЕТЫ СУБЪЕКТОВ РФ</a:t>
            </a:r>
            <a:endParaRPr lang="ru-RU" sz="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3113905" y="5560541"/>
            <a:ext cx="1260388" cy="354227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МЕСТНЫЕ БЮДЖЕТЫ</a:t>
            </a:r>
            <a:endParaRPr lang="ru-RU" sz="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854"/>
            <a:ext cx="9160805" cy="774357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Параметры бюджета</a:t>
            </a:r>
            <a:b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Сосновоборского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городского округа</a:t>
            </a:r>
            <a:endParaRPr lang="ru-RU" sz="26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60" name="Text Box 172"/>
          <p:cNvSpPr txBox="1">
            <a:spLocks noChangeArrowheads="1"/>
          </p:cNvSpPr>
          <p:nvPr/>
        </p:nvSpPr>
        <p:spPr bwMode="gray">
          <a:xfrm rot="19782471">
            <a:off x="3488321" y="3393763"/>
            <a:ext cx="19085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</a:rPr>
              <a:t>Click to add Title</a:t>
            </a:r>
          </a:p>
        </p:txBody>
      </p:sp>
      <p:sp>
        <p:nvSpPr>
          <p:cNvPr id="61" name="Text Box 173"/>
          <p:cNvSpPr txBox="1">
            <a:spLocks noChangeArrowheads="1"/>
          </p:cNvSpPr>
          <p:nvPr/>
        </p:nvSpPr>
        <p:spPr bwMode="gray">
          <a:xfrm rot="20409559">
            <a:off x="4178885" y="4168463"/>
            <a:ext cx="19085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</a:rPr>
              <a:t>Click to add Title</a:t>
            </a:r>
          </a:p>
        </p:txBody>
      </p:sp>
      <p:sp>
        <p:nvSpPr>
          <p:cNvPr id="62" name="Text Box 174"/>
          <p:cNvSpPr txBox="1">
            <a:spLocks noChangeArrowheads="1"/>
          </p:cNvSpPr>
          <p:nvPr/>
        </p:nvSpPr>
        <p:spPr bwMode="gray">
          <a:xfrm rot="21123857">
            <a:off x="4488446" y="5130488"/>
            <a:ext cx="19085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</a:rPr>
              <a:t>Click to add Title</a:t>
            </a:r>
          </a:p>
        </p:txBody>
      </p:sp>
      <p:sp>
        <p:nvSpPr>
          <p:cNvPr id="63" name="Text Box 175"/>
          <p:cNvSpPr txBox="1">
            <a:spLocks noChangeArrowheads="1"/>
          </p:cNvSpPr>
          <p:nvPr/>
        </p:nvSpPr>
        <p:spPr bwMode="gray">
          <a:xfrm>
            <a:off x="4343401" y="6100480"/>
            <a:ext cx="19085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</a:rPr>
              <a:t>Click to add Title</a:t>
            </a: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8004704"/>
              </p:ext>
            </p:extLst>
          </p:nvPr>
        </p:nvGraphicFramePr>
        <p:xfrm>
          <a:off x="2" y="1482810"/>
          <a:ext cx="9143998" cy="5375191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440448"/>
                <a:gridCol w="973180"/>
                <a:gridCol w="1146074"/>
                <a:gridCol w="1146074"/>
                <a:gridCol w="1146074"/>
                <a:gridCol w="1146074"/>
                <a:gridCol w="1146074"/>
              </a:tblGrid>
              <a:tr h="100934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Показатели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b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2022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 к оценке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2022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 к 2023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rgbClr val="002060"/>
                    </a:solidFill>
                  </a:tcPr>
                </a:tc>
              </a:tr>
              <a:tr h="58118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b"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3 682,2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2 </a:t>
                      </a:r>
                      <a:r>
                        <a:rPr lang="ru-RU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960,4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▼19,6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3 012,3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▲ 1,8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3 018,2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8118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b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1 </a:t>
                      </a:r>
                      <a:r>
                        <a:rPr lang="ru-RU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879,4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1 713,7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▼ 8,8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1 794,1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▲ 4,7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1 883,1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902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b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1 </a:t>
                      </a:r>
                      <a:r>
                        <a:rPr lang="ru-RU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802,8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1 </a:t>
                      </a:r>
                      <a:r>
                        <a:rPr lang="ru-RU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246,7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▼30,8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1 218,2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▼ 2,3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1 135,1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8118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b" horzOverflow="overflow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3 694,0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3 076,9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▼16,7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3 012,3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▼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3 018,2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</a:tr>
              <a:tr h="86612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 условно утвержденные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b" horzOverflow="overflow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44,9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94,7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C66"/>
                    </a:solidFill>
                  </a:tcPr>
                </a:tc>
              </a:tr>
              <a:tr h="115714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Дефицит(-), Профицит (+)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-11,8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-116,6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8056604" y="988541"/>
            <a:ext cx="10873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96252" y="147566"/>
            <a:ext cx="68640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№5</a:t>
            </a:r>
            <a:endParaRPr lang="en-U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0805" cy="543697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доходов и расходов бюджета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Сосновоборского городского округа</a:t>
            </a: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183" y="1417897"/>
            <a:ext cx="1323439" cy="1808167"/>
          </a:xfrm>
          <a:prstGeom prst="rect">
            <a:avLst/>
          </a:prstGeom>
          <a:solidFill>
            <a:srgbClr val="FF99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wrap="square">
            <a:spAutoFit/>
          </a:bodyPr>
          <a:lstStyle/>
          <a:p>
            <a:pPr algn="ctr"/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2019/2023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67025" y="1304278"/>
            <a:ext cx="2400657" cy="1200329"/>
          </a:xfrm>
          <a:prstGeom prst="rect">
            <a:avLst/>
          </a:prstGeom>
          <a:ln>
            <a:solidFill>
              <a:srgbClr val="FAFAFA"/>
            </a:solidFill>
          </a:ln>
        </p:spPr>
        <p:txBody>
          <a:bodyPr vert="horz"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НЕНАЛОГОВЫЕ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БЕЗВОЗМЕЗДНЫЕ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9470" y="3657600"/>
            <a:ext cx="1323439" cy="2133600"/>
          </a:xfrm>
          <a:prstGeom prst="rect">
            <a:avLst/>
          </a:prstGeom>
          <a:solidFill>
            <a:srgbClr val="002060"/>
          </a:solidFill>
          <a:ln>
            <a:solidFill>
              <a:srgbClr val="FAFAFA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2019/2023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Диаграмма 29"/>
          <p:cNvGraphicFramePr/>
          <p:nvPr/>
        </p:nvGraphicFramePr>
        <p:xfrm>
          <a:off x="1673857" y="3106455"/>
          <a:ext cx="7470143" cy="3751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 Box 176"/>
          <p:cNvSpPr txBox="1">
            <a:spLocks noChangeArrowheads="1"/>
          </p:cNvSpPr>
          <p:nvPr/>
        </p:nvSpPr>
        <p:spPr bwMode="auto">
          <a:xfrm>
            <a:off x="7573108" y="152400"/>
            <a:ext cx="9061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№6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80204" y="1126365"/>
            <a:ext cx="10873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chart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8565" y="4325278"/>
            <a:ext cx="505846" cy="523924"/>
          </a:xfrm>
          <a:prstGeom prst="rect">
            <a:avLst/>
          </a:prstGeom>
        </p:spPr>
      </p:pic>
      <p:pic>
        <p:nvPicPr>
          <p:cNvPr id="15" name="chart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4885" y="4325278"/>
            <a:ext cx="505846" cy="523924"/>
          </a:xfrm>
          <a:prstGeom prst="rect">
            <a:avLst/>
          </a:prstGeom>
        </p:spPr>
      </p:pic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301014607"/>
              </p:ext>
            </p:extLst>
          </p:nvPr>
        </p:nvGraphicFramePr>
        <p:xfrm>
          <a:off x="2766645" y="1512275"/>
          <a:ext cx="6096000" cy="2438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7" name="chart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8964" y="1289003"/>
            <a:ext cx="504267" cy="45773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049108" y="134815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10,4%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82862" y="2214817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15,5%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85360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3404</TotalTime>
  <Words>2472</Words>
  <Application>Microsoft Office PowerPoint</Application>
  <PresentationFormat>Экран (4:3)</PresentationFormat>
  <Paragraphs>762</Paragraphs>
  <Slides>41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8" baseType="lpstr">
      <vt:lpstr>Arial</vt:lpstr>
      <vt:lpstr>Arial Narrow</vt:lpstr>
      <vt:lpstr>Calibri</vt:lpstr>
      <vt:lpstr>Calibri Light</vt:lpstr>
      <vt:lpstr>Courier New</vt:lpstr>
      <vt:lpstr>Times New Roman</vt:lpstr>
      <vt:lpstr>Тема Office</vt:lpstr>
      <vt:lpstr>Презентация PowerPoint</vt:lpstr>
      <vt:lpstr>Глоссарий</vt:lpstr>
      <vt:lpstr>Информация о муниципальном образовании Сосновоборский городской округ  Ленинградской области</vt:lpstr>
      <vt:lpstr>Основные показатели  социально – экономического развития</vt:lpstr>
      <vt:lpstr>Факторы, влияющие на исполнение  прогноза по доходам</vt:lpstr>
      <vt:lpstr>Новации: Целевой порядок использования экологических платежей с 01.09.2022</vt:lpstr>
      <vt:lpstr>Новации: Организация работы с единым налоговым счетом с 01.01.2023</vt:lpstr>
      <vt:lpstr> Параметры бюджета  Сосновоборского городского округа</vt:lpstr>
      <vt:lpstr>  Динамика доходов и расходов бюджета  Сосновоборского городского округа</vt:lpstr>
      <vt:lpstr>Презентация PowerPoint</vt:lpstr>
      <vt:lpstr>  Динамика поступления налоговых доходов </vt:lpstr>
      <vt:lpstr>  Динамика поступления НДФЛ  </vt:lpstr>
      <vt:lpstr>Динамика поступления налогов  на совокупный доход</vt:lpstr>
      <vt:lpstr>  Динамика поступления неналоговых доходов </vt:lpstr>
      <vt:lpstr>Структура налоговых расходов  бюджета   </vt:lpstr>
      <vt:lpstr>  Подходы к формированию  расходов бюджета </vt:lpstr>
      <vt:lpstr>  Расходы бюджета на 2023 год</vt:lpstr>
      <vt:lpstr>  Дорожный фонд</vt:lpstr>
      <vt:lpstr>  Адресная инвестиционная программа 2023-2025 годы</vt:lpstr>
      <vt:lpstr>  Объекты адресной  инвестиционной программы  </vt:lpstr>
      <vt:lpstr>  Муниципальные программы 2023 год</vt:lpstr>
      <vt:lpstr>  Расходы бюджета на реализацию  муниципальных программ 2023 год</vt:lpstr>
      <vt:lpstr>  Публичные нормативные обязательства</vt:lpstr>
      <vt:lpstr>  Заработная плата в соответствии  с «дорожными картами»</vt:lpstr>
      <vt:lpstr>  Поддержка инициатив жителей города</vt:lpstr>
      <vt:lpstr>  Доля расходов местного и областного бюджетов  в МП «Современное образование»</vt:lpstr>
      <vt:lpstr>  МП «Жилище»</vt:lpstr>
      <vt:lpstr>  МП «Стимулирование экономической  активности малого и среднего  предпринимательства»</vt:lpstr>
      <vt:lpstr>  МП «Управление муниципальным  имуществом»</vt:lpstr>
      <vt:lpstr>  МП «Медико-социальная поддержка  отдельных категорий граждан»</vt:lpstr>
      <vt:lpstr>  Прогнозируемая среднегодовая численность воспитанников, учащихся в 2023 году</vt:lpstr>
      <vt:lpstr>  МП «Развитие культуры»</vt:lpstr>
      <vt:lpstr>  МП «Физическая культура, спорт  и молодежная политика»</vt:lpstr>
      <vt:lpstr>  МП «Городское хозяйство»</vt:lpstr>
      <vt:lpstr>  МП «Городское хозяйство»</vt:lpstr>
      <vt:lpstr>  Направление поддержки ЖКХ</vt:lpstr>
      <vt:lpstr>  Федеральный проект  «Формирование современной городской среды»</vt:lpstr>
      <vt:lpstr>  МП «Развитие информационного общества»</vt:lpstr>
      <vt:lpstr>  МП «Безопасность жизнедеятельности  населения»</vt:lpstr>
      <vt:lpstr>  Бюджетная политика  Сосновоборского городского округа  на 2023-2025 годы</vt:lpstr>
      <vt:lpstr>  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КФ - Смольянинова С.С.</cp:lastModifiedBy>
  <cp:revision>428</cp:revision>
  <dcterms:created xsi:type="dcterms:W3CDTF">2014-11-21T11:00:06Z</dcterms:created>
  <dcterms:modified xsi:type="dcterms:W3CDTF">2024-03-11T07:15:10Z</dcterms:modified>
</cp:coreProperties>
</file>