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23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400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9" r:id="rId24"/>
    <p:sldId id="277" r:id="rId25"/>
    <p:sldId id="278" r:id="rId26"/>
    <p:sldId id="2738" r:id="rId27"/>
    <p:sldId id="2739" r:id="rId28"/>
    <p:sldId id="2769" r:id="rId29"/>
    <p:sldId id="2770" r:id="rId30"/>
    <p:sldId id="2773" r:id="rId31"/>
    <p:sldId id="2771" r:id="rId32"/>
    <p:sldId id="2772" r:id="rId33"/>
    <p:sldId id="2752" r:id="rId34"/>
    <p:sldId id="2711" r:id="rId35"/>
    <p:sldId id="2694" r:id="rId36"/>
    <p:sldId id="2695" r:id="rId37"/>
    <p:sldId id="2713" r:id="rId38"/>
    <p:sldId id="2656" r:id="rId39"/>
    <p:sldId id="2717" r:id="rId40"/>
    <p:sldId id="2657" r:id="rId41"/>
    <p:sldId id="2658" r:id="rId42"/>
    <p:sldId id="2659" r:id="rId43"/>
    <p:sldId id="2660" r:id="rId44"/>
    <p:sldId id="2661" r:id="rId45"/>
    <p:sldId id="2662" r:id="rId46"/>
    <p:sldId id="2663" r:id="rId47"/>
    <p:sldId id="2664" r:id="rId48"/>
    <p:sldId id="2714" r:id="rId49"/>
    <p:sldId id="2665" r:id="rId50"/>
    <p:sldId id="2666" r:id="rId51"/>
    <p:sldId id="2715" r:id="rId52"/>
    <p:sldId id="2696" r:id="rId53"/>
    <p:sldId id="2719" r:id="rId54"/>
    <p:sldId id="2710" r:id="rId55"/>
    <p:sldId id="2667" r:id="rId56"/>
    <p:sldId id="2697" r:id="rId57"/>
    <p:sldId id="2718" r:id="rId58"/>
    <p:sldId id="2668" r:id="rId59"/>
    <p:sldId id="2716" r:id="rId60"/>
    <p:sldId id="2669" r:id="rId61"/>
    <p:sldId id="2670" r:id="rId62"/>
    <p:sldId id="2671" r:id="rId63"/>
    <p:sldId id="2720" r:id="rId64"/>
    <p:sldId id="2673" r:id="rId65"/>
    <p:sldId id="2674" r:id="rId66"/>
    <p:sldId id="2675" r:id="rId67"/>
    <p:sldId id="2721" r:id="rId68"/>
    <p:sldId id="2722" r:id="rId69"/>
    <p:sldId id="2723" r:id="rId70"/>
    <p:sldId id="2724" r:id="rId71"/>
    <p:sldId id="2725" r:id="rId72"/>
    <p:sldId id="2726" r:id="rId73"/>
    <p:sldId id="2727" r:id="rId74"/>
    <p:sldId id="2754" r:id="rId75"/>
    <p:sldId id="2755" r:id="rId76"/>
    <p:sldId id="2756" r:id="rId77"/>
    <p:sldId id="2757" r:id="rId78"/>
    <p:sldId id="2758" r:id="rId79"/>
    <p:sldId id="2761" r:id="rId80"/>
    <p:sldId id="2762" r:id="rId81"/>
    <p:sldId id="2759" r:id="rId82"/>
    <p:sldId id="2763" r:id="rId83"/>
    <p:sldId id="2764" r:id="rId84"/>
    <p:sldId id="2712" r:id="rId85"/>
    <p:sldId id="2740" r:id="rId86"/>
    <p:sldId id="2741" r:id="rId87"/>
    <p:sldId id="2742" r:id="rId88"/>
    <p:sldId id="2737" r:id="rId89"/>
    <p:sldId id="2743" r:id="rId90"/>
    <p:sldId id="2744" r:id="rId91"/>
    <p:sldId id="2745" r:id="rId92"/>
    <p:sldId id="2746" r:id="rId93"/>
    <p:sldId id="2747" r:id="rId94"/>
    <p:sldId id="2748" r:id="rId95"/>
    <p:sldId id="2749" r:id="rId96"/>
    <p:sldId id="2750" r:id="rId97"/>
    <p:sldId id="2751" r:id="rId98"/>
    <p:sldId id="2728" r:id="rId99"/>
    <p:sldId id="2729" r:id="rId100"/>
    <p:sldId id="2730" r:id="rId101"/>
    <p:sldId id="2731" r:id="rId102"/>
    <p:sldId id="2732" r:id="rId103"/>
    <p:sldId id="2733" r:id="rId104"/>
    <p:sldId id="2734" r:id="rId105"/>
    <p:sldId id="2735" r:id="rId106"/>
    <p:sldId id="2736" r:id="rId107"/>
    <p:sldId id="2765" r:id="rId108"/>
    <p:sldId id="2766" r:id="rId109"/>
    <p:sldId id="2767" r:id="rId110"/>
    <p:sldId id="2768" r:id="rId111"/>
    <p:sldId id="2753" r:id="rId112"/>
    <p:sldId id="2774" r:id="rId113"/>
    <p:sldId id="2775" r:id="rId114"/>
    <p:sldId id="2776" r:id="rId115"/>
    <p:sldId id="2777" r:id="rId116"/>
    <p:sldId id="2778" r:id="rId117"/>
    <p:sldId id="2779" r:id="rId118"/>
    <p:sldId id="2780" r:id="rId119"/>
    <p:sldId id="2781" r:id="rId120"/>
    <p:sldId id="2782" r:id="rId121"/>
    <p:sldId id="342" r:id="rId1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1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21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2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F5D8F-30D7-4E48-A171-94A4A0B4AF55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F3C039-AC15-4FFB-9EAE-01D5A4D1557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601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27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8812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76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9375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0046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8502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8C5E79-BD3C-42CC-963D-B2E5CD666BA5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5265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2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2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1183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2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252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8280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0665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9A8EFA-B9A6-4A21-894B-59CA447771D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258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97F4-77FC-4FE7-ACD4-202139A2E588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7877-A774-4A18-960A-7A6BD5EF2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72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97F4-77FC-4FE7-ACD4-202139A2E588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7877-A774-4A18-960A-7A6BD5EF2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91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97F4-77FC-4FE7-ACD4-202139A2E588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7877-A774-4A18-960A-7A6BD5EF2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7586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329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6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407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3997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09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388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716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25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97F4-77FC-4FE7-ACD4-202139A2E588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7877-A774-4A18-960A-7A6BD5EF2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7398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9434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91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4578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+ подзаголовок + маркированный спис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>
            <a:extLst>
              <a:ext uri="{FF2B5EF4-FFF2-40B4-BE49-F238E27FC236}">
                <a16:creationId xmlns:a16="http://schemas.microsoft.com/office/drawing/2014/main" id="{19040FCB-11D4-3B4D-BF51-12E96037A15B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719139" y="1905998"/>
            <a:ext cx="7691437" cy="3913038"/>
          </a:xfrm>
        </p:spPr>
        <p:txBody>
          <a:bodyPr lIns="0" tIns="0" rIns="0" bIns="0">
            <a:noAutofit/>
          </a:bodyPr>
          <a:lstStyle>
            <a:lvl1pPr marL="314568" indent="-314568">
              <a:lnSpc>
                <a:spcPct val="100000"/>
              </a:lnSpc>
              <a:buClr>
                <a:schemeClr val="accent3"/>
              </a:buClr>
              <a:buFont typeface="Lab Grotesque K" panose="00000500000000000000" pitchFamily="50" charset="0"/>
              <a:buChar char="—"/>
              <a:defRPr baseline="0"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ru-RU" dirty="0"/>
              <a:t>Тезис, маркированный список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19139" y="663767"/>
            <a:ext cx="7691623" cy="496671"/>
          </a:xfrm>
        </p:spPr>
        <p:txBody>
          <a:bodyPr lIns="0" tIns="0" rIns="0" bIns="0" anchor="t" anchorCtr="0">
            <a:noAutofit/>
          </a:bodyPr>
          <a:lstStyle>
            <a:lvl1pPr algn="l">
              <a:defRPr sz="2796"/>
            </a:lvl1pPr>
          </a:lstStyle>
          <a:p>
            <a:r>
              <a:rPr lang="ru-RU" dirty="0"/>
              <a:t>Заголовок в одну строку</a:t>
            </a:r>
            <a:endParaRPr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0" hasCustomPrompt="1"/>
          </p:nvPr>
        </p:nvSpPr>
        <p:spPr>
          <a:xfrm>
            <a:off x="719139" y="1209509"/>
            <a:ext cx="7691437" cy="334486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1922" b="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Подзаголовок в одну строку</a:t>
            </a:r>
          </a:p>
        </p:txBody>
      </p:sp>
    </p:spTree>
    <p:extLst>
      <p:ext uri="{BB962C8B-B14F-4D97-AF65-F5344CB8AC3E}">
        <p14:creationId xmlns:p14="http://schemas.microsoft.com/office/powerpoint/2010/main" val="19564413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3">
          <p15:clr>
            <a:srgbClr val="FBAE40"/>
          </p15:clr>
        </p15:guide>
        <p15:guide id="2" pos="453">
          <p15:clr>
            <a:srgbClr val="FBAE40"/>
          </p15:clr>
        </p15:guide>
        <p15:guide id="3" orient="horz" pos="4577">
          <p15:clr>
            <a:srgbClr val="FBAE40"/>
          </p15:clr>
        </p15:guide>
        <p15:guide id="4" pos="530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+ под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634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97F4-77FC-4FE7-ACD4-202139A2E588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7877-A774-4A18-960A-7A6BD5EF2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06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97F4-77FC-4FE7-ACD4-202139A2E588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7877-A774-4A18-960A-7A6BD5EF2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802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97F4-77FC-4FE7-ACD4-202139A2E588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7877-A774-4A18-960A-7A6BD5EF2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818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97F4-77FC-4FE7-ACD4-202139A2E588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7877-A774-4A18-960A-7A6BD5EF2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874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5747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97F4-77FC-4FE7-ACD4-202139A2E588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7877-A774-4A18-960A-7A6BD5EF2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8175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497F4-77FC-4FE7-ACD4-202139A2E588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647877-A774-4A18-960A-7A6BD5EF2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4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497F4-77FC-4FE7-ACD4-202139A2E588}" type="datetimeFigureOut">
              <a:rPr lang="ru-RU" smtClean="0"/>
              <a:t>09.06.2023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647877-A774-4A18-960A-7A6BD5EF29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0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90526-B64A-47FD-BA3F-2C4C9F02046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09.06.2023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5E3EB-6654-4EDB-B03B-95C2337E75E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17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99/420241946/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sfinansy.ru/#/document/99/902249301/ZAP274M3H6/" TargetMode="External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gosfinansy.ru/#/document/99/1300338667/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sfinansy.ru/#/document/99/578332439/ZAP21H83F7/" TargetMode="External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sfinansy.ru/#/document/97/506721/" TargetMode="External"/><Relationship Id="rId4" Type="http://schemas.openxmlformats.org/officeDocument/2006/relationships/hyperlink" Target="https://www.gosfinansy.ru/#/document/97/506597/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sfinansy.ru/system/content/attachment/1/86/-455158/?isInline=true" TargetMode="External"/><Relationship Id="rId3" Type="http://schemas.openxmlformats.org/officeDocument/2006/relationships/hyperlink" Target="https://regulation.gov.ru/Regulation/Npa/PublicView?npaID=138146" TargetMode="External"/><Relationship Id="rId7" Type="http://schemas.openxmlformats.org/officeDocument/2006/relationships/hyperlink" Target="https://www.gosfinansy.ru/system/content/attachment/1/86/-455157/?isInline=tru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sfinansy.ru/system/content/attachment/1/86/-455156/?isInline=true" TargetMode="External"/><Relationship Id="rId5" Type="http://schemas.openxmlformats.org/officeDocument/2006/relationships/hyperlink" Target="https://www.gosfinansy.ru/system/content/attachment/1/86/-455155/?isInline=true" TargetMode="External"/><Relationship Id="rId4" Type="http://schemas.openxmlformats.org/officeDocument/2006/relationships/hyperlink" Target="https://www.gosfinansy.ru/#/document/99/603561707/" TargetMode="External"/><Relationship Id="rId9" Type="http://schemas.openxmlformats.org/officeDocument/2006/relationships/hyperlink" Target="https://www.gosfinansy.ru/system/content/attachment/1/86/-455159/?isInline=true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99/420388973/XA00M922NC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sfinansy.ru/#/document/99/542618106/" TargetMode="External"/><Relationship Id="rId5" Type="http://schemas.openxmlformats.org/officeDocument/2006/relationships/hyperlink" Target="https://www.gosfinansy.ru/#/document/99/542618106/XA00M5O2MC/" TargetMode="External"/><Relationship Id="rId4" Type="http://schemas.openxmlformats.org/officeDocument/2006/relationships/hyperlink" Target="https://www.gosfinansy.ru/#/document/99/420388973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99/564286406/XA00M7G2MM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sfinansy.ru/#/document/99/1300260985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99/603561707/XA00MC22NJ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99/420389698/XA00MEI2NC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gosfinansy.ru/#/document/99/564640327/" TargetMode="External"/><Relationship Id="rId4" Type="http://schemas.openxmlformats.org/officeDocument/2006/relationships/hyperlink" Target="https://www.gosfinansy.ru/#/document/99/902249301/XA00M3A2ME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99/1301308247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sfinansy.ru/#/document/99/1300508970/" TargetMode="Externa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99/726730333/XA00M7G2MM/" TargetMode="External"/><Relationship Id="rId2" Type="http://schemas.openxmlformats.org/officeDocument/2006/relationships/hyperlink" Target="https://www.gosfinansy.ru/#/document/99/726730333/XA00LU62M3/" TargetMode="Externa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97/506662/" TargetMode="External"/><Relationship Id="rId2" Type="http://schemas.openxmlformats.org/officeDocument/2006/relationships/hyperlink" Target="https://www.gosfinansy.ru/#/document/99/902254660/XA00M262MM/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sfinansy.ru/#/document/99/902254660/XA00M5S2M6/" TargetMode="Externa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osfinansy.ru/#/document/99/902254660/XA00M262MM/" TargetMode="Externa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99/902254660/XA00M262MM/" TargetMode="External"/><Relationship Id="rId2" Type="http://schemas.openxmlformats.org/officeDocument/2006/relationships/hyperlink" Target="https://www.gosfinansy.ru/#/document/99/560882825/" TargetMode="Externa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99/902254660/XA00M262MM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gosfinansy.ru/#/document/99/902254660/XA00M262MM/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189/1024430/obr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sfinansy.ru/#/document/16/134725/dfash0vzsi/" TargetMode="External"/><Relationship Id="rId2" Type="http://schemas.openxmlformats.org/officeDocument/2006/relationships/hyperlink" Target="https://www.gosfinansy.ru/#/document/97/507578/" TargetMode="External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www.gosfinansy.ru/#/document/99/1301276343/" TargetMode="External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836714"/>
            <a:ext cx="89872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Новации на Московском финансовом форуме – 2022</a:t>
            </a:r>
          </a:p>
          <a:p>
            <a:r>
              <a:rPr lang="ru-RU" dirty="0"/>
              <a:t>	В Москве 8 сентября в День финансиста прошел Московский финансовый форум – 2022. 	</a:t>
            </a:r>
          </a:p>
          <a:p>
            <a:r>
              <a:rPr lang="ru-RU" dirty="0"/>
              <a:t>	На финансовом форуме собрались представители Минфина, Казначейства, Счетной палаты и другие чиновники из органов власти, чтобы обсудить вопросы развития бюджетного процесса, в том числе – вопрос о </a:t>
            </a:r>
            <a:r>
              <a:rPr lang="ru-RU" dirty="0" err="1"/>
              <a:t>цифровизации</a:t>
            </a:r>
            <a:r>
              <a:rPr lang="ru-RU" dirty="0"/>
              <a:t> в бюджетной сфере и новых профессиях, которые возникают в связи с </a:t>
            </a:r>
            <a:r>
              <a:rPr lang="ru-RU" dirty="0" err="1"/>
              <a:t>цифровизацией</a:t>
            </a:r>
            <a:r>
              <a:rPr lang="ru-RU" dirty="0"/>
              <a:t>. </a:t>
            </a:r>
          </a:p>
          <a:p>
            <a:r>
              <a:rPr lang="ru-RU" dirty="0"/>
              <a:t>	Форум проходил по </a:t>
            </a:r>
            <a:r>
              <a:rPr lang="ru-RU" u="sng" dirty="0"/>
              <a:t>тематическим сессиям </a:t>
            </a:r>
            <a:r>
              <a:rPr lang="ru-RU" dirty="0"/>
              <a:t>для разных направлений: от налогов до межбюджетных отношений.</a:t>
            </a:r>
          </a:p>
          <a:p>
            <a:r>
              <a:rPr lang="ru-RU" dirty="0"/>
              <a:t>	</a:t>
            </a:r>
            <a:r>
              <a:rPr lang="ru-RU" u="sng" dirty="0"/>
              <a:t>Самой интересной сессией для госучреждений была </a:t>
            </a:r>
            <a:r>
              <a:rPr lang="ru-RU" b="1" u="sng" dirty="0"/>
              <a:t>сессия «Новый государственный финансовый СМАРТ-контроль»</a:t>
            </a:r>
            <a:r>
              <a:rPr lang="ru-RU" u="sng" dirty="0"/>
              <a:t>.</a:t>
            </a:r>
            <a:r>
              <a:rPr lang="ru-RU" dirty="0"/>
              <a:t> </a:t>
            </a:r>
          </a:p>
          <a:p>
            <a:r>
              <a:rPr lang="ru-RU" dirty="0"/>
              <a:t>	Первым на ней выступил Сергей Романов – директор департамента бюджетной методологии и финансовой отчетности в государственном секторе Минфина России. Он рассказал </a:t>
            </a:r>
            <a:r>
              <a:rPr lang="ru-RU" u="sng" dirty="0"/>
              <a:t>о создании «умной» системы СМАРТ-контроля, которая предотвратит нарушения бюджетного законодательства</a:t>
            </a:r>
            <a:r>
              <a:rPr lang="ru-RU" dirty="0"/>
              <a:t>.</a:t>
            </a:r>
          </a:p>
          <a:p>
            <a:r>
              <a:rPr lang="ru-RU" dirty="0"/>
              <a:t>	</a:t>
            </a:r>
            <a:r>
              <a:rPr lang="ru-RU" b="1" u="sng" dirty="0"/>
              <a:t>Ведомственный проект «Электронный СМАРТ-контроль для учета государственных финансов и управленческих решений»,  внедрен с 1 января 2022 года, срок его окончания  – 31 декабря 2027 года.</a:t>
            </a:r>
            <a:r>
              <a:rPr lang="ru-RU" dirty="0"/>
              <a:t> В рамках этого проекта должны создать:</a:t>
            </a:r>
          </a:p>
          <a:p>
            <a:r>
              <a:rPr lang="ru-RU" dirty="0"/>
              <a:t>	</a:t>
            </a:r>
            <a:r>
              <a:rPr lang="ru-RU" b="1" i="1" dirty="0"/>
              <a:t>Единую электронную систему данных учета и отчетности госфинансов.</a:t>
            </a:r>
          </a:p>
          <a:p>
            <a:r>
              <a:rPr lang="ru-RU" b="1" i="1" dirty="0"/>
              <a:t>	Единую электронную среду в рамках </a:t>
            </a:r>
            <a:r>
              <a:rPr lang="ru-RU" b="1" i="1" dirty="0" err="1"/>
              <a:t>контроллинга</a:t>
            </a:r>
            <a:r>
              <a:rPr lang="ru-RU" b="1" i="1" dirty="0"/>
              <a:t> госфинансов.</a:t>
            </a:r>
          </a:p>
        </p:txBody>
      </p:sp>
    </p:spTree>
    <p:extLst>
      <p:ext uri="{BB962C8B-B14F-4D97-AF65-F5344CB8AC3E}">
        <p14:creationId xmlns:p14="http://schemas.microsoft.com/office/powerpoint/2010/main" val="38424676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62304" y="764704"/>
            <a:ext cx="892899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Что уже сейчас начать делать бухгалтеру</a:t>
            </a:r>
          </a:p>
          <a:p>
            <a:r>
              <a:rPr lang="ru-RU" dirty="0"/>
              <a:t>	Чиновники советуют уже сейчас акцентировать свое внимание по трем направлениям: </a:t>
            </a:r>
            <a:r>
              <a:rPr lang="ru-RU" dirty="0">
                <a:solidFill>
                  <a:srgbClr val="C00000"/>
                </a:solidFill>
              </a:rPr>
              <a:t>электронный документооборот, обязанности внутри бухгалтерии и инвентаризация.</a:t>
            </a:r>
            <a:r>
              <a:rPr lang="ru-RU" dirty="0"/>
              <a:t> Без них подключиться к СМАРТ-контролю будет невозможно.</a:t>
            </a:r>
          </a:p>
          <a:p>
            <a:r>
              <a:rPr lang="ru-RU" b="1" dirty="0"/>
              <a:t>	1. Начните внедрять электронный документооборот.</a:t>
            </a:r>
            <a:r>
              <a:rPr lang="ru-RU" dirty="0"/>
              <a:t> Без него работать в системе СМАРТ-контроль нереально. Поэтому вас в любом случае обяжут перейти на электронную </a:t>
            </a:r>
            <a:r>
              <a:rPr lang="ru-RU" dirty="0" err="1"/>
              <a:t>первичку</a:t>
            </a:r>
            <a:r>
              <a:rPr lang="ru-RU" dirty="0"/>
              <a:t>.</a:t>
            </a:r>
          </a:p>
          <a:p>
            <a:r>
              <a:rPr lang="ru-RU" dirty="0"/>
              <a:t>	Уже сейчас используйте унифицированные формы электронной </a:t>
            </a:r>
            <a:r>
              <a:rPr lang="ru-RU" dirty="0" err="1"/>
              <a:t>первички</a:t>
            </a:r>
            <a:r>
              <a:rPr lang="ru-RU" dirty="0"/>
              <a:t> и подготавливайте сотрудников к работе в новых условиях. Сделайте график документооборота с электронными формами </a:t>
            </a:r>
            <a:r>
              <a:rPr lang="ru-RU" dirty="0" err="1"/>
              <a:t>первички</a:t>
            </a:r>
            <a:r>
              <a:rPr lang="ru-RU" dirty="0"/>
              <a:t> рабочим документом. Пропишите в нем четкую последовательность: кто создает документ и кому передает. 	Установите реалистичные даты, в которые ответственные сотрудники должны составить и подписать первичный документ.</a:t>
            </a:r>
          </a:p>
          <a:p>
            <a:r>
              <a:rPr lang="ru-RU" b="1" dirty="0"/>
              <a:t>	2. Пересмотрите распределение обязанностей внутри бухгалтерии.</a:t>
            </a:r>
            <a:r>
              <a:rPr lang="ru-RU" dirty="0"/>
              <a:t> Составьте фотографию рабочего дня каждого вашего бухгалтера. Затем сравните функциональные обязанности.</a:t>
            </a:r>
          </a:p>
          <a:p>
            <a:r>
              <a:rPr lang="ru-RU" dirty="0"/>
              <a:t>	Обнаружите, что двое бухгалтеров или больше выполняют одинаковые функции, — перераспределите обязанности. Возложите их так, чтобы не было дублирования. Такую позицию поддерживает и Тимур Тимкин, представитель рабочей группы по реализации проекта «Электронный СМАРТ-контроль (</a:t>
            </a:r>
            <a:r>
              <a:rPr lang="ru-RU" dirty="0" err="1"/>
              <a:t>контроллинг</a:t>
            </a:r>
            <a:r>
              <a:rPr lang="ru-RU" dirty="0"/>
              <a:t>) и учет государственных финансов для управленческих решений».</a:t>
            </a:r>
          </a:p>
        </p:txBody>
      </p:sp>
    </p:spTree>
    <p:extLst>
      <p:ext uri="{BB962C8B-B14F-4D97-AF65-F5344CB8AC3E}">
        <p14:creationId xmlns:p14="http://schemas.microsoft.com/office/powerpoint/2010/main" val="128304092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99E09B-1A4A-E986-B29E-53B578245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01" t="37013" r="47475" b="42295"/>
          <a:stretch/>
        </p:blipFill>
        <p:spPr>
          <a:xfrm>
            <a:off x="150920" y="1012723"/>
            <a:ext cx="8873231" cy="2200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E608F2C-0B0F-97E2-B8BB-13DCF1A16BC4}"/>
              </a:ext>
            </a:extLst>
          </p:cNvPr>
          <p:cNvSpPr txBox="1"/>
          <p:nvPr/>
        </p:nvSpPr>
        <p:spPr>
          <a:xfrm>
            <a:off x="150920" y="3256941"/>
            <a:ext cx="8873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Форму заявки на изменение информации об организации в сводном реестре можно взять из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3"/>
              </a:rPr>
              <a:t>приказа Минфина от 23.12.2014 № 163н</a:t>
            </a:r>
            <a:endParaRPr lang="ru-RU" b="0" i="0" dirty="0">
              <a:solidFill>
                <a:srgbClr val="22222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714801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CD0B5B-8550-EEA8-18AA-7E906DA052F2}"/>
              </a:ext>
            </a:extLst>
          </p:cNvPr>
          <p:cNvSpPr txBox="1"/>
          <p:nvPr/>
        </p:nvSpPr>
        <p:spPr>
          <a:xfrm>
            <a:off x="15326" y="1379113"/>
            <a:ext cx="9113348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dirty="0">
                <a:solidFill>
                  <a:srgbClr val="C00000"/>
                </a:solidFill>
                <a:effectLst/>
              </a:rPr>
              <a:t>В разделе «Информация о государственном задании и его исполнении» пересмотрите каждую страницу прикрепленных электронных копий документов. 	</a:t>
            </a:r>
            <a:r>
              <a:rPr lang="ru-RU" b="0" i="0" dirty="0">
                <a:solidFill>
                  <a:srgbClr val="222222"/>
                </a:solidFill>
                <a:effectLst/>
              </a:rPr>
              <a:t>Убедитесь, что все данные полностью соответствуют утвержденному </a:t>
            </a:r>
            <a:r>
              <a:rPr lang="ru-RU" b="0" i="0" dirty="0" err="1">
                <a:solidFill>
                  <a:srgbClr val="222222"/>
                </a:solidFill>
                <a:effectLst/>
              </a:rPr>
              <a:t>госзаданию</a:t>
            </a:r>
            <a:r>
              <a:rPr lang="ru-RU" b="0" i="0" dirty="0">
                <a:solidFill>
                  <a:srgbClr val="222222"/>
                </a:solidFill>
                <a:effectLst/>
              </a:rPr>
              <a:t>, а количество страниц в скан-копиях — количеству страниц в документах-оригиналах.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В этом разделе у вас должны быть корректные сведения о госуслугах: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</a:rPr>
              <a:t>в показателях, которые характеризуют качество услуг;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</a:rPr>
              <a:t>показателях объема услуг;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</a:rPr>
              <a:t>средневзвешенной цене за единицу услуги в рублях;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</a:rPr>
              <a:t>сведениях о нормативном документе, который устанавливает цены на услугу;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27880-1804-0F64-9093-F2341605A4AA}"/>
              </a:ext>
            </a:extLst>
          </p:cNvPr>
          <p:cNvSpPr txBox="1"/>
          <p:nvPr/>
        </p:nvSpPr>
        <p:spPr>
          <a:xfrm>
            <a:off x="15326" y="1012723"/>
            <a:ext cx="91133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Сверьте все листы в скан-копиях документов по </a:t>
            </a:r>
            <a:r>
              <a:rPr lang="ru-RU" b="1" i="0" dirty="0" err="1">
                <a:solidFill>
                  <a:srgbClr val="222222"/>
                </a:solidFill>
                <a:effectLst/>
              </a:rPr>
              <a:t>госзаданию</a:t>
            </a:r>
            <a:endParaRPr lang="ru-RU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BA9DFC-A68C-8213-3B06-3C9FB48BB32E}"/>
              </a:ext>
            </a:extLst>
          </p:cNvPr>
          <p:cNvSpPr txBox="1"/>
          <p:nvPr/>
        </p:nvSpPr>
        <p:spPr>
          <a:xfrm>
            <a:off x="15326" y="3901102"/>
            <a:ext cx="88865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Проверьте, чтобы была указана возможность взимания платы за услугу в рамках </a:t>
            </a:r>
            <a:r>
              <a:rPr lang="ru-RU" b="0" i="0" dirty="0" err="1">
                <a:solidFill>
                  <a:srgbClr val="222222"/>
                </a:solidFill>
                <a:effectLst/>
              </a:rPr>
              <a:t>госзадания</a:t>
            </a:r>
            <a:r>
              <a:rPr lang="ru-RU" b="0" i="0" dirty="0">
                <a:solidFill>
                  <a:srgbClr val="222222"/>
                </a:solidFill>
                <a:effectLst/>
              </a:rPr>
              <a:t>, если она есть по факту.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2A2C626-C6B1-0292-1F1B-888ADBE89C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0" t="30453" r="47281" b="48002"/>
          <a:stretch/>
        </p:blipFill>
        <p:spPr>
          <a:xfrm>
            <a:off x="126297" y="4547432"/>
            <a:ext cx="8886548" cy="227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60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DE1815-3F8C-4A0C-07EE-85DD72CB7C3A}"/>
              </a:ext>
            </a:extLst>
          </p:cNvPr>
          <p:cNvSpPr txBox="1"/>
          <p:nvPr/>
        </p:nvSpPr>
        <p:spPr>
          <a:xfrm>
            <a:off x="0" y="1012723"/>
            <a:ext cx="912867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Удостоверьтесь, что все буквы и цифры в скан-копиях плана ФХД четкие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Раздел «Информация о плане ФХД» — более объемный для проверки. На него я потратила больше всего времени. Советую сверить в нем показатели и качество отсканированных документов.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Показатели плана сопоставьте в разрезе КБК и общей суммы в два этапа. Сначала сопоставьте данные с бумажным планом ФХД. Затем — с данными бухучета по счету 0 504 10 000.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Убедитесь, что все подгруженные документы четкие. Смазанные и </a:t>
            </a:r>
            <a:r>
              <a:rPr lang="ru-RU" b="0" i="0" dirty="0" err="1">
                <a:solidFill>
                  <a:srgbClr val="222222"/>
                </a:solidFill>
                <a:effectLst/>
              </a:rPr>
              <a:t>непропечатанные</a:t>
            </a:r>
            <a:r>
              <a:rPr lang="ru-RU" b="0" i="0" dirty="0">
                <a:solidFill>
                  <a:srgbClr val="222222"/>
                </a:solidFill>
                <a:effectLst/>
              </a:rPr>
              <a:t> документы могут расценить при проверке как ошибки.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8E8AD4D-9B7F-692B-41B6-325D5C8744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4" t="45814" r="50001" b="39170"/>
          <a:stretch/>
        </p:blipFill>
        <p:spPr>
          <a:xfrm>
            <a:off x="97656" y="3578257"/>
            <a:ext cx="8922057" cy="1705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286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5BED61-98E8-1935-33DF-CDD35E3D1463}"/>
              </a:ext>
            </a:extLst>
          </p:cNvPr>
          <p:cNvSpPr txBox="1"/>
          <p:nvPr/>
        </p:nvSpPr>
        <p:spPr>
          <a:xfrm>
            <a:off x="15326" y="1012723"/>
            <a:ext cx="9144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Отчет о результатах деятельности разместите в XML-формате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dirty="0">
                <a:solidFill>
                  <a:srgbClr val="C00000"/>
                </a:solidFill>
                <a:effectLst/>
              </a:rPr>
              <a:t>Убедитесь, что в разделе «Отчет о результатах деятельности учреждения и об использовании имущества» за 2022 год размещены данные за 2022 год. Если их нет, подгрузите.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Разместить данные можно только через интеграционное взаимодействие или через загрузку файла в XML-формате. Если у вас отчет сохранен в Excel-формате, то перевести файл в XML-формат можно двумя способами. Первый — из учетной программы заново выгрузить отчет в нужном формате. Второй — Excel-файл перевести в XML-формат с помощью конвертера.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CE063CF-427C-4590-AB17-7B79AF8293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30" t="41500" r="48755" b="40338"/>
          <a:stretch/>
        </p:blipFill>
        <p:spPr>
          <a:xfrm>
            <a:off x="133164" y="3598045"/>
            <a:ext cx="8859916" cy="198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2091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790834-526F-A731-A9B5-B29EF0049FE4}"/>
              </a:ext>
            </a:extLst>
          </p:cNvPr>
          <p:cNvSpPr txBox="1"/>
          <p:nvPr/>
        </p:nvSpPr>
        <p:spPr>
          <a:xfrm>
            <a:off x="30652" y="1012723"/>
            <a:ext cx="91133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Убедитесь, что разместили все акты проверок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Раздел «Сведения о проведенных контрольных мероприятиях и их результатах» не заявлен к казначейской проверке на 1 июля. Но желательно проверить и его. Так вы убедитесь, что обеспечили открытость и доступность сведений об учреждении. 	Исключите повод для внеплановой проверки и сохраните учреждению до 5000 руб.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C851E7-8D06-C002-58D2-6EE0F2E4944F}"/>
              </a:ext>
            </a:extLst>
          </p:cNvPr>
          <p:cNvSpPr txBox="1"/>
          <p:nvPr/>
        </p:nvSpPr>
        <p:spPr>
          <a:xfrm>
            <a:off x="15326" y="2314943"/>
            <a:ext cx="9174652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</a:t>
            </a:r>
          </a:p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Сравните признак «</a:t>
            </a:r>
            <a:r>
              <a:rPr lang="ru-RU" b="1" i="0" dirty="0" err="1">
                <a:solidFill>
                  <a:srgbClr val="222222"/>
                </a:solidFill>
                <a:effectLst/>
              </a:rPr>
              <a:t>недоведения</a:t>
            </a:r>
            <a:r>
              <a:rPr lang="ru-RU" b="1" i="0" dirty="0">
                <a:solidFill>
                  <a:srgbClr val="222222"/>
                </a:solidFill>
                <a:effectLst/>
              </a:rPr>
              <a:t> целевых средств» в личном кабинете учредителя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В разделе информации об операциях с целевыми средствами проверьте, правильно ли установлен признак «</a:t>
            </a:r>
            <a:r>
              <a:rPr lang="ru-RU" b="0" i="0" dirty="0" err="1">
                <a:solidFill>
                  <a:srgbClr val="222222"/>
                </a:solidFill>
                <a:effectLst/>
              </a:rPr>
              <a:t>недоведения</a:t>
            </a:r>
            <a:r>
              <a:rPr lang="ru-RU" b="0" i="0" dirty="0">
                <a:solidFill>
                  <a:srgbClr val="222222"/>
                </a:solidFill>
                <a:effectLst/>
              </a:rPr>
              <a:t> целевых средств» в личном кабинете учредителя по отношению к учреждениям.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Если учреждение получало целевую субсидию или субсидию на капстроительство, сверьте наименование субсидии и сумму в рублях. Кроме этого, убедитесь, что верно указали финансовый год, на который формируются сведения об операциях с целевыми средствами.			</a:t>
            </a:r>
          </a:p>
          <a:p>
            <a:pPr algn="l"/>
            <a:endParaRPr lang="ru-RU" dirty="0">
              <a:solidFill>
                <a:srgbClr val="222222"/>
              </a:solidFill>
            </a:endParaRPr>
          </a:p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Проверьте срок размещения форм </a:t>
            </a:r>
            <a:r>
              <a:rPr lang="ru-RU" b="1" i="0" dirty="0" err="1">
                <a:solidFill>
                  <a:srgbClr val="222222"/>
                </a:solidFill>
                <a:effectLst/>
              </a:rPr>
              <a:t>бухотчетности</a:t>
            </a:r>
            <a:endParaRPr lang="ru-RU" b="1" i="0" dirty="0">
              <a:solidFill>
                <a:srgbClr val="222222"/>
              </a:solidFill>
              <a:effectLst/>
            </a:endParaRPr>
          </a:p>
          <a:p>
            <a:pPr algn="l"/>
            <a:r>
              <a:rPr lang="ru-RU" b="0" i="0" dirty="0">
                <a:solidFill>
                  <a:srgbClr val="C00000"/>
                </a:solidFill>
                <a:effectLst/>
              </a:rPr>
              <a:t>	В разделе с годовой отчетностью за 2022 год проверьте три момента. 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Во-первых</a:t>
            </a:r>
            <a:r>
              <a:rPr lang="ru-RU" b="0" i="0" dirty="0">
                <a:solidFill>
                  <a:srgbClr val="222222"/>
                </a:solidFill>
                <a:effectLst/>
              </a:rPr>
              <a:t>, подгружены ли на сайт все три необходимые формы. 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Во-вторых</a:t>
            </a:r>
            <a:r>
              <a:rPr lang="ru-RU" b="0" i="0" dirty="0">
                <a:solidFill>
                  <a:srgbClr val="222222"/>
                </a:solidFill>
                <a:effectLst/>
              </a:rPr>
              <a:t>, соответствуют ли их показатели прикрепленным скан-образцам форм отчетности. </a:t>
            </a:r>
          </a:p>
          <a:p>
            <a:pPr algn="l"/>
            <a:r>
              <a:rPr lang="ru-RU" dirty="0">
                <a:solidFill>
                  <a:srgbClr val="222222"/>
                </a:solidFill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В-третьих</a:t>
            </a:r>
            <a:r>
              <a:rPr lang="ru-RU" b="0" i="0" dirty="0">
                <a:solidFill>
                  <a:srgbClr val="222222"/>
                </a:solidFill>
                <a:effectLst/>
              </a:rPr>
              <a:t>, не просрочили ли вы дату размещения бухгалтерской отчетности на сайте. </a:t>
            </a:r>
          </a:p>
        </p:txBody>
      </p:sp>
    </p:spTree>
    <p:extLst>
      <p:ext uri="{BB962C8B-B14F-4D97-AF65-F5344CB8AC3E}">
        <p14:creationId xmlns:p14="http://schemas.microsoft.com/office/powerpoint/2010/main" val="3869880769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B39036-0240-E8C1-7EC6-902BA0EBA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34" t="34423" r="48835" b="47627"/>
          <a:stretch/>
        </p:blipFill>
        <p:spPr>
          <a:xfrm>
            <a:off x="15326" y="1012722"/>
            <a:ext cx="9113348" cy="201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29929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33D08-B749-69C2-78DF-AFFB7DCA7828}"/>
              </a:ext>
            </a:extLst>
          </p:cNvPr>
          <p:cNvSpPr txBox="1"/>
          <p:nvPr/>
        </p:nvSpPr>
        <p:spPr>
          <a:xfrm>
            <a:off x="0" y="1032257"/>
            <a:ext cx="9143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Какие показатели проверить в учете в преддверии полугодовой отчетности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CA5588-D190-CC8F-753A-C87E02389514}"/>
              </a:ext>
            </a:extLst>
          </p:cNvPr>
          <p:cNvSpPr txBox="1"/>
          <p:nvPr/>
        </p:nvSpPr>
        <p:spPr>
          <a:xfrm>
            <a:off x="-30653" y="1421123"/>
            <a:ext cx="91746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В этом месяце вам предстоит много сделать, чтобы сформировать отчетность за полугодие. План действий такой.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222222"/>
                </a:solidFill>
                <a:effectLst/>
              </a:rPr>
              <a:t>Скорректируйте обороты этого года и остатки на начало года по налогам и взносам.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222222"/>
                </a:solidFill>
                <a:effectLst/>
              </a:rPr>
              <a:t>Проверьте, есть ли задолженности трехлетней давности по налогам и взносам.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222222"/>
                </a:solidFill>
                <a:effectLst/>
              </a:rPr>
              <a:t>Посмотрите, по какому счету провели обороты по возмещениям от СФР.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222222"/>
                </a:solidFill>
                <a:effectLst/>
              </a:rPr>
              <a:t>Убедитесь, что формировали резервы по временным разрывам в закупках.</a:t>
            </a:r>
          </a:p>
          <a:p>
            <a:pPr algn="l">
              <a:buFont typeface="+mj-lt"/>
              <a:buAutoNum type="arabicPeriod"/>
            </a:pPr>
            <a:r>
              <a:rPr lang="ru-RU" b="0" i="0" dirty="0">
                <a:solidFill>
                  <a:srgbClr val="222222"/>
                </a:solidFill>
                <a:effectLst/>
              </a:rPr>
              <a:t>Проверьте, какую начисляете амортизацию по объектам аренды.</a:t>
            </a:r>
          </a:p>
          <a:p>
            <a:pPr algn="l"/>
            <a:endParaRPr lang="ru-RU" b="1" i="0" dirty="0">
              <a:solidFill>
                <a:srgbClr val="222222"/>
              </a:solidFill>
              <a:effectLst/>
            </a:endParaRPr>
          </a:p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Обороты и остатки на начало года по налогам и взносам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Уплату налогов и взносов, которые входят в ЕНП, отражайте по дебету счета 0 303 14 «Расчеты по ЕНП». Затем проводите зачет по дебету счета 0 303 ХХ и кредиту счета 1 303 14 на основании детализации из личного кабинета налогоплательщика: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99670FC2-2553-1C61-35DE-09A2F9DC0F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923147"/>
              </p:ext>
            </p:extLst>
          </p:nvPr>
        </p:nvGraphicFramePr>
        <p:xfrm>
          <a:off x="-30653" y="4812037"/>
          <a:ext cx="9128673" cy="624840"/>
        </p:xfrm>
        <a:graphic>
          <a:graphicData uri="http://schemas.openxmlformats.org/drawingml/2006/table">
            <a:tbl>
              <a:tblPr/>
              <a:tblGrid>
                <a:gridCol w="9128673">
                  <a:extLst>
                    <a:ext uri="{9D8B030D-6E8A-4147-A177-3AD203B41FA5}">
                      <a16:colId xmlns:a16="http://schemas.microsoft.com/office/drawing/2014/main" val="229550607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0 303 ХХ 831    КРЕДИТ 0 201 11 610 (СТОРНО)</a:t>
                      </a:r>
                      <a:endParaRPr lang="ru-RU" dirty="0">
                        <a:effectLst/>
                      </a:endParaRPr>
                    </a:p>
                    <a:p>
                      <a:r>
                        <a:rPr lang="ru-RU" dirty="0">
                          <a:effectLst/>
                        </a:rPr>
                        <a:t>— исправлены записи по налогам и взносам, входящие в единый налоговый платеж;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9346536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E4FEEEE0-7D4D-60A3-692A-DAEA77FD6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5259201"/>
              </p:ext>
            </p:extLst>
          </p:nvPr>
        </p:nvGraphicFramePr>
        <p:xfrm>
          <a:off x="-15327" y="5453279"/>
          <a:ext cx="9098020" cy="624840"/>
        </p:xfrm>
        <a:graphic>
          <a:graphicData uri="http://schemas.openxmlformats.org/drawingml/2006/table">
            <a:tbl>
              <a:tblPr/>
              <a:tblGrid>
                <a:gridCol w="9098020">
                  <a:extLst>
                    <a:ext uri="{9D8B030D-6E8A-4147-A177-3AD203B41FA5}">
                      <a16:colId xmlns:a16="http://schemas.microsoft.com/office/drawing/2014/main" val="218900188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0 303 14 831    КРЕДИТ 0 201 11 610</a:t>
                      </a:r>
                      <a:endParaRPr lang="ru-RU" dirty="0">
                        <a:effectLst/>
                      </a:endParaRPr>
                    </a:p>
                    <a:p>
                      <a:r>
                        <a:rPr lang="ru-RU" dirty="0">
                          <a:effectLst/>
                        </a:rPr>
                        <a:t>— отражена уплата налогов в составе ЕНП.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7715377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7E06CF54-27DB-A600-E0A0-7122ED154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327" y="6094521"/>
            <a:ext cx="9189979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rgbClr val="222222"/>
                </a:solidFill>
                <a:latin typeface="+mn-lt"/>
              </a:rPr>
              <a:t>	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Все проводки делайте в разрезе каждого налога. Такие правила введены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2"/>
              </a:rPr>
              <a:t>Инструкцией № 157н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23 апреля, но применять их надо с начала года.</a:t>
            </a: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48303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DA2598B-6A1C-7C0B-A928-C71CEC88D3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9" t="42363" r="48932" b="37961"/>
          <a:stretch/>
        </p:blipFill>
        <p:spPr>
          <a:xfrm>
            <a:off x="79896" y="1012722"/>
            <a:ext cx="9048777" cy="291401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60A9E0B-8D24-5802-67AF-AB7F92489D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214" t="59677" r="47767" b="21564"/>
          <a:stretch/>
        </p:blipFill>
        <p:spPr>
          <a:xfrm>
            <a:off x="49243" y="3926733"/>
            <a:ext cx="8984208" cy="2631922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F093E8B-2FC6-AA6D-7DB6-3ADDBA52DDAB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80119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C086A-951A-8150-02D3-1B12BD32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840" y="1187951"/>
            <a:ext cx="8966971" cy="5327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Идеальная ситуация — это когда на 01.01.2023 у учреждения долги по налогам и взносам по нулям. Но такое маловероятно. Поэтому возникает вопрос, как быть с остатками: переносить их на новый счет или нет? На сегодняшний день однозначной позиции по этому вопросу нет.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rgbClr val="222222"/>
                </a:solidFill>
                <a:latin typeface="+mn-lt"/>
              </a:rPr>
              <a:t>	</a:t>
            </a:r>
            <a:r>
              <a:rPr kumimoji="0" lang="ru-RU" altLang="ru-RU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Новый счет 0 303 14 действует с начала года — по этой логике, опираясь на опыт прошлых лет, сумму переплаты необходимо перенести в дебет счета 0 303 14 с соответствующих счетов 0 303 ХХ. Операцию оформить проводками через счет 0 401 30 в </a:t>
            </a:r>
            <a:r>
              <a:rPr kumimoji="0" lang="ru-RU" altLang="ru-RU" b="0" i="1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межотчетный</a:t>
            </a:r>
            <a:r>
              <a:rPr kumimoji="0" lang="ru-RU" altLang="ru-RU" b="0" i="1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период — 31 декабря.</a:t>
            </a:r>
            <a:endParaRPr kumimoji="0" lang="ru-RU" altLang="ru-RU" b="0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С другой стороны, налоговая сформировала входящее сальдо на начало года, поэтому нет однозначной уверенности в том, что остатки надо менять датой 31.12.2022. Разрешить дилемму должен Минфин, поэтому ждем от него разъяснений. 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Трехлетние долги по налогам и взносам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При формировании сальдо налоговая не учитывала долги трехлетней давности по налогам и взносам. Речь идет о суммах: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задолженности по налогам и взносам, если на 31.12.2022 истек срок взыскания;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переплат, если на 31.12.2022 истек трехлетний срок для их возврата или зачета;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задолженностей, в отношении которых судом было приостановлено взыскание.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D5DC95C-4339-D603-82A9-1C5D873A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571625"/>
            <a:ext cx="47625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6B260C-ABDD-D287-11AB-91EEE9C578B1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62697884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3C086A-951A-8150-02D3-1B12BD3228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355" y="1154269"/>
            <a:ext cx="8966971" cy="338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Суммы переплаты, которые отражены на соответствующих счетах по налогам и взносам, зарезервированы налоговой инспекцией под конкретный налог. Суммы, попавшие в такой резерв, не отражены в сальдо ЕНС, а значит, продолжайте их учитывать на прежних счетах до принятия решения.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Как быть, если учреждение планирует предъявить в суде свои права на возникшую задолженность, смотрите в перечне 2.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lvl="0" defTabSz="914400"/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</a:b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	</a:t>
            </a:r>
            <a:r>
              <a:rPr lang="ru-RU" altLang="ru-RU" b="1" dirty="0">
                <a:solidFill>
                  <a:srgbClr val="E11F27"/>
                </a:solidFill>
                <a:latin typeface="+mn-lt"/>
              </a:rPr>
              <a:t>Документ</a:t>
            </a:r>
            <a:endParaRPr lang="ru-RU" altLang="ru-RU" b="1" dirty="0">
              <a:solidFill>
                <a:srgbClr val="222222"/>
              </a:solidFill>
              <a:latin typeface="+mn-lt"/>
            </a:endParaRPr>
          </a:p>
          <a:p>
            <a:pPr lvl="0" defTabSz="914400"/>
            <a:r>
              <a:rPr lang="ru-RU" altLang="ru-RU" dirty="0">
                <a:solidFill>
                  <a:srgbClr val="222222"/>
                </a:solidFill>
                <a:latin typeface="+mn-lt"/>
              </a:rPr>
              <a:t>Справка о принадлежности сумм денежных средств, перечисленных в качестве ЕНП налогоплательщика, утверждена </a:t>
            </a:r>
            <a:r>
              <a:rPr lang="ru-RU" altLang="ru-RU" dirty="0">
                <a:solidFill>
                  <a:srgbClr val="01745C"/>
                </a:solidFill>
                <a:latin typeface="+mn-lt"/>
                <a:hlinkClick r:id="rId2"/>
              </a:rPr>
              <a:t>приказом ФНС от 30.11.2022 № ЕД-7— 8/1129@</a:t>
            </a:r>
            <a:endParaRPr lang="ru-RU" altLang="ru-RU" b="1" dirty="0">
              <a:solidFill>
                <a:srgbClr val="222222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8D5DC95C-4339-D603-82A9-1C5D873A06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571625"/>
            <a:ext cx="476250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0CF4C25-7B2D-8746-D6FD-1E9FCE32F07F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9192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146" y="764705"/>
            <a:ext cx="89872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3. В ходе инвентаризации сверяйте фактическое наличие активов и обязательств с данными бухучета</a:t>
            </a:r>
            <a:r>
              <a:rPr lang="ru-RU" dirty="0"/>
              <a:t>. </a:t>
            </a:r>
          </a:p>
          <a:p>
            <a:r>
              <a:rPr lang="ru-RU" dirty="0"/>
              <a:t>	Не забывайте проверять статус контрагентов в ЕГРЮЛ, а затем классифицировать </a:t>
            </a:r>
            <a:r>
              <a:rPr lang="ru-RU" dirty="0" err="1"/>
              <a:t>дебиторку</a:t>
            </a:r>
            <a:r>
              <a:rPr lang="ru-RU" dirty="0"/>
              <a:t> и </a:t>
            </a:r>
            <a:r>
              <a:rPr lang="ru-RU" dirty="0" err="1"/>
              <a:t>кредиторку</a:t>
            </a:r>
            <a:r>
              <a:rPr lang="ru-RU" dirty="0"/>
              <a:t>. В системе СМАРТ-контроль будут заложены контрольные точки по инвентаризации. Для этого Минфин и Федеральное казначейство уже сейчас разрабатывают электронные формы </a:t>
            </a:r>
            <a:r>
              <a:rPr lang="ru-RU" dirty="0" err="1"/>
              <a:t>первички</a:t>
            </a:r>
            <a:r>
              <a:rPr lang="ru-RU" dirty="0"/>
              <a:t>. Система автоматически проведет сверку показателей, если обнаружит недостоверные данные, вернет документ на доработку.</a:t>
            </a:r>
          </a:p>
          <a:p>
            <a:r>
              <a:rPr lang="ru-RU" dirty="0"/>
              <a:t>	</a:t>
            </a:r>
            <a:r>
              <a:rPr lang="ru-RU" i="1" dirty="0"/>
              <a:t>Сейчас Минфин планирует утвердить обязательные требования к инвентаризации и пересмотреть к ней подход. В таком случае проводить инвентаризацию вы будете не в конце года, а в течение него.</a:t>
            </a:r>
          </a:p>
        </p:txBody>
      </p:sp>
    </p:spTree>
    <p:extLst>
      <p:ext uri="{BB962C8B-B14F-4D97-AF65-F5344CB8AC3E}">
        <p14:creationId xmlns:p14="http://schemas.microsoft.com/office/powerpoint/2010/main" val="107264077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231F1-83D5-D5BD-1A0B-748021CCB6DC}"/>
              </a:ext>
            </a:extLst>
          </p:cNvPr>
          <p:cNvSpPr txBox="1"/>
          <p:nvPr/>
        </p:nvSpPr>
        <p:spPr>
          <a:xfrm>
            <a:off x="45978" y="1084607"/>
            <a:ext cx="91133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Стало ясно, как заполнять уведомления по имущественным налогам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ФНС рассказала, как заполнять уведомления по налогам, в отношении которых не предоставляют декларации. Речь идет о 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транспортном налоге, земельном налоге и налоге на имущество организаций.</a:t>
            </a:r>
            <a:r>
              <a:rPr lang="ru-RU" b="0" i="0" dirty="0">
                <a:solidFill>
                  <a:srgbClr val="222222"/>
                </a:solidFill>
                <a:effectLst/>
              </a:rPr>
              <a:t> </a:t>
            </a:r>
          </a:p>
          <a:p>
            <a:pPr algn="l"/>
            <a:r>
              <a:rPr lang="ru-RU" dirty="0">
                <a:solidFill>
                  <a:srgbClr val="222222"/>
                </a:solidFill>
              </a:rPr>
              <a:t>	</a:t>
            </a:r>
            <a:r>
              <a:rPr lang="ru-RU" b="0" i="0" dirty="0">
                <a:solidFill>
                  <a:srgbClr val="C00000"/>
                </a:solidFill>
                <a:effectLst/>
              </a:rPr>
              <a:t>Поле «КПП» в уведомлении заполняют на основании свидетельства о постановке учреждения на учет в налоговом органе по месту нахождения.</a:t>
            </a:r>
          </a:p>
          <a:p>
            <a:pPr algn="l"/>
            <a:r>
              <a:rPr lang="ru-RU" b="0" i="0" dirty="0">
                <a:solidFill>
                  <a:srgbClr val="C00000"/>
                </a:solidFill>
                <a:effectLst/>
              </a:rPr>
              <a:t>	Уведомления составляют на авансовые платежи по налогу на имущество на все объекты недвижимого имущества независимо от налогооблагаемой базы: среднегодовой или кадастровой стоимости.</a:t>
            </a:r>
          </a:p>
          <a:p>
            <a:pPr algn="l"/>
            <a:r>
              <a:rPr lang="ru-RU" b="1" i="0" dirty="0">
                <a:solidFill>
                  <a:srgbClr val="E11F27"/>
                </a:solidFill>
                <a:effectLst/>
              </a:rPr>
              <a:t>Источник: 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информация ФНС от 04.05.2023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8D1793-05D6-5A51-880B-FEB99A9AD390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1704755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930B95-E2B8-D825-2EFA-77DF1D66DFA6}"/>
              </a:ext>
            </a:extLst>
          </p:cNvPr>
          <p:cNvSpPr txBox="1"/>
          <p:nvPr/>
        </p:nvSpPr>
        <p:spPr>
          <a:xfrm>
            <a:off x="30652" y="1060616"/>
            <a:ext cx="9128674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  <a:spcAft>
                <a:spcPts val="300"/>
              </a:spcAft>
            </a:pPr>
            <a:r>
              <a:rPr lang="ru-RU" sz="1800" b="1" dirty="0">
                <a:effectLst/>
                <a:ea typeface="Times New Roman" panose="02020603050405020304" pitchFamily="18" charset="0"/>
              </a:rPr>
              <a:t>Как инспекторы начисляют пени в 2023 году: новые правила и примеры расчета</a:t>
            </a:r>
            <a:endParaRPr lang="ru-RU" sz="18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F9AED-5968-76A5-733A-4883240209A8}"/>
              </a:ext>
            </a:extLst>
          </p:cNvPr>
          <p:cNvSpPr txBox="1"/>
          <p:nvPr/>
        </p:nvSpPr>
        <p:spPr>
          <a:xfrm>
            <a:off x="30652" y="1428452"/>
            <a:ext cx="9143999" cy="3847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300"/>
              </a:spcAft>
            </a:pPr>
            <a:r>
              <a:rPr lang="ru-RU" dirty="0">
                <a:effectLst/>
                <a:ea typeface="Times New Roman" panose="02020603050405020304" pitchFamily="18" charset="0"/>
              </a:rPr>
              <a:t>	В результате перехода на уплату налогов и страховых взносов на единый налоговый счет инспекторы начали начислять пени на совокупную недоимку. </a:t>
            </a:r>
          </a:p>
          <a:p>
            <a:pPr algn="ctr">
              <a:spcAft>
                <a:spcPts val="300"/>
              </a:spcAft>
            </a:pPr>
            <a:r>
              <a:rPr lang="ru-RU" b="1" dirty="0">
                <a:effectLst/>
                <a:ea typeface="Arial" panose="020B0604020202020204" pitchFamily="34" charset="0"/>
              </a:rPr>
              <a:t>За что учреждению начислят пени </a:t>
            </a:r>
          </a:p>
          <a:p>
            <a:pPr>
              <a:spcAft>
                <a:spcPts val="300"/>
              </a:spcAft>
            </a:pPr>
            <a:r>
              <a:rPr lang="ru-RU" dirty="0">
                <a:effectLst/>
                <a:ea typeface="Times New Roman" panose="02020603050405020304" pitchFamily="18" charset="0"/>
              </a:rPr>
              <a:t>	У инспекторов есть две причины начислить пени. </a:t>
            </a:r>
          </a:p>
          <a:p>
            <a:pPr>
              <a:spcAft>
                <a:spcPts val="300"/>
              </a:spcAft>
            </a:pPr>
            <a:r>
              <a:rPr lang="ru-RU" dirty="0">
                <a:ea typeface="Times New Roman" panose="02020603050405020304" pitchFamily="18" charset="0"/>
              </a:rPr>
              <a:t>	</a:t>
            </a:r>
            <a:r>
              <a:rPr lang="ru-RU" u="sng" dirty="0">
                <a:effectLst/>
                <a:ea typeface="Times New Roman" panose="02020603050405020304" pitchFamily="18" charset="0"/>
              </a:rPr>
              <a:t>Первая: </a:t>
            </a:r>
            <a:r>
              <a:rPr lang="ru-RU" dirty="0">
                <a:effectLst/>
                <a:ea typeface="Times New Roman" panose="02020603050405020304" pitchFamily="18" charset="0"/>
              </a:rPr>
              <a:t>учреждение перечислило на ЕНС деньги для уплаты налогов, авансовых платежей или страховых взносов позже срока их уплаты. Из-за этого на счете образовалось отрицательное сальдо. </a:t>
            </a:r>
          </a:p>
          <a:p>
            <a:pPr>
              <a:spcAft>
                <a:spcPts val="300"/>
              </a:spcAft>
            </a:pPr>
            <a:r>
              <a:rPr lang="ru-RU" dirty="0">
                <a:effectLst/>
                <a:ea typeface="Times New Roman" panose="02020603050405020304" pitchFamily="18" charset="0"/>
              </a:rPr>
              <a:t>	</a:t>
            </a:r>
            <a:r>
              <a:rPr lang="ru-RU" u="sng" dirty="0">
                <a:effectLst/>
                <a:ea typeface="Times New Roman" panose="02020603050405020304" pitchFamily="18" charset="0"/>
              </a:rPr>
              <a:t>Вторая причина </a:t>
            </a:r>
            <a:r>
              <a:rPr lang="ru-RU" dirty="0">
                <a:effectLst/>
                <a:ea typeface="Times New Roman" panose="02020603050405020304" pitchFamily="18" charset="0"/>
              </a:rPr>
              <a:t>— подача уведомления об исчисленных суммах после срока перечисления ЕНП. Стандартное оно или виде ЗКР либо платежек — неважно. В этом случае зачесть деньги с ЕНС на конкретные КБК инспекторы смогут только после того, как учреждение представит отчеты. Либо когда оно все же отправит в ФНС уведомление. 	В результате просрочки деньги в бюджет поступят с опозданием, появится отрицательное сальдо, а это повод начислить пени.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96E21A13-967F-2F4E-9B5F-AF45B6F22DCB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869997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5CE8D9-C2A3-2E9F-DFF7-69C40A3AE0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33" t="47885" r="29127" b="28124"/>
          <a:stretch/>
        </p:blipFill>
        <p:spPr>
          <a:xfrm>
            <a:off x="218297" y="1358133"/>
            <a:ext cx="8753383" cy="3057085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B1CC7C-3D65-CCF7-2315-3DB990AB835D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997331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1D9D9E1-E61B-4A69-555D-B3D5B32E2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53" t="41499" r="37572" b="18630"/>
          <a:stretch/>
        </p:blipFill>
        <p:spPr>
          <a:xfrm>
            <a:off x="239696" y="1012723"/>
            <a:ext cx="8522564" cy="3325528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E4BE254-2429-F53F-24CB-FC433E799AF1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5749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03FE7B-D868-BF42-32D8-F2B051C75A03}"/>
              </a:ext>
            </a:extLst>
          </p:cNvPr>
          <p:cNvSpPr txBox="1"/>
          <p:nvPr/>
        </p:nvSpPr>
        <p:spPr>
          <a:xfrm>
            <a:off x="0" y="1012723"/>
            <a:ext cx="911334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Пени при отрицательном сальдо ЕНС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С 1 января 2023 года инспекторы начали начислять пени на все отрицательное сальдо, которое образовалось у компании на едином налоговом счете (ЕНС). По каждому налогу в отдельности, как было раньше, рассчитывать пени проверяющие не будут (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2"/>
              </a:rPr>
              <a:t>п. 3 ст. 75 НК</a:t>
            </a:r>
            <a:r>
              <a:rPr lang="ru-RU" b="0" i="0" dirty="0">
                <a:solidFill>
                  <a:srgbClr val="222222"/>
                </a:solidFill>
                <a:effectLst/>
              </a:rPr>
              <a:t>).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Кроме того, законодатели убрали ограничение по общей сумме начисленных пеней (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2"/>
              </a:rPr>
              <a:t>п. 3 ст. 75 НК</a:t>
            </a:r>
            <a:r>
              <a:rPr lang="ru-RU" b="0" i="0" dirty="0">
                <a:solidFill>
                  <a:srgbClr val="222222"/>
                </a:solidFill>
                <a:effectLst/>
              </a:rPr>
              <a:t>). До 2023 года сумма пеней не могла превышать задолженность по налогу. 	</a:t>
            </a:r>
            <a:r>
              <a:rPr lang="ru-RU" b="0" i="0" dirty="0">
                <a:solidFill>
                  <a:srgbClr val="FF0000"/>
                </a:solidFill>
                <a:effectLst/>
              </a:rPr>
              <a:t>Теперь пени могут быть и выше недоимки.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По общему правилу пени по налогам организаций считают: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– по 1/300 ключевой ставки ЦБ – с отрицательного сальдо ЕНС, сформированного в связи с неисполненной обязанностью по уплате налогов, непрерывно существующей до 30 календарных дней (включительно);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– по 1/150 ключевой ставки ЦБ – при отрицательном сальдо и неисполненной обязанности свыше 30 календарных дней.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dirty="0">
                <a:solidFill>
                  <a:srgbClr val="FF0000"/>
                </a:solidFill>
                <a:effectLst/>
              </a:rPr>
              <a:t>До конца 2023 года повышенную ставку пеней к организациям не применяют. 	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Независимо от того, когда возникла недоимка и сколько дней составила просрочка, в этот период пени организаций считают по 1/300 ключевой ставки ЦБ, действовавшей в период просрочки. Пени ИП по этой ставке считают всегда независимо от того, когда возникла недоимка и сколько дней составила просрочка.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Пени по налогам и взносам, за исключением взносов на травматизм, инспекторы теперь считают по новой формуле: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D5ED72-4B68-C511-9AB0-207DB80D14E0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27808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746814-9501-6B92-7CE0-AFCD130AAE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64" t="50000" r="48931" b="17594"/>
          <a:stretch/>
        </p:blipFill>
        <p:spPr>
          <a:xfrm>
            <a:off x="142042" y="1012723"/>
            <a:ext cx="8442521" cy="330915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E1B1D2-2B2E-8E49-0F1D-6AEDBEDD0B62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14612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EE61BC-77E3-4BA6-FFC4-A63EE87BFD36}"/>
              </a:ext>
            </a:extLst>
          </p:cNvPr>
          <p:cNvSpPr txBox="1"/>
          <p:nvPr/>
        </p:nvSpPr>
        <p:spPr>
          <a:xfrm>
            <a:off x="128726" y="1152202"/>
            <a:ext cx="8886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Пени начисляют с даты возникновения отрицательного сальдо ЕНС по день погашения задолженности включительно. В расчет берут каждый календарный день.</a:t>
            </a:r>
            <a:endParaRPr lang="ru-RU" b="0" i="0" dirty="0">
              <a:solidFill>
                <a:srgbClr val="222222"/>
              </a:solidFill>
              <a:effectLst/>
              <a:latin typeface="Proxima Nova Rg Inner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5F728A-5E20-9201-7B29-9F0D4972CA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1" t="32008" r="38445" b="34508"/>
          <a:stretch/>
        </p:blipFill>
        <p:spPr>
          <a:xfrm>
            <a:off x="95435" y="1798533"/>
            <a:ext cx="8953130" cy="299983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E238142-96E4-AD98-1CE9-7E5EEAC6EA9B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561276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33F9E3-FAFB-9F83-92DA-F7C58C109877}"/>
              </a:ext>
            </a:extLst>
          </p:cNvPr>
          <p:cNvSpPr txBox="1"/>
          <p:nvPr/>
        </p:nvSpPr>
        <p:spPr>
          <a:xfrm>
            <a:off x="7663" y="1012723"/>
            <a:ext cx="912867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Пени при подаче уточненной декларации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Если во время просрочки ставка ЦБ менялась, считайте пени по каждой ставке отдельно.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При подаче уточненной декларации пени рассчитайте за каждый день отрицательного сальдо ЕНС. Порядок расчета пеней зависит от даты возникновения недоимки и периода просрочки. </a:t>
            </a:r>
          </a:p>
          <a:p>
            <a:pPr algn="l"/>
            <a:r>
              <a:rPr lang="ru-RU" dirty="0">
                <a:solidFill>
                  <a:srgbClr val="222222"/>
                </a:solidFill>
              </a:rPr>
              <a:t>	</a:t>
            </a:r>
            <a:r>
              <a:rPr lang="ru-RU" b="0" i="0" dirty="0">
                <a:solidFill>
                  <a:srgbClr val="FF0000"/>
                </a:solidFill>
                <a:effectLst/>
              </a:rPr>
              <a:t>Со дня, следующего за днем наступления срока уплаты налога, по 31 декабря 2022 года включительно по старым правилам – с суммы к доплате по </a:t>
            </a:r>
            <a:r>
              <a:rPr lang="ru-RU" b="0" i="0" dirty="0" err="1">
                <a:solidFill>
                  <a:srgbClr val="FF0000"/>
                </a:solidFill>
                <a:effectLst/>
              </a:rPr>
              <a:t>уточненке</a:t>
            </a:r>
            <a:r>
              <a:rPr lang="ru-RU" b="0" i="0" dirty="0">
                <a:solidFill>
                  <a:srgbClr val="FF0000"/>
                </a:solidFill>
                <a:effectLst/>
              </a:rPr>
              <a:t>. С 1 января 2023 года по дату погашения недоимки по новым правилам – с разницы между суммой доплаты по </a:t>
            </a:r>
            <a:r>
              <a:rPr lang="ru-RU" b="0" i="0" dirty="0" err="1">
                <a:solidFill>
                  <a:srgbClr val="FF0000"/>
                </a:solidFill>
                <a:effectLst/>
              </a:rPr>
              <a:t>уточненке</a:t>
            </a:r>
            <a:r>
              <a:rPr lang="ru-RU" b="0" i="0" dirty="0">
                <a:solidFill>
                  <a:srgbClr val="FF0000"/>
                </a:solidFill>
                <a:effectLst/>
              </a:rPr>
              <a:t> и положительным сальдо ЕНС.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45E9A0-1A04-D208-EE17-1CF881A843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2" t="43053" r="48447" b="28295"/>
          <a:stretch/>
        </p:blipFill>
        <p:spPr>
          <a:xfrm>
            <a:off x="15326" y="3774674"/>
            <a:ext cx="8859915" cy="308332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20CFCAA-CB40-9E3C-1CDF-1107978631F7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824370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02221B-0484-068E-145B-935B96704B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524" t="28037" r="39321" b="17422"/>
          <a:stretch/>
        </p:blipFill>
        <p:spPr>
          <a:xfrm>
            <a:off x="119848" y="1012723"/>
            <a:ext cx="8904304" cy="56729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379811-B6FA-3EC7-75A7-0714B58C6C89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057229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55E875-7200-7828-7862-DB805BCF9F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22" t="34595" r="40970" b="26743"/>
          <a:stretch/>
        </p:blipFill>
        <p:spPr>
          <a:xfrm>
            <a:off x="195309" y="1012723"/>
            <a:ext cx="8771138" cy="4110326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B32BA23-8A49-ACF4-DEC8-F4AAA8971565}"/>
              </a:ext>
            </a:extLst>
          </p:cNvPr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ЕНП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772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42474" r="44395" b="20687"/>
          <a:stretch/>
        </p:blipFill>
        <p:spPr bwMode="auto">
          <a:xfrm>
            <a:off x="724736" y="764704"/>
            <a:ext cx="7920880" cy="369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1840" y="4581129"/>
            <a:ext cx="8640960" cy="1200329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Важная деталь</a:t>
            </a:r>
          </a:p>
          <a:p>
            <a:r>
              <a:rPr lang="ru-RU" dirty="0"/>
              <a:t>	Централизация полномочий закономерно приведет и к сокращению кадровых и материальных ресурсов бухгалтерских служб организаций бюджетной сферы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178561030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7740352" y="6597352"/>
            <a:ext cx="1403648" cy="260648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Слайд </a:t>
            </a:r>
            <a:fld id="{6BC383A1-C961-4478-BDAF-65D31F839AD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354" y="420207"/>
            <a:ext cx="8982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40286" y="2228059"/>
            <a:ext cx="7920880" cy="1368152"/>
          </a:xfrm>
          <a:prstGeom prst="rect">
            <a:avLst/>
          </a:prstGeom>
          <a:pattFill prst="pct40">
            <a:fgClr>
              <a:srgbClr val="92D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БЛАГОДАРЮ за ВНИМАНИЕ !</a:t>
            </a:r>
          </a:p>
        </p:txBody>
      </p:sp>
      <p:pic>
        <p:nvPicPr>
          <p:cNvPr id="66562" name="Picture 2" descr="C:\Program Files\Microsoft Office\MEDIA\CAGCAT10\j0195384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785" y="3789040"/>
            <a:ext cx="1795882" cy="183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155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147540" y="764704"/>
            <a:ext cx="6750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Варианты интеграции учреждений в смарт-контроль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5" t="38626" r="49046" b="11478"/>
          <a:stretch/>
        </p:blipFill>
        <p:spPr bwMode="auto">
          <a:xfrm>
            <a:off x="1356684" y="1268760"/>
            <a:ext cx="6336704" cy="5263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3653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627784" y="908720"/>
            <a:ext cx="38475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Минфин внедряет СМАРТ‑контроль.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3056" y="1278054"/>
            <a:ext cx="88569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Минфин совместно с Федеральным казначейством активно ведет работу по ведомственному проекту </a:t>
            </a:r>
            <a:r>
              <a:rPr lang="ru-RU" u="sng" dirty="0">
                <a:solidFill>
                  <a:srgbClr val="C00000"/>
                </a:solidFill>
              </a:rPr>
              <a:t>«Электронный СМАРТ-контроль (</a:t>
            </a:r>
            <a:r>
              <a:rPr lang="ru-RU" u="sng" dirty="0" err="1">
                <a:solidFill>
                  <a:srgbClr val="C00000"/>
                </a:solidFill>
              </a:rPr>
              <a:t>контроллинг</a:t>
            </a:r>
            <a:r>
              <a:rPr lang="ru-RU" u="sng" dirty="0">
                <a:solidFill>
                  <a:srgbClr val="C00000"/>
                </a:solidFill>
              </a:rPr>
              <a:t>) и учет государственных финансов для управленческих решений» («</a:t>
            </a:r>
            <a:r>
              <a:rPr lang="ru-RU" u="sng" dirty="0" err="1">
                <a:solidFill>
                  <a:srgbClr val="C00000"/>
                </a:solidFill>
              </a:rPr>
              <a:t>Контроллинг</a:t>
            </a:r>
            <a:r>
              <a:rPr lang="ru-RU" u="sng" dirty="0">
                <a:solidFill>
                  <a:srgbClr val="C00000"/>
                </a:solidFill>
              </a:rPr>
              <a:t> и учет для системы управления»).</a:t>
            </a:r>
            <a:r>
              <a:rPr lang="ru-RU" dirty="0"/>
              <a:t> </a:t>
            </a:r>
          </a:p>
          <a:p>
            <a:r>
              <a:rPr lang="ru-RU" dirty="0"/>
              <a:t>	Новая система будет создана на базе подсистем ГИИС «Электронный бюджет».</a:t>
            </a:r>
          </a:p>
          <a:p>
            <a:r>
              <a:rPr lang="ru-RU" dirty="0"/>
              <a:t>Проект преследует три цели. </a:t>
            </a:r>
          </a:p>
          <a:p>
            <a:r>
              <a:rPr lang="ru-RU" dirty="0"/>
              <a:t>	</a:t>
            </a:r>
            <a:r>
              <a:rPr lang="ru-RU" u="sng" dirty="0"/>
              <a:t>Во-первых</a:t>
            </a:r>
            <a:r>
              <a:rPr lang="ru-RU" dirty="0"/>
              <a:t>, к 2025 году повысить прозрачность и обоснованность бюджетных ассигнований. </a:t>
            </a:r>
          </a:p>
          <a:p>
            <a:r>
              <a:rPr lang="ru-RU" dirty="0"/>
              <a:t>	</a:t>
            </a:r>
            <a:r>
              <a:rPr lang="ru-RU" u="sng" dirty="0"/>
              <a:t>Во-вторых</a:t>
            </a:r>
            <a:r>
              <a:rPr lang="ru-RU" dirty="0"/>
              <a:t>, к 2027 году создать единую электронную систему формирования данных учета и отчетности госфинансов через консолидацию учетной информации.</a:t>
            </a:r>
          </a:p>
          <a:p>
            <a:r>
              <a:rPr lang="ru-RU" dirty="0"/>
              <a:t>	</a:t>
            </a:r>
            <a:r>
              <a:rPr lang="ru-RU" u="sng" dirty="0"/>
              <a:t>В-третьих</a:t>
            </a:r>
            <a:r>
              <a:rPr lang="ru-RU" dirty="0"/>
              <a:t>, к 2027 году создать единую электронную среду автоматизированного </a:t>
            </a:r>
            <a:r>
              <a:rPr lang="ru-RU" dirty="0" err="1"/>
              <a:t>контроллинга</a:t>
            </a:r>
            <a:r>
              <a:rPr lang="ru-RU" dirty="0"/>
              <a:t>, а также анализа и учета госфинансов для государственных (муниципальных) органов и организаций бюджетной сферы.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27128178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1" t="42474" r="44395" b="20687"/>
          <a:stretch/>
        </p:blipFill>
        <p:spPr bwMode="auto">
          <a:xfrm>
            <a:off x="724736" y="764704"/>
            <a:ext cx="7920880" cy="3697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1840" y="4581129"/>
            <a:ext cx="8640960" cy="1200329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Важная деталь</a:t>
            </a:r>
          </a:p>
          <a:p>
            <a:r>
              <a:rPr lang="ru-RU" dirty="0"/>
              <a:t>	Централизация полномочий закономерно приведет и к сокращению кадровых и материальных ресурсов бухгалтерских служб организаций бюджетной сферы</a:t>
            </a:r>
          </a:p>
        </p:txBody>
      </p:sp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38875357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83671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u="sng" dirty="0"/>
              <a:t>Вести бухучет, составлять отчетность, начислять и выплачивать зарплату будет централизованная бухгалтерия. </a:t>
            </a:r>
          </a:p>
          <a:p>
            <a:r>
              <a:rPr lang="ru-RU" dirty="0"/>
              <a:t>	Так как доля участников централизации на базе Федерального казначейства в 2027 году должна составить 100 процентов.</a:t>
            </a:r>
          </a:p>
          <a:p>
            <a:r>
              <a:rPr lang="ru-RU" dirty="0"/>
              <a:t>	Новая система контроля затронет все уровни бюджета. А значит, перестраиваться придется всем бухгалтерам. Сейчас в регионах РФ и муниципалитетах уже применяют различные элементы СМАРТ-контроля, например финансовый контроль-СМАРТ. Но это все же другой вид контроля.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1" t="39450" r="41314" b="23712"/>
          <a:stretch/>
        </p:blipFill>
        <p:spPr bwMode="auto">
          <a:xfrm>
            <a:off x="251520" y="3160996"/>
            <a:ext cx="8640960" cy="361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004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836712"/>
            <a:ext cx="8928992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Какие новые методы контроля появятся</a:t>
            </a:r>
          </a:p>
          <a:p>
            <a:r>
              <a:rPr lang="ru-RU" dirty="0"/>
              <a:t>	В </a:t>
            </a:r>
            <a:r>
              <a:rPr lang="ru-RU" u="sng" dirty="0"/>
              <a:t>Бюджетном кодексе</a:t>
            </a:r>
            <a:r>
              <a:rPr lang="ru-RU" dirty="0"/>
              <a:t> установят определения для трех методов внутреннего </a:t>
            </a:r>
            <a:r>
              <a:rPr lang="ru-RU" dirty="0" err="1"/>
              <a:t>госфинконтроля</a:t>
            </a:r>
            <a:r>
              <a:rPr lang="ru-RU" dirty="0"/>
              <a:t>: </a:t>
            </a:r>
            <a:r>
              <a:rPr lang="ru-RU" b="1" dirty="0">
                <a:solidFill>
                  <a:srgbClr val="C00000"/>
                </a:solidFill>
              </a:rPr>
              <a:t>наблюдение, экспертно-аналитические мероприятия и финансово-бюджетный </a:t>
            </a:r>
            <a:r>
              <a:rPr lang="ru-RU" b="1" dirty="0" err="1">
                <a:solidFill>
                  <a:srgbClr val="C00000"/>
                </a:solidFill>
              </a:rPr>
              <a:t>контроллинг</a:t>
            </a:r>
            <a:r>
              <a:rPr lang="ru-RU" b="1" dirty="0">
                <a:solidFill>
                  <a:srgbClr val="C00000"/>
                </a:solidFill>
              </a:rPr>
              <a:t>. </a:t>
            </a:r>
          </a:p>
          <a:p>
            <a:r>
              <a:rPr lang="ru-RU" b="1" dirty="0">
                <a:solidFill>
                  <a:srgbClr val="C00000"/>
                </a:solidFill>
              </a:rPr>
              <a:t>	</a:t>
            </a:r>
            <a:r>
              <a:rPr lang="ru-RU" dirty="0"/>
              <a:t>А </a:t>
            </a:r>
            <a:r>
              <a:rPr lang="ru-RU" b="1" dirty="0"/>
              <a:t>за органами внутреннего государственного (муниципального) финансового контроля закрепят полномочия по проведению наблюдения, экспертно-аналитических мероприятий.</a:t>
            </a:r>
            <a:r>
              <a:rPr lang="ru-RU" dirty="0"/>
              <a:t> </a:t>
            </a:r>
            <a:r>
              <a:rPr lang="ru-RU" b="1" dirty="0"/>
              <a:t>Федеральное казначейство также будет проводить финансово-бюджетный </a:t>
            </a:r>
            <a:r>
              <a:rPr lang="ru-RU" b="1" dirty="0" err="1"/>
              <a:t>контроллинг</a:t>
            </a:r>
            <a:r>
              <a:rPr lang="ru-RU" dirty="0"/>
              <a:t>.</a:t>
            </a:r>
          </a:p>
          <a:p>
            <a:r>
              <a:rPr lang="ru-RU" b="1" dirty="0"/>
              <a:t>	</a:t>
            </a:r>
          </a:p>
          <a:p>
            <a:r>
              <a:rPr lang="ru-RU" b="1" dirty="0"/>
              <a:t>	1. Наблюдение.</a:t>
            </a:r>
            <a:r>
              <a:rPr lang="ru-RU" dirty="0"/>
              <a:t> </a:t>
            </a:r>
          </a:p>
          <a:p>
            <a:r>
              <a:rPr lang="ru-RU" dirty="0"/>
              <a:t>	Оно будет происходить без взаимодействия с контролируемым лицом посредством сбора и анализа данных об учреждении. Данные возьмут из информационных ресурсов и внешних источников, предусмотренных в </a:t>
            </a:r>
            <a:r>
              <a:rPr lang="ru-RU" u="sng" dirty="0"/>
              <a:t>Федеральном законе от 31.07.2020 № 248-ФЗ «О государственном контроле (надзоре) и муниципальном контроле в Российской Федерации»</a:t>
            </a:r>
            <a:r>
              <a:rPr lang="ru-RU" dirty="0"/>
              <a:t>. Это позволит использовать цифровую среду для оперативного наблюдения за потенциальным объектом контроля — учреждением и своевременно реагировать на риски и признаки нарушений.</a:t>
            </a:r>
          </a:p>
        </p:txBody>
      </p:sp>
    </p:spTree>
    <p:extLst>
      <p:ext uri="{BB962C8B-B14F-4D97-AF65-F5344CB8AC3E}">
        <p14:creationId xmlns:p14="http://schemas.microsoft.com/office/powerpoint/2010/main" val="1448435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39931" r="41624" b="20138"/>
          <a:stretch/>
        </p:blipFill>
        <p:spPr bwMode="auto">
          <a:xfrm>
            <a:off x="221776" y="764704"/>
            <a:ext cx="8640960" cy="3940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274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751344"/>
            <a:ext cx="88569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2. Экспертно-аналитические мероприятия. </a:t>
            </a:r>
          </a:p>
          <a:p>
            <a:r>
              <a:rPr lang="ru-RU" b="1" dirty="0"/>
              <a:t>	</a:t>
            </a:r>
            <a:r>
              <a:rPr lang="ru-RU" dirty="0"/>
              <a:t>Право проводить такой контроль сейчас есть у Счетной палаты и контрольно-счетных органов субъектов РФ и муниципальных образований. В связи с этим закрепление права на проведение экспертно-аналитических мероприятий за органами внутреннего контроля расширит спектр проверяемых вопросов. Они будут на постоянной основе: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15516" y="2505671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itchFamily="2" charset="2"/>
              <a:buChar char="Ø"/>
            </a:pPr>
            <a:r>
              <a:rPr lang="ru-RU" dirty="0"/>
              <a:t>получать объективную контрольно-аналитическую информацию;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ru-RU" dirty="0"/>
              <a:t>проводить комплексную экспертную оценку инвестиционных проектов;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ru-RU" dirty="0" err="1"/>
              <a:t>мониторить</a:t>
            </a:r>
            <a:r>
              <a:rPr lang="ru-RU" dirty="0"/>
              <a:t> выполнение государственных программ;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ru-RU" dirty="0"/>
              <a:t>формировать ревизорское суждение по вопросам планирования государственных расходов исходя из целей финансирования.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077072"/>
            <a:ext cx="8820980" cy="923330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	На заметку</a:t>
            </a:r>
          </a:p>
          <a:p>
            <a:r>
              <a:rPr lang="ru-RU" dirty="0"/>
              <a:t>	В налоговом законодательстве также предусмотрена аналогичная форма проведения налогового контроля в форме налогового мониторинга</a:t>
            </a:r>
          </a:p>
        </p:txBody>
      </p:sp>
    </p:spTree>
    <p:extLst>
      <p:ext uri="{BB962C8B-B14F-4D97-AF65-F5344CB8AC3E}">
        <p14:creationId xmlns:p14="http://schemas.microsoft.com/office/powerpoint/2010/main" val="3697462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7693" t="38747" r="44444" b="17188"/>
          <a:stretch/>
        </p:blipFill>
        <p:spPr bwMode="auto">
          <a:xfrm>
            <a:off x="323528" y="764704"/>
            <a:ext cx="8496944" cy="60932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3617868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764704"/>
            <a:ext cx="878497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3. Финансово-бюджетный </a:t>
            </a:r>
            <a:r>
              <a:rPr lang="ru-RU" b="1" dirty="0" err="1"/>
              <a:t>контроллинг</a:t>
            </a:r>
            <a:r>
              <a:rPr lang="ru-RU" b="1" dirty="0"/>
              <a:t>.</a:t>
            </a:r>
            <a:r>
              <a:rPr lang="ru-RU" dirty="0"/>
              <a:t> </a:t>
            </a:r>
          </a:p>
          <a:p>
            <a:r>
              <a:rPr lang="ru-RU" dirty="0"/>
              <a:t>	Этот контроль направлен на взаимодействие Федерального казначейства с учреждением посредством добровольного раскрытия первичных и учетных данных, а также на своевременное, качественное и эффективное расходование и администрирование государственных финансов без проведения выездных проверок.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4" t="40137" r="40928" b="22337"/>
          <a:stretch/>
        </p:blipFill>
        <p:spPr bwMode="auto">
          <a:xfrm>
            <a:off x="107504" y="2348881"/>
            <a:ext cx="8928992" cy="37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3612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0" t="45773" r="40387" b="17663"/>
          <a:stretch/>
        </p:blipFill>
        <p:spPr bwMode="auto">
          <a:xfrm>
            <a:off x="107456" y="812704"/>
            <a:ext cx="8928992" cy="3665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985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6" t="42199" r="40851" b="23987"/>
          <a:stretch/>
        </p:blipFill>
        <p:spPr bwMode="auto">
          <a:xfrm>
            <a:off x="177192" y="764704"/>
            <a:ext cx="8640960" cy="3280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2285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8669" y="1301902"/>
          <a:ext cx="8928994" cy="5701904"/>
        </p:xfrm>
        <a:graphic>
          <a:graphicData uri="http://schemas.openxmlformats.org/drawingml/2006/table">
            <a:tbl>
              <a:tblPr/>
              <a:tblGrid>
                <a:gridCol w="2447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4818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4547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effectLst/>
                        </a:rPr>
                        <a:t>Что сделать</a:t>
                      </a:r>
                    </a:p>
                  </a:txBody>
                  <a:tcPr marL="25033" marR="25033" marT="25033" marB="2503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effectLst/>
                        </a:rPr>
                        <a:t>Как достичь</a:t>
                      </a:r>
                    </a:p>
                  </a:txBody>
                  <a:tcPr marL="25033" marR="25033" marT="25033" marB="250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70307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</a:rPr>
                        <a:t>Обеспечить достоверность бюджетной отчетности</a:t>
                      </a:r>
                    </a:p>
                  </a:txBody>
                  <a:tcPr marL="25033" marR="25033" marT="25033" marB="2503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</a:rPr>
                        <a:t>1. Проводить работу по анализу дебиторской задолженности на предмет возможности списания просроченной и невозможной к взысканию.</a:t>
                      </a:r>
                      <a:br>
                        <a:rPr lang="ru-RU" sz="1900">
                          <a:effectLst/>
                        </a:rPr>
                      </a:br>
                      <a:r>
                        <a:rPr lang="ru-RU" sz="1900">
                          <a:effectLst/>
                        </a:rPr>
                        <a:t>2. Проводить инвентаризацию в полном соответствии с установленным порядком инвентаризации активов и обязательств и своевременно устранять выявляемые несоответствия</a:t>
                      </a:r>
                    </a:p>
                  </a:txBody>
                  <a:tcPr marL="25033" marR="25033" marT="25033" marB="250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1667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</a:rPr>
                        <a:t>Оптимизировать бизнес-процессы, организуемые и реализуемые бухгалтерской службой</a:t>
                      </a:r>
                    </a:p>
                  </a:txBody>
                  <a:tcPr marL="25033" marR="25033" marT="25033" marB="2503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</a:rPr>
                        <a:t>1. Устранить противоречия, необоснованное дублирование обязанностей работников.</a:t>
                      </a:r>
                      <a:br>
                        <a:rPr lang="ru-RU" sz="1900" dirty="0">
                          <a:effectLst/>
                        </a:rPr>
                      </a:br>
                      <a:r>
                        <a:rPr lang="ru-RU" sz="1900" dirty="0">
                          <a:effectLst/>
                        </a:rPr>
                        <a:t>2. Упорядочить и формализовать взаимоотношения работников бухгалтерской службы с работниками иных структурных подразделений</a:t>
                      </a:r>
                    </a:p>
                  </a:txBody>
                  <a:tcPr marL="25033" marR="25033" marT="25033" marB="250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91967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</a:rPr>
                        <a:t>Ввести эффективную систему внутреннего контроля</a:t>
                      </a:r>
                    </a:p>
                  </a:txBody>
                  <a:tcPr marL="25033" marR="25033" marT="25033" marB="25033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</a:rPr>
                        <a:t>1. Назначить ответственных сотрудников и создать новый отдел, разработать необходимые документы.</a:t>
                      </a:r>
                      <a:br>
                        <a:rPr lang="ru-RU" sz="1900" dirty="0">
                          <a:effectLst/>
                        </a:rPr>
                      </a:br>
                      <a:r>
                        <a:rPr lang="ru-RU" sz="1900" dirty="0">
                          <a:effectLst/>
                        </a:rPr>
                        <a:t>2. Провести оценку организации и реализации бизнес-процессов, результативности и эффективности деятельности.</a:t>
                      </a:r>
                      <a:br>
                        <a:rPr lang="ru-RU" sz="1900" dirty="0">
                          <a:effectLst/>
                        </a:rPr>
                      </a:br>
                      <a:r>
                        <a:rPr lang="ru-RU" sz="1900" dirty="0">
                          <a:effectLst/>
                        </a:rPr>
                        <a:t>3. Предупреждать возможные нарушения законодательства</a:t>
                      </a:r>
                    </a:p>
                  </a:txBody>
                  <a:tcPr marL="25033" marR="25033" marT="25033" marB="2503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259632" y="798242"/>
            <a:ext cx="6627068" cy="501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Что сделать до централизации учета и отчетности</a:t>
            </a:r>
          </a:p>
        </p:txBody>
      </p:sp>
    </p:spTree>
    <p:extLst>
      <p:ext uri="{BB962C8B-B14F-4D97-AF65-F5344CB8AC3E}">
        <p14:creationId xmlns:p14="http://schemas.microsoft.com/office/powerpoint/2010/main" val="28043622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836714"/>
            <a:ext cx="89289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Будет ли усилена инвентаризация в СМАРТ-контроле</a:t>
            </a:r>
          </a:p>
          <a:p>
            <a:r>
              <a:rPr lang="ru-RU" dirty="0"/>
              <a:t>	</a:t>
            </a:r>
            <a:r>
              <a:rPr lang="ru-RU" dirty="0">
                <a:solidFill>
                  <a:srgbClr val="C00000"/>
                </a:solidFill>
              </a:rPr>
              <a:t>При реализации проекта СМАРТ-контроля необходимость в инвентаризации не отпадет. </a:t>
            </a:r>
          </a:p>
          <a:p>
            <a:r>
              <a:rPr lang="ru-RU" dirty="0">
                <a:solidFill>
                  <a:srgbClr val="C00000"/>
                </a:solidFill>
              </a:rPr>
              <a:t>	</a:t>
            </a:r>
            <a:r>
              <a:rPr lang="ru-RU" dirty="0"/>
              <a:t>Как раз наоборот — усилится процесс проверки. В программе СМАРТ-контроля будут заложены контрольные точки по инвентаризации и появятся новые электронные документы. Если ответственные сотрудники их неправильно заполнят в подсистеме «Электронный бюджет», программа выдаст ошибку.</a:t>
            </a:r>
          </a:p>
          <a:p>
            <a:r>
              <a:rPr lang="ru-RU" dirty="0"/>
              <a:t>	Сейчас довольно часто встречаются несоответствия в одних и тех же фактах хозяйственной жизни. Например, по табелю член инвентаризационной комиссии находится в отпуске, но в инвентаризационных описях стоит его подпись. Такие моменты программа будет отлавливать и указывать на несоответствие.</a:t>
            </a:r>
          </a:p>
          <a:p>
            <a:r>
              <a:rPr lang="ru-RU" dirty="0"/>
              <a:t>Минфин и Федеральное казначейство уже сейчас разрабатывают цифровые формы первичных документов, которые нужно будет заполнять в подсистемах программы «Электронный бюджет» при инвентаризации активов и обязательств. Их нужно применять и при инвентаризации, которую учреждения проводят в целях подтверждения показателей годовой бухгалтерской (финансовой) отчетности.</a:t>
            </a:r>
          </a:p>
        </p:txBody>
      </p:sp>
    </p:spTree>
    <p:extLst>
      <p:ext uri="{BB962C8B-B14F-4D97-AF65-F5344CB8AC3E}">
        <p14:creationId xmlns:p14="http://schemas.microsoft.com/office/powerpoint/2010/main" val="4167129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1CEF5E-7FCB-952C-EA2C-87241F06FCC4}"/>
              </a:ext>
            </a:extLst>
          </p:cNvPr>
          <p:cNvSpPr txBox="1"/>
          <p:nvPr/>
        </p:nvSpPr>
        <p:spPr>
          <a:xfrm>
            <a:off x="84338" y="764704"/>
            <a:ext cx="89753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Изменения по инвентаризации и документообороту с 2025 года в СГС «Концептуальные основы» и СГС «Учетная политика» 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2C55A74-7FAF-3551-4613-B3A3F617B8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10" t="60486" r="32525" b="28813"/>
          <a:stretch/>
        </p:blipFill>
        <p:spPr>
          <a:xfrm>
            <a:off x="159798" y="1411035"/>
            <a:ext cx="8806649" cy="11921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664EEAC-B641-9340-6F26-CD5AE34E6C85}"/>
              </a:ext>
            </a:extLst>
          </p:cNvPr>
          <p:cNvSpPr txBox="1"/>
          <p:nvPr/>
        </p:nvSpPr>
        <p:spPr>
          <a:xfrm>
            <a:off x="84338" y="2434869"/>
            <a:ext cx="8993079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ru-RU" b="1" i="0" dirty="0">
                <a:solidFill>
                  <a:srgbClr val="222222"/>
                </a:solidFill>
                <a:effectLst/>
                <a:latin typeface="Proxima Nova Rg Inner"/>
              </a:rPr>
            </a:br>
            <a:r>
              <a:rPr lang="ru-RU" b="1" i="0" dirty="0">
                <a:solidFill>
                  <a:srgbClr val="222222"/>
                </a:solidFill>
                <a:effectLst/>
                <a:latin typeface="Proxima Nova Rg Inner"/>
              </a:rPr>
              <a:t>	</a:t>
            </a:r>
            <a:r>
              <a:rPr lang="ru-RU" b="1" i="0" dirty="0">
                <a:solidFill>
                  <a:srgbClr val="222222"/>
                </a:solidFill>
                <a:effectLst/>
              </a:rPr>
              <a:t>Требования к инвентаризации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планируют перенести из СГС «Концептуальные основы» в СГС «Учетная политика» и дополнить. В них будет единый подход к проверке наличия активов и обязательств, к документальному оформлению инвентаризации и отражению результатов в учете. Когда поправки примут, учреждениям нужно будет внести изменения в учетную политику на 2025 год.</a:t>
            </a:r>
          </a:p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Требования к документам бухучета и документообороту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учреждения будут использовать для оформления первички и графика документооборота. В соответствии с требованиями надо будет обновить учетную политику в части работы с документами.</a:t>
            </a:r>
          </a:p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Источник: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проекты приказов Минфина об изменении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4"/>
              </a:rPr>
              <a:t>СГС «Концептуальные основы»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и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5"/>
              </a:rPr>
              <a:t>СГС «Учетная политика»</a:t>
            </a:r>
            <a:r>
              <a:rPr lang="ru-RU" b="0" i="0" dirty="0">
                <a:solidFill>
                  <a:srgbClr val="222222"/>
                </a:solidFill>
                <a:effectLst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7850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04A25F-C485-182F-FF51-D34326708D4E}"/>
              </a:ext>
            </a:extLst>
          </p:cNvPr>
          <p:cNvSpPr txBox="1"/>
          <p:nvPr/>
        </p:nvSpPr>
        <p:spPr>
          <a:xfrm>
            <a:off x="199747" y="504785"/>
            <a:ext cx="901083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b="0" i="0" dirty="0">
                <a:solidFill>
                  <a:srgbClr val="222222"/>
                </a:solidFill>
                <a:effectLst/>
                <a:latin typeface="Proxima Nova Rg Inner"/>
              </a:rPr>
            </a:br>
            <a:r>
              <a:rPr lang="ru-RU" b="1" i="0" dirty="0">
                <a:solidFill>
                  <a:srgbClr val="222222"/>
                </a:solidFill>
                <a:effectLst/>
              </a:rPr>
              <a:t>Минфин планирует ввести новые формы электронной первички для инвентаризации. </a:t>
            </a:r>
          </a:p>
          <a:p>
            <a:r>
              <a:rPr lang="ru-RU" b="0" i="0" u="none" strike="noStrike" dirty="0">
                <a:solidFill>
                  <a:srgbClr val="0047B3"/>
                </a:solidFill>
                <a:effectLst/>
                <a:hlinkClick r:id="rId3"/>
              </a:rPr>
              <a:t>Проект изменений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к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4"/>
              </a:rPr>
              <a:t>приказу от 15.04.2021 № 61н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опубликован на портале проектов правовых актов.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Новые формы все учреждения обязаны будут применять с 1 января 2025 года, а централизованные бухгалтерии — с 1 января 2024 года.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94C829EA-CCD1-4AF5-B740-A15A711976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626056"/>
              </p:ext>
            </p:extLst>
          </p:nvPr>
        </p:nvGraphicFramePr>
        <p:xfrm>
          <a:off x="898227" y="2911877"/>
          <a:ext cx="7613873" cy="2651760"/>
        </p:xfrm>
        <a:graphic>
          <a:graphicData uri="http://schemas.openxmlformats.org/drawingml/2006/table">
            <a:tbl>
              <a:tblPr/>
              <a:tblGrid>
                <a:gridCol w="1250901">
                  <a:extLst>
                    <a:ext uri="{9D8B030D-6E8A-4147-A177-3AD203B41FA5}">
                      <a16:colId xmlns:a16="http://schemas.microsoft.com/office/drawing/2014/main" val="4259638148"/>
                    </a:ext>
                  </a:extLst>
                </a:gridCol>
                <a:gridCol w="6362972">
                  <a:extLst>
                    <a:ext uri="{9D8B030D-6E8A-4147-A177-3AD203B41FA5}">
                      <a16:colId xmlns:a16="http://schemas.microsoft.com/office/drawing/2014/main" val="17054138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b="1">
                          <a:effectLst/>
                        </a:rPr>
                        <a:t>ОКУД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 dirty="0">
                          <a:effectLst/>
                        </a:rPr>
                        <a:t>Наименование бланка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17514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u="none" strike="noStrike">
                          <a:solidFill>
                            <a:srgbClr val="0047B3"/>
                          </a:solidFill>
                          <a:effectLst/>
                          <a:hlinkClick r:id="rId5"/>
                        </a:rPr>
                        <a:t>0510464</a:t>
                      </a:r>
                      <a:endParaRPr lang="ru-RU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Инвентаризационная опись на счетах учета денежных средств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35947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u="none" strike="noStrike">
                          <a:solidFill>
                            <a:srgbClr val="0047B3"/>
                          </a:solidFill>
                          <a:effectLst/>
                          <a:hlinkClick r:id="rId6"/>
                        </a:rPr>
                        <a:t>0510465</a:t>
                      </a:r>
                      <a:endParaRPr lang="ru-RU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Инвентаризационная опись (сличительная ведомость) бланков строгой отчетности и денежных документов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19805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u="none" strike="noStrike">
                          <a:solidFill>
                            <a:srgbClr val="0047B3"/>
                          </a:solidFill>
                          <a:effectLst/>
                          <a:hlinkClick r:id="rId7"/>
                        </a:rPr>
                        <a:t>0510466</a:t>
                      </a:r>
                      <a:endParaRPr lang="ru-RU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Инвентаризационная опись (сличительная ведомость) по объектам нефинансовых активов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001612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u="none" strike="noStrike">
                          <a:solidFill>
                            <a:srgbClr val="0047B3"/>
                          </a:solidFill>
                          <a:effectLst/>
                          <a:hlinkClick r:id="rId8"/>
                        </a:rPr>
                        <a:t>0510467</a:t>
                      </a:r>
                      <a:endParaRPr lang="ru-RU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Инвентаризационная ведомость наличных денежных средств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8851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u="none" strike="noStrike">
                          <a:solidFill>
                            <a:srgbClr val="0047B3"/>
                          </a:solidFill>
                          <a:effectLst/>
                          <a:hlinkClick r:id="rId9"/>
                        </a:rPr>
                        <a:t>0510468</a:t>
                      </a:r>
                      <a:endParaRPr lang="ru-RU">
                        <a:effectLst/>
                      </a:endParaRP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Инвентаризационная опись расчетов по поступлениям</a:t>
                      </a:r>
                    </a:p>
                  </a:txBody>
                  <a:tcPr marL="38100" marR="38100" marT="38100" marB="38100">
                    <a:lnL>
                      <a:noFill/>
                    </a:lnL>
                    <a:lnR>
                      <a:noFill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1259350"/>
                  </a:ext>
                </a:extLst>
              </a:tr>
            </a:tbl>
          </a:graphicData>
        </a:graphic>
      </p:graphicFrame>
      <p:sp>
        <p:nvSpPr>
          <p:cNvPr id="9" name="Rectangle 2">
            <a:extLst>
              <a:ext uri="{FF2B5EF4-FFF2-40B4-BE49-F238E27FC236}">
                <a16:creationId xmlns:a16="http://schemas.microsoft.com/office/drawing/2014/main" id="{6575AE13-5C3A-73B6-956A-673D2A9F3A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473" y="2359232"/>
            <a:ext cx="79471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-33327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Новые формы для инвентаризации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55400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CA37FC-7828-1C9B-B1A4-2C5155B3CAA6}"/>
              </a:ext>
            </a:extLst>
          </p:cNvPr>
          <p:cNvSpPr txBox="1"/>
          <p:nvPr/>
        </p:nvSpPr>
        <p:spPr>
          <a:xfrm>
            <a:off x="0" y="809328"/>
            <a:ext cx="9144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0" i="0" dirty="0">
                <a:solidFill>
                  <a:srgbClr val="222222"/>
                </a:solidFill>
                <a:effectLst/>
                <a:latin typeface="Proxima Nova Rg Inner"/>
              </a:rPr>
              <a:t>Централизация и переход на ЭДО</a:t>
            </a:r>
          </a:p>
          <a:p>
            <a:pPr algn="ctr"/>
            <a:r>
              <a:rPr lang="ru-RU" b="1" i="0" dirty="0">
                <a:solidFill>
                  <a:srgbClr val="222222"/>
                </a:solidFill>
                <a:effectLst/>
                <a:latin typeface="Proxima Nova Rg Inner"/>
              </a:rPr>
              <a:t>Казначейство разъяснило спорные вопросы: кто и что делает при централизации учета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4BE707-CA2C-D0E8-BB9A-163762900EDF}"/>
              </a:ext>
            </a:extLst>
          </p:cNvPr>
          <p:cNvSpPr txBox="1"/>
          <p:nvPr/>
        </p:nvSpPr>
        <p:spPr>
          <a:xfrm>
            <a:off x="0" y="1777282"/>
            <a:ext cx="9143999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222222"/>
                </a:solidFill>
                <a:effectLst/>
              </a:rPr>
              <a:t>	В этом году продолжается централизации бухучета. Одни учреждения передают полномочия в комитет финансов, другие — в Федеральное казначейство. Но, куда бы бухгалтеры ни передавали свой функционал, есть общие организационные вопросы. 					      </a:t>
            </a:r>
            <a:r>
              <a:rPr lang="ru-RU" b="1" i="0" dirty="0">
                <a:solidFill>
                  <a:srgbClr val="222222"/>
                </a:solidFill>
                <a:effectLst/>
              </a:rPr>
              <a:t>Учетная политика при централизации учета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При передаче полномочий по ведению бухучета централизованная бухгалтерия составляет единую учетную политику.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В ней утверждает совокупность способов, по которым будет вести учет в учреждениях. Например, методы оценки, порядок постановки, выбытия с учета объектов и правила, рабочий план счетов с порядком, неунифицированные формы первички и т. д.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Полный перечень вопросов, которые нужно урегулировать в единой учетной политике, определен в стандарте «Концептуальные основы бухучета и отчетности...» (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3"/>
              </a:rPr>
              <a:t>п. 14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СГС «Концептуальные основы», утвержденного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4"/>
              </a:rPr>
              <a:t>приказом Минфина от 31.12.2016 № 256н</a:t>
            </a:r>
            <a:r>
              <a:rPr lang="ru-RU" b="0" i="0" dirty="0">
                <a:solidFill>
                  <a:srgbClr val="222222"/>
                </a:solidFill>
                <a:effectLst/>
              </a:rPr>
              <a:t>, и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5"/>
              </a:rPr>
              <a:t>п. 7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СГС «Учетная политика, оценочные значения и ошибки», утвержденного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6"/>
              </a:rPr>
              <a:t>приказом Минфина от 30.12.2017 № 274н</a:t>
            </a:r>
            <a:r>
              <a:rPr lang="ru-RU" b="0" i="0" dirty="0">
                <a:solidFill>
                  <a:srgbClr val="222222"/>
                </a:solidFill>
                <a:effectLst/>
              </a:rPr>
              <a:t>).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В единой учетной политике регламентируют порядок взаимодействия централизованной бухгалтерии и учреждения.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Например, при проверке, инвентаризации.</a:t>
            </a:r>
          </a:p>
        </p:txBody>
      </p:sp>
    </p:spTree>
    <p:extLst>
      <p:ext uri="{BB962C8B-B14F-4D97-AF65-F5344CB8AC3E}">
        <p14:creationId xmlns:p14="http://schemas.microsoft.com/office/powerpoint/2010/main" val="269118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E54B92-CB2A-B76D-B377-65676B9FD065}"/>
              </a:ext>
            </a:extLst>
          </p:cNvPr>
          <p:cNvSpPr txBox="1"/>
          <p:nvPr/>
        </p:nvSpPr>
        <p:spPr>
          <a:xfrm>
            <a:off x="0" y="764704"/>
            <a:ext cx="91440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Распределение ответственности при передаче полномочий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Разделение ответственности при централизации зависит прежде всего от того, какие полномочия передало учреждение, и от типа централизации: технологической, функциональной, функционально-технологической.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dirty="0">
                <a:solidFill>
                  <a:srgbClr val="C00000"/>
                </a:solidFill>
                <a:effectLst/>
              </a:rPr>
              <a:t>Ответственность за правильность составления первичных документов несет учреждение.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На основе письменного распоряжения руководителя учреждения централизованная бухгалтерия может не отражать факт хозяйственной жизни в учете или отчетности. При этом именно руководитель единолично будет нести ответственность за это решение (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3"/>
              </a:rPr>
              <a:t>п. 9 постановления № 153</a:t>
            </a:r>
            <a:r>
              <a:rPr lang="ru-RU" b="0" i="0" dirty="0">
                <a:solidFill>
                  <a:srgbClr val="222222"/>
                </a:solidFill>
                <a:effectLst/>
              </a:rPr>
              <a:t>).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Централизованная бухгалтерия не несет ответственности за искажение показателей отчетности, если такое искажение допущено из-за несоответствия первичных документов фактам хозяйственной жизни.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Чтобы четко разделить ответственность, нужно составить рабочий график документооборота. Например, Федеральное казначейство утвердило график в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4"/>
              </a:rPr>
              <a:t>приказе от 21.11.2022 № 31н</a:t>
            </a:r>
            <a:r>
              <a:rPr lang="ru-RU" b="0" i="0" dirty="0">
                <a:solidFill>
                  <a:srgbClr val="222222"/>
                </a:solidFill>
                <a:effectLst/>
              </a:rPr>
              <a:t>. Он описывает бизнес-процессы и позволяет определить, на какой стороне произошла ошибка: централизованной бухгалтерии или учреждения.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432D1E-E81F-8160-9747-EA2A349E7BB4}"/>
              </a:ext>
            </a:extLst>
          </p:cNvPr>
          <p:cNvSpPr txBox="1"/>
          <p:nvPr/>
        </p:nvSpPr>
        <p:spPr>
          <a:xfrm>
            <a:off x="0" y="5396841"/>
            <a:ext cx="9144000" cy="92333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Посмотреть, как Федеральное казначейство разделило ответственность между учреждением и централизованной бухгалтерией, вы можете в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3"/>
              </a:rPr>
              <a:t>пункте 9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постановления Правительства от 15.02.2020 № 153</a:t>
            </a:r>
          </a:p>
        </p:txBody>
      </p:sp>
    </p:spTree>
    <p:extLst>
      <p:ext uri="{BB962C8B-B14F-4D97-AF65-F5344CB8AC3E}">
        <p14:creationId xmlns:p14="http://schemas.microsoft.com/office/powerpoint/2010/main" val="5275307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3BB6DD-D10C-CC49-B424-3F3A08EA9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" y="764704"/>
            <a:ext cx="9064625" cy="354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Решение о проведении инвентаризации (ф. 0510439)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  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Решение о проведении инвентаризации (ф. 0510439) оформляет учреждение самостоятельно (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п. 32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 методических указаний № 61н).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Так оно инициирует проверку имущества и обязательств при смене материально ответственных лиц, перед годовой отчетностью и других случаях. Законодательство не предполагает формировать одно решение по всем учреждениям в рамках одного периметра централизации.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</a:t>
            </a:r>
            <a:r>
              <a:rPr kumimoji="0" lang="ru-RU" altLang="ru-RU" b="0" i="0" u="sng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Порядок инвентаризации централизованная бухгалтерия устанавливает в единой учетной политике. 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В ней прописывает количество инвентаризаций в отчетном году, даты и перечень имущества, финансовых активов и обязательств, которые планируют проверять. В приказе утверждают график инвентаризаций и доводят его до обслуживаемых учреждений. Учреждение же на основе этого приказа создает свой локальный акт. Когда подходит срок инвентаризации, формирует решение (ф. 0510439).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1B8687C7-FFC6-0E9D-7ECB-292ADA591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149350"/>
            <a:ext cx="54803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5BF51A-D459-9F22-9DD5-349F90135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437" t="55479" r="64854" b="19148"/>
          <a:stretch/>
        </p:blipFill>
        <p:spPr>
          <a:xfrm>
            <a:off x="1864312" y="4313041"/>
            <a:ext cx="5220069" cy="2507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90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3198" y="1052737"/>
          <a:ext cx="8987286" cy="5265715"/>
        </p:xfrm>
        <a:graphic>
          <a:graphicData uri="http://schemas.openxmlformats.org/drawingml/2006/table">
            <a:tbl>
              <a:tblPr/>
              <a:tblGrid>
                <a:gridCol w="3312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74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cap="all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ЗАДАЧА</a:t>
                      </a:r>
                    </a:p>
                  </a:txBody>
                  <a:tcPr marL="10381" marR="17301" marT="12111" marB="164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cap="all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ОЖИДАЕМЫЙ ЭФФЕКТ ОТ РЕАЛИЗАЦИИ</a:t>
                      </a:r>
                    </a:p>
                  </a:txBody>
                  <a:tcPr marL="10381" marR="17301" marT="12111" marB="164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88527">
                <a:tc>
                  <a:txBody>
                    <a:bodyPr/>
                    <a:lstStyle/>
                    <a:p>
                      <a:pPr algn="l" fontAlgn="t"/>
                      <a:r>
                        <a:rPr lang="ru-RU" sz="1900" b="1">
                          <a:effectLst/>
                          <a:latin typeface="+mn-lt"/>
                        </a:rPr>
                        <a:t>Повышение прозрачности и обоснованности бюджетных ассигнований путем установления  к 2025 году нового формата их обоснований, предусматривающего прозрачный механизм расчета и учет результатов предоставления ассигнований для качественного планирования расходов федерального бюджета и оперативного принятия управленческих решений по его исполнению</a:t>
                      </a:r>
                    </a:p>
                  </a:txBody>
                  <a:tcPr marL="10381" marR="17301" marT="11247" marB="13841" anchor="ctr">
                    <a:lnL>
                      <a:noFill/>
                    </a:lnL>
                    <a:lnR>
                      <a:noFill/>
                    </a:lnR>
                    <a:lnT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4D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900" b="0" dirty="0">
                          <a:effectLst/>
                          <a:latin typeface="+mn-lt"/>
                        </a:rPr>
                        <a:t>К 2023 году новые формы обоснований бюджетных ассигнований позволяют увязать бюджетные ассигнования федерального бюджета с конечными результатами их использования, принимать рациональные решения на этапе планирования расходов и обеспечить проведение мониторинга для оперативного принятия управленческих решений при расходовании бюджетных средств. Дополнительно: по результатам анализа видов бюджетных ассигнований, в отдельные формы обоснований бюджетных ассигнований включены расчеты объемов бюджетных ассигнований, исходя из объемов затрат на достижение заявленного результата использования бюджетных ассигнований;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900" b="0" dirty="0">
                          <a:effectLst/>
                          <a:latin typeface="+mn-lt"/>
                        </a:rPr>
                        <a:t>к 2025 году федеральный бюджет составляется и исполняется с применением обоснований бюджетных ассигнований нового формата</a:t>
                      </a:r>
                    </a:p>
                  </a:txBody>
                  <a:tcPr marL="10381" marR="17301" marT="11247" marB="13841">
                    <a:lnL>
                      <a:noFill/>
                    </a:lnL>
                    <a:lnR>
                      <a:noFill/>
                    </a:lnR>
                    <a:lnT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4D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567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76B9B5-0EDB-DAB4-5C3D-6AECAFBC42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40" t="44950" r="50000" b="25707"/>
          <a:stretch/>
        </p:blipFill>
        <p:spPr>
          <a:xfrm>
            <a:off x="71020" y="809327"/>
            <a:ext cx="8771139" cy="32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249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74A9848-AF30-934F-DBCE-75C0A93583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144" y="752664"/>
            <a:ext cx="9144000" cy="437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Структура инвентарного номера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     	Порядок, как сформировать структуру инвентарного номера, разрабатывают и утверждают в учетной политике (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3"/>
              </a:rPr>
              <a:t>п. 9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СГС «Основные средства»,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4"/>
              </a:rPr>
              <a:t>п. 45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Инструкции к Единому плану счетов № 157н). Как вы уже могли прочитать выше, единую учетную политику составляет централизованная бухгалтерия. Поэтому логично, чтобы она определяла структуру инвентарных номеров. Это особенно актуально, когда в штате централизованного учреждения нет бухгалтера, а другие сотрудники не владеют информацией о кодах синтетического и аналитического учета.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Федеральное казначейство, например, так и сделало: оно определило структуру кодовых обозначений инвентарных номеров основных средств в пункте 3.1.1 Особенностей ведения централизованного бухгалтерского учета, утвержденных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5"/>
              </a:rPr>
              <a:t>приказом Федерального казначейства от 02.04.2020 № 17н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Когда в штате учреждения остается сотрудник, который владеет знаниями в бухучете, структуру инвентарного номера может определять он. Такие действия нужно согласовать с централизованной бухгалтерией и закрепить в единой учетной политике.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0DEB22D-807D-C62D-A678-C95626F57765}"/>
              </a:ext>
            </a:extLst>
          </p:cNvPr>
          <p:cNvSpPr txBox="1"/>
          <p:nvPr/>
        </p:nvSpPr>
        <p:spPr>
          <a:xfrm>
            <a:off x="62144" y="5237726"/>
            <a:ext cx="9001957" cy="120032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E11F27"/>
                </a:solidFill>
                <a:effectLst/>
              </a:rPr>
              <a:t>Важная деталь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</a:rPr>
              <a:t>	Если структуру инвентарных номеров будет устанавливать централизованная бухгалтерия, менять номера для введенных в эксплуатацию НФА не нужно. По новому шаблону начнут присваивать инвентарные номера для новокупленных основных средств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87743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B6F3DD-3844-CF8B-9287-7DBA404B84D5}"/>
              </a:ext>
            </a:extLst>
          </p:cNvPr>
          <p:cNvSpPr txBox="1"/>
          <p:nvPr/>
        </p:nvSpPr>
        <p:spPr>
          <a:xfrm>
            <a:off x="128726" y="764704"/>
            <a:ext cx="888654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Утвердили новые правила для договора аренды недвижимости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dirty="0">
                <a:solidFill>
                  <a:srgbClr val="FF0000"/>
                </a:solidFill>
                <a:effectLst/>
              </a:rPr>
              <a:t>Минфин дополнил типовые условия договоров аренды.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Поэтому, если ваше учреждение сдает в аренду помещения, здания, строения и сооружения, находящиеся в федеральной собственности, подготовьте дополнительные соглашения к договорам.</a:t>
            </a:r>
          </a:p>
          <a:p>
            <a:pPr algn="l"/>
            <a:r>
              <a:rPr lang="ru-RU" b="0" i="0" u="sng" dirty="0">
                <a:solidFill>
                  <a:srgbClr val="222222"/>
                </a:solidFill>
                <a:effectLst/>
              </a:rPr>
              <a:t>Добавьте два пункта в договоры. </a:t>
            </a:r>
          </a:p>
          <a:p>
            <a:pPr algn="l"/>
            <a:r>
              <a:rPr lang="ru-RU" dirty="0">
                <a:solidFill>
                  <a:srgbClr val="222222"/>
                </a:solidFill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Первый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— об индексации арендной платы с года, который следует за годом заключения договора, но не чаще одного раза в год. </a:t>
            </a:r>
          </a:p>
          <a:p>
            <a:pPr algn="l"/>
            <a:r>
              <a:rPr lang="ru-RU" dirty="0">
                <a:solidFill>
                  <a:srgbClr val="222222"/>
                </a:solidFill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Второй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— об изменении стоимости платы в одностороннем порядке. Также укажите, что уровень индексации зависит от инфляции и применяется он ежегодно по состоянию на начало очередного финансового года.</a:t>
            </a:r>
          </a:p>
          <a:p>
            <a:pPr algn="l"/>
            <a:r>
              <a:rPr lang="ru-RU" b="1" i="0" dirty="0">
                <a:solidFill>
                  <a:srgbClr val="E11F27"/>
                </a:solidFill>
                <a:effectLst/>
              </a:rPr>
              <a:t>Источник: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3"/>
              </a:rPr>
              <a:t>приказ Минфина от 28.03.2023 № 33н</a:t>
            </a:r>
            <a:endParaRPr lang="ru-RU" b="0" i="0" dirty="0">
              <a:solidFill>
                <a:srgbClr val="222222"/>
              </a:solidFill>
              <a:effectLst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378ECA4-3265-411A-2FB4-C0C1BE1014D8}"/>
              </a:ext>
            </a:extLst>
          </p:cNvPr>
          <p:cNvSpPr/>
          <p:nvPr/>
        </p:nvSpPr>
        <p:spPr>
          <a:xfrm>
            <a:off x="0" y="400018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343783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2"/>
          <p:cNvSpPr txBox="1">
            <a:spLocks/>
          </p:cNvSpPr>
          <p:nvPr/>
        </p:nvSpPr>
        <p:spPr>
          <a:xfrm>
            <a:off x="333189" y="1340770"/>
            <a:ext cx="8477622" cy="4268799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7200" b="1" dirty="0">
                <a:solidFill>
                  <a:schemeClr val="tx1"/>
                </a:solidFill>
              </a:rPr>
              <a:t>С этого года вы по-новому будете отражать операции в бухучете. </a:t>
            </a:r>
          </a:p>
          <a:p>
            <a:endParaRPr lang="ru-RU" sz="7200" b="1" dirty="0">
              <a:solidFill>
                <a:schemeClr val="tx1"/>
              </a:solidFill>
            </a:endParaRPr>
          </a:p>
          <a:p>
            <a:r>
              <a:rPr lang="ru-RU" sz="7200" b="1" dirty="0">
                <a:solidFill>
                  <a:schemeClr val="tx1"/>
                </a:solidFill>
              </a:rPr>
              <a:t>Приказ Минфина России от 01.12.2010 N 157н</a:t>
            </a:r>
          </a:p>
          <a:p>
            <a:r>
              <a:rPr lang="ru-RU" sz="7200" dirty="0">
                <a:solidFill>
                  <a:schemeClr val="tx1"/>
                </a:solidFill>
              </a:rPr>
              <a:t>(</a:t>
            </a:r>
            <a:r>
              <a:rPr lang="ru-RU" sz="7200" u="sng" dirty="0">
                <a:solidFill>
                  <a:schemeClr val="tx1"/>
                </a:solidFill>
              </a:rPr>
              <a:t>В </a:t>
            </a:r>
            <a:r>
              <a:rPr lang="ru-RU" sz="7200" u="sng" dirty="0" err="1">
                <a:solidFill>
                  <a:schemeClr val="tx1"/>
                </a:solidFill>
              </a:rPr>
              <a:t>в</a:t>
            </a:r>
            <a:r>
              <a:rPr lang="ru-RU" sz="7200" u="sng" dirty="0">
                <a:solidFill>
                  <a:schemeClr val="tx1"/>
                </a:solidFill>
              </a:rPr>
              <a:t> редакции  приказа Минфина России от 21.12.2022 N 192н (действует с 23.04.2023)</a:t>
            </a:r>
            <a:br>
              <a:rPr lang="ru-RU" sz="7200" dirty="0"/>
            </a:br>
            <a:r>
              <a:rPr lang="ru-RU" sz="7200" dirty="0"/>
              <a:t>	</a:t>
            </a:r>
            <a:r>
              <a:rPr lang="ru-RU" sz="7200" u="sng" dirty="0">
                <a:solidFill>
                  <a:schemeClr val="tx1"/>
                </a:solidFill>
              </a:rPr>
              <a:t>С 23 апреля </a:t>
            </a:r>
            <a:r>
              <a:rPr lang="ru-RU" sz="7200" dirty="0">
                <a:solidFill>
                  <a:schemeClr val="tx1"/>
                </a:solidFill>
              </a:rPr>
              <a:t>применяйте в учете новые счета и правила из Инструкции № 157н. </a:t>
            </a:r>
          </a:p>
          <a:p>
            <a:r>
              <a:rPr lang="ru-RU" sz="7200" dirty="0">
                <a:solidFill>
                  <a:srgbClr val="C00000"/>
                </a:solidFill>
              </a:rPr>
              <a:t>Новые счета ввели для ЕНП, страховых взносов, казны и других объектов, правила обновили для учета резервов, </a:t>
            </a:r>
            <a:r>
              <a:rPr lang="ru-RU" sz="7200" dirty="0" err="1">
                <a:solidFill>
                  <a:srgbClr val="C00000"/>
                </a:solidFill>
              </a:rPr>
              <a:t>соцпособий</a:t>
            </a:r>
            <a:r>
              <a:rPr lang="ru-RU" sz="7200" dirty="0">
                <a:solidFill>
                  <a:srgbClr val="C00000"/>
                </a:solidFill>
              </a:rPr>
              <a:t>, БСО, имущества на </a:t>
            </a:r>
            <a:r>
              <a:rPr lang="ru-RU" sz="7200" dirty="0" err="1">
                <a:solidFill>
                  <a:srgbClr val="C00000"/>
                </a:solidFill>
              </a:rPr>
              <a:t>забалансе</a:t>
            </a:r>
            <a:r>
              <a:rPr lang="ru-RU" sz="7200" dirty="0">
                <a:solidFill>
                  <a:srgbClr val="C00000"/>
                </a:solidFill>
              </a:rPr>
              <a:t>, доходов будущих периодов. </a:t>
            </a:r>
          </a:p>
          <a:p>
            <a:r>
              <a:rPr lang="ru-RU" sz="7200" dirty="0">
                <a:solidFill>
                  <a:schemeClr val="tx1"/>
                </a:solidFill>
              </a:rPr>
              <a:t>Еще из Инструкции № 157н исключили некоторые правила по </a:t>
            </a:r>
            <a:r>
              <a:rPr lang="ru-RU" sz="7200" dirty="0" err="1">
                <a:solidFill>
                  <a:schemeClr val="tx1"/>
                </a:solidFill>
              </a:rPr>
              <a:t>первичке</a:t>
            </a:r>
            <a:r>
              <a:rPr lang="ru-RU" sz="7200" dirty="0">
                <a:solidFill>
                  <a:schemeClr val="tx1"/>
                </a:solidFill>
              </a:rPr>
              <a:t>. Все поправки утверждены </a:t>
            </a:r>
            <a:r>
              <a:rPr lang="ru-RU" sz="7200" u="sng" dirty="0">
                <a:solidFill>
                  <a:schemeClr val="tx1"/>
                </a:solidFill>
              </a:rPr>
              <a:t>приказом Минфина от 21.12.2022 № 192н</a:t>
            </a:r>
            <a:r>
              <a:rPr lang="ru-RU" sz="7200" dirty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ru-RU" sz="7200" dirty="0">
                <a:solidFill>
                  <a:schemeClr val="tx1"/>
                </a:solidFill>
              </a:rPr>
              <a:t>	</a:t>
            </a:r>
            <a:r>
              <a:rPr lang="ru-RU" sz="7200" i="1" u="sng" dirty="0">
                <a:solidFill>
                  <a:schemeClr val="tx1"/>
                </a:solidFill>
              </a:rPr>
              <a:t>Остатки, которые числятся на 1 января, переносите на новые счета в </a:t>
            </a:r>
            <a:r>
              <a:rPr lang="ru-RU" sz="7200" i="1" u="sng" dirty="0" err="1">
                <a:solidFill>
                  <a:schemeClr val="tx1"/>
                </a:solidFill>
              </a:rPr>
              <a:t>межотчетный</a:t>
            </a:r>
            <a:r>
              <a:rPr lang="ru-RU" sz="7200" i="1" u="sng" dirty="0">
                <a:solidFill>
                  <a:schemeClr val="tx1"/>
                </a:solidFill>
              </a:rPr>
              <a:t> период, кроме остатков по налогам и взносам со счетов 303.ХХ. По ним надо перенести только обороты с 1 по 22 апреля. Для этого сделайте исправительные проводки «Красным </a:t>
            </a:r>
            <a:r>
              <a:rPr lang="ru-RU" sz="7200" i="1" u="sng" dirty="0" err="1">
                <a:solidFill>
                  <a:schemeClr val="tx1"/>
                </a:solidFill>
              </a:rPr>
              <a:t>сторно</a:t>
            </a:r>
            <a:r>
              <a:rPr lang="ru-RU" sz="7200" i="1" u="sng" dirty="0">
                <a:solidFill>
                  <a:schemeClr val="tx1"/>
                </a:solidFill>
              </a:rPr>
              <a:t>» и оформите </a:t>
            </a:r>
            <a:r>
              <a:rPr lang="ru-RU" sz="7200" i="1" u="sng" dirty="0" err="1">
                <a:solidFill>
                  <a:schemeClr val="tx1"/>
                </a:solidFill>
              </a:rPr>
              <a:t>Бухсправку</a:t>
            </a:r>
            <a:r>
              <a:rPr lang="ru-RU" sz="7200" i="1" u="sng" dirty="0">
                <a:solidFill>
                  <a:schemeClr val="tx1"/>
                </a:solidFill>
              </a:rPr>
              <a:t>. Проведите операцию днем, когда изменения вступили в силу – 23 апреля.</a:t>
            </a:r>
          </a:p>
          <a:p>
            <a:pPr algn="l"/>
            <a:r>
              <a:rPr lang="ru-RU" sz="6400" b="1" dirty="0"/>
              <a:t>	</a:t>
            </a:r>
            <a:endParaRPr lang="ru-RU" sz="6400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1300968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77" t="60247" r="31111" b="11235"/>
          <a:stretch/>
        </p:blipFill>
        <p:spPr bwMode="auto">
          <a:xfrm>
            <a:off x="251520" y="1012724"/>
            <a:ext cx="8496944" cy="312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39" t="40760" r="20139" b="27037"/>
          <a:stretch/>
        </p:blipFill>
        <p:spPr bwMode="auto">
          <a:xfrm>
            <a:off x="231304" y="4138193"/>
            <a:ext cx="7067954" cy="266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37123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5" t="40000" r="20070" b="36420"/>
          <a:stretch/>
        </p:blipFill>
        <p:spPr bwMode="auto">
          <a:xfrm>
            <a:off x="179512" y="1047004"/>
            <a:ext cx="7704856" cy="2126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3356992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Как внести поправки в учетную политику</a:t>
            </a:r>
            <a:endParaRPr lang="ru-RU" dirty="0"/>
          </a:p>
          <a:p>
            <a:r>
              <a:rPr lang="ru-RU" dirty="0"/>
              <a:t>	</a:t>
            </a:r>
            <a:r>
              <a:rPr lang="ru-RU" u="sng" dirty="0"/>
              <a:t>Из-за изменений учета придется поправить учетную политику на 2023 год.</a:t>
            </a:r>
            <a:r>
              <a:rPr lang="ru-RU" dirty="0"/>
              <a:t>  Для этого нужно издать </a:t>
            </a:r>
            <a:r>
              <a:rPr lang="ru-RU" u="sng" dirty="0"/>
              <a:t>приказ об изменении</a:t>
            </a:r>
            <a:r>
              <a:rPr lang="ru-RU" dirty="0"/>
              <a:t> документа, добавить в рабочий план счетов новые счета по ЕНП и взносам – 303.14 и 303.15, а также другие новые счета, которые будет использовать учреждение.</a:t>
            </a:r>
          </a:p>
          <a:p>
            <a:r>
              <a:rPr lang="ru-RU" dirty="0"/>
              <a:t>	Кроме этого, в учетной политике пропишите правила резерва по электронной приемке, новую аналитику по </a:t>
            </a:r>
            <a:r>
              <a:rPr lang="ru-RU" dirty="0" err="1"/>
              <a:t>забалансовым</a:t>
            </a:r>
            <a:r>
              <a:rPr lang="ru-RU" dirty="0"/>
              <a:t> счетам 17 и 18 для целевых средств и обновите правила учета БСО. Также проверьте  правила документооборота.</a:t>
            </a:r>
          </a:p>
        </p:txBody>
      </p:sp>
    </p:spTree>
    <p:extLst>
      <p:ext uri="{BB962C8B-B14F-4D97-AF65-F5344CB8AC3E}">
        <p14:creationId xmlns:p14="http://schemas.microsoft.com/office/powerpoint/2010/main" val="244741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A9EB37-969F-32BC-23EE-1C73E8DE0E11}"/>
              </a:ext>
            </a:extLst>
          </p:cNvPr>
          <p:cNvSpPr txBox="1"/>
          <p:nvPr/>
        </p:nvSpPr>
        <p:spPr>
          <a:xfrm>
            <a:off x="119848" y="1164506"/>
            <a:ext cx="8904303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Как изменится отчетность</a:t>
            </a:r>
            <a:endParaRPr lang="ru-RU" b="0" i="0" dirty="0">
              <a:solidFill>
                <a:srgbClr val="222222"/>
              </a:solidFill>
              <a:effectLst/>
            </a:endParaRP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Прошлогодние остатки, которые сторнируете 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на новые счета 209.39, 204.2Т, 205.2Т, 205.8Т, 208.9Т, 215.5Т 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в </a:t>
            </a:r>
            <a:r>
              <a:rPr lang="ru-RU" b="0" i="0" dirty="0" err="1">
                <a:solidFill>
                  <a:srgbClr val="222222"/>
                </a:solidFill>
                <a:effectLst/>
              </a:rPr>
              <a:t>межотчетный</a:t>
            </a:r>
            <a:r>
              <a:rPr lang="ru-RU" b="0" i="0" dirty="0">
                <a:solidFill>
                  <a:srgbClr val="222222"/>
                </a:solidFill>
                <a:effectLst/>
              </a:rPr>
              <a:t> период – 31 декабря, отражать в годовой отчетности на 1 января 2023 года не нужно. </a:t>
            </a:r>
          </a:p>
          <a:p>
            <a:pPr algn="l"/>
            <a:r>
              <a:rPr lang="ru-RU" dirty="0">
                <a:solidFill>
                  <a:srgbClr val="222222"/>
                </a:solidFill>
              </a:rPr>
              <a:t>	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Зато их надо отразить в Сведениях об изменении валюты баланса (ф. 0503173,  ф.0503773). Покажите их в следующей отчетности как входящие остатки с учетом поправок 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Полугодовая отчетность на 1 июля 2023 сдается со всеми входящими остатками – они будут отличаться от исходящих остатков годового отчета. Разница между остатками по новым счетам будет отражена в Сведениях об изменении валюты баланса (ф. 0503173, ф.0503773). Подробнее, как оформить Сведения (ф. 0503173) и Сведения (ф. 0503773).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CE711C-2A5A-9407-9C42-DC13D4B29D0C}"/>
              </a:ext>
            </a:extLst>
          </p:cNvPr>
          <p:cNvSpPr txBox="1"/>
          <p:nvPr/>
        </p:nvSpPr>
        <p:spPr>
          <a:xfrm>
            <a:off x="119848" y="4580826"/>
            <a:ext cx="87667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b="1" i="0" dirty="0">
                <a:solidFill>
                  <a:srgbClr val="222222"/>
                </a:solidFill>
                <a:effectLst/>
                <a:latin typeface="Proxima Nova Rg Inner"/>
              </a:rPr>
            </a:br>
            <a:r>
              <a:rPr lang="ru-RU" b="1" i="0" dirty="0">
                <a:solidFill>
                  <a:srgbClr val="222222"/>
                </a:solidFill>
                <a:effectLst/>
              </a:rPr>
              <a:t>Что изменилось в забалансовых счетах</a:t>
            </a:r>
            <a:endParaRPr lang="ru-RU" b="0" i="0" dirty="0">
              <a:solidFill>
                <a:srgbClr val="222222"/>
              </a:solidFill>
              <a:effectLst/>
            </a:endParaRP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Для учета имущества и задолженности на забалансовых счетах ввели новые правила и требования к аналитике и документам. Поправки коснулись 01, 03, 04, 21, 17, 18, 25, 26 и 27-го счетов.</a:t>
            </a:r>
          </a:p>
        </p:txBody>
      </p:sp>
    </p:spTree>
    <p:extLst>
      <p:ext uri="{BB962C8B-B14F-4D97-AF65-F5344CB8AC3E}">
        <p14:creationId xmlns:p14="http://schemas.microsoft.com/office/powerpoint/2010/main" val="26273621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908720"/>
            <a:ext cx="60486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По каким правилам вести учет на </a:t>
            </a:r>
            <a:r>
              <a:rPr lang="ru-RU" b="1" dirty="0" err="1"/>
              <a:t>забалансовых</a:t>
            </a:r>
            <a:r>
              <a:rPr lang="ru-RU" b="1" dirty="0"/>
              <a:t> счетах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90082" y="1187621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i="1" dirty="0"/>
              <a:t>С этого года по-новому отражайте имущество и задолженность на </a:t>
            </a:r>
            <a:r>
              <a:rPr lang="ru-RU" i="1" dirty="0" err="1"/>
              <a:t>забалансовых</a:t>
            </a:r>
            <a:r>
              <a:rPr lang="ru-RU" i="1" dirty="0"/>
              <a:t> счетах. Минфин изменил правила учета на </a:t>
            </a:r>
            <a:r>
              <a:rPr lang="ru-RU" i="1" dirty="0" err="1"/>
              <a:t>забалансовых</a:t>
            </a:r>
            <a:r>
              <a:rPr lang="ru-RU" i="1" dirty="0"/>
              <a:t> счетах, а также ввел новые требования к аналитике и документам.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2136" y="2056685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b="1" dirty="0"/>
              <a:t>	1. </a:t>
            </a:r>
            <a:r>
              <a:rPr lang="ru-RU" b="1" i="0" dirty="0">
                <a:solidFill>
                  <a:srgbClr val="222222"/>
                </a:solidFill>
                <a:effectLst/>
              </a:rPr>
              <a:t>Имущество на счетах 01, 25 и 26</a:t>
            </a:r>
          </a:p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Что изменилось.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</a:t>
            </a:r>
            <a:r>
              <a:rPr lang="ru-RU" b="0" i="0" dirty="0">
                <a:solidFill>
                  <a:srgbClr val="C00000"/>
                </a:solidFill>
                <a:effectLst/>
              </a:rPr>
              <a:t>Из Инструкции № 157н исключили правило, что при передаче имущества со счета 01 субарендатору или иному пользователю объект дополнительно отражается на забалансовом счете 25 «Имущество, переданное в возмездное пользование (аренду)» или 26 «Имущество, переданное в безвозмездное пользование».</a:t>
            </a:r>
          </a:p>
          <a:p>
            <a:r>
              <a:rPr lang="ru-RU" dirty="0"/>
              <a:t>	</a:t>
            </a:r>
            <a:r>
              <a:rPr lang="ru-RU" u="sng" dirty="0"/>
              <a:t>Теперь при передаче имущества со счета 01 субарендатору или иному пользователю не отражайте операцию на </a:t>
            </a:r>
            <a:r>
              <a:rPr lang="ru-RU" u="sng" dirty="0" err="1"/>
              <a:t>забалансовом</a:t>
            </a:r>
            <a:r>
              <a:rPr lang="ru-RU" u="sng" dirty="0"/>
              <a:t> счете 25 или 26.</a:t>
            </a:r>
          </a:p>
          <a:p>
            <a:r>
              <a:rPr lang="ru-RU" dirty="0"/>
              <a:t>	До изменений, если объект безвозмездного пользования передавали другим пользователям, по счету 01 отражали смену материально ответственного лица. Одновременно учитывали переданное имущество на </a:t>
            </a:r>
            <a:r>
              <a:rPr lang="ru-RU" dirty="0" err="1"/>
              <a:t>забалансовом</a:t>
            </a:r>
            <a:r>
              <a:rPr lang="ru-RU" dirty="0"/>
              <a:t> счете 25 или 26 (</a:t>
            </a:r>
            <a:r>
              <a:rPr lang="ru-RU" u="sng" dirty="0" err="1"/>
              <a:t>абз</a:t>
            </a:r>
            <a:r>
              <a:rPr lang="ru-RU" u="sng" dirty="0"/>
              <a:t>. 4 п. 333 Инструкции № 157н</a:t>
            </a:r>
            <a:r>
              <a:rPr lang="ru-RU" dirty="0"/>
              <a:t>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346248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66524" y="1124529"/>
            <a:ext cx="878497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Как применять. </a:t>
            </a:r>
            <a:r>
              <a:rPr lang="ru-RU" dirty="0"/>
              <a:t>При передаче имущества со счета 01 субарендатору или иному пользователю отражайте внутреннее перемещение нефинансовых активов. В бухучете делайте две проводки: </a:t>
            </a:r>
          </a:p>
          <a:p>
            <a:pPr algn="ctr"/>
            <a:br>
              <a:rPr lang="ru-RU" dirty="0"/>
            </a:br>
            <a:r>
              <a:rPr lang="ru-RU" b="1" i="0" dirty="0">
                <a:solidFill>
                  <a:srgbClr val="222222"/>
                </a:solidFill>
                <a:effectLst/>
              </a:rPr>
              <a:t>Уменьшение забалансового счета 01 «МОЛ № 1»;</a:t>
            </a:r>
            <a:br>
              <a:rPr lang="ru-RU" b="1" dirty="0"/>
            </a:br>
            <a:r>
              <a:rPr lang="ru-RU" b="1" i="0" dirty="0">
                <a:solidFill>
                  <a:srgbClr val="222222"/>
                </a:solidFill>
                <a:effectLst/>
              </a:rPr>
              <a:t>Увеличение забалансового счета 01 «МОЛ № 2».</a:t>
            </a:r>
            <a:endParaRPr lang="ru-RU" dirty="0"/>
          </a:p>
          <a:p>
            <a:endParaRPr lang="ru-RU" dirty="0"/>
          </a:p>
          <a:p>
            <a:r>
              <a:rPr lang="ru-RU" dirty="0"/>
              <a:t>	</a:t>
            </a:r>
            <a:r>
              <a:rPr lang="ru-RU" dirty="0">
                <a:solidFill>
                  <a:srgbClr val="C00000"/>
                </a:solidFill>
              </a:rPr>
              <a:t>Дело в том, что на счете 01 учреждение учитывает имущество, на которое у него нет права оперативного управления.</a:t>
            </a:r>
            <a:r>
              <a:rPr lang="ru-RU" dirty="0"/>
              <a:t> Исключение — аренда. В перечне посмотрите, какие объекты учреждение отражает на счете 01. Таким имуществом учреждение не вправе распоряжаться самостоятельно, например передавать в аренду (см. таблицу ниже). Это право принадлежит собственнику.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2502412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31709"/>
            <a:ext cx="8928992" cy="3139321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Перечень объектов, которые учитывают на счете 01</a:t>
            </a:r>
          </a:p>
          <a:p>
            <a:r>
              <a:rPr lang="ru-RU" b="1" dirty="0"/>
              <a:t>1. </a:t>
            </a:r>
            <a:r>
              <a:rPr lang="ru-RU" dirty="0"/>
              <a:t>Имущество, которое учреждение получило в пользование, кроме объектов аренды и неисключительных прав</a:t>
            </a:r>
            <a:br>
              <a:rPr lang="ru-RU" dirty="0"/>
            </a:br>
            <a:r>
              <a:rPr lang="ru-RU" b="1" dirty="0"/>
              <a:t>2. </a:t>
            </a:r>
            <a:r>
              <a:rPr lang="ru-RU" dirty="0"/>
              <a:t>Имущество, которым учреждение пользуется по решению собственника, учредителя для выполнения возложенных функций — без закрепления на вещном праве</a:t>
            </a:r>
            <a:br>
              <a:rPr lang="ru-RU" dirty="0"/>
            </a:br>
            <a:r>
              <a:rPr lang="ru-RU" b="1" dirty="0"/>
              <a:t>3. </a:t>
            </a:r>
            <a:r>
              <a:rPr lang="ru-RU" dirty="0"/>
              <a:t>Имущество, которое получили в безвозмездное пользование в силу обязанностей, которые возникают по законодательству</a:t>
            </a:r>
            <a:br>
              <a:rPr lang="ru-RU" dirty="0"/>
            </a:br>
            <a:r>
              <a:rPr lang="ru-RU" b="1" dirty="0"/>
              <a:t>4. </a:t>
            </a:r>
            <a:r>
              <a:rPr lang="ru-RU" dirty="0"/>
              <a:t>Музейные предметы и коллекции в составе государственной и негосударственной части Музейного фонда</a:t>
            </a:r>
            <a:br>
              <a:rPr lang="ru-RU" dirty="0"/>
            </a:br>
            <a:r>
              <a:rPr lang="ru-RU" b="1" dirty="0"/>
              <a:t>5. </a:t>
            </a:r>
            <a:r>
              <a:rPr lang="ru-RU" dirty="0"/>
              <a:t>Права ограниченного пользования чужими земельными участками, в том числе сервитут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4272678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На счете 25 учитывают объекты операционной и финансовой аренды, которые передают в возмездное пользование по договору аренды. Исключение — аренда на льготных условиях (п. </a:t>
            </a:r>
            <a:r>
              <a:rPr lang="ru-RU" u="sng" dirty="0"/>
              <a:t>381</a:t>
            </a:r>
            <a:r>
              <a:rPr lang="ru-RU" dirty="0"/>
              <a:t>, </a:t>
            </a:r>
            <a:r>
              <a:rPr lang="ru-RU" u="sng" dirty="0"/>
              <a:t>383</a:t>
            </a:r>
            <a:r>
              <a:rPr lang="ru-RU" dirty="0"/>
              <a:t> Инструкции № 157н). На счете 26 отражают объекты, переданные в льготную аренду. Поэтому из Инструкции № 157н убрали противоречие нормам </a:t>
            </a:r>
            <a:r>
              <a:rPr lang="ru-RU" u="sng" dirty="0"/>
              <a:t>стандарта «Аренда»</a:t>
            </a:r>
            <a:r>
              <a:rPr lang="ru-RU" dirty="0"/>
              <a:t>, утвержденным </a:t>
            </a:r>
            <a:r>
              <a:rPr lang="ru-RU" u="sng" dirty="0"/>
              <a:t>приказом Минфина от 31.12.2016 № 258н</a:t>
            </a:r>
            <a:r>
              <a:rPr lang="ru-RU" dirty="0"/>
              <a:t>.</a:t>
            </a:r>
          </a:p>
          <a:p>
            <a:r>
              <a:rPr lang="ru-RU" b="1" dirty="0"/>
              <a:t>	Что проверить.</a:t>
            </a:r>
            <a:r>
              <a:rPr lang="ru-RU" dirty="0"/>
              <a:t> Проверьте, какое имущество вы учитываете на счетах 25 и 26. Если обнаружите, что на них числятся объекты, переданные со счета 01, уменьшите показатели счетов 25 и 26. Правомерность передачи имущества должны оценить юристы, а не бухгалтерия.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3730584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73262" y="764705"/>
          <a:ext cx="9070738" cy="6683035"/>
        </p:xfrm>
        <a:graphic>
          <a:graphicData uri="http://schemas.openxmlformats.org/drawingml/2006/table">
            <a:tbl>
              <a:tblPr/>
              <a:tblGrid>
                <a:gridCol w="14154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53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cap="all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ЗАДАЧА</a:t>
                      </a:r>
                    </a:p>
                  </a:txBody>
                  <a:tcPr marL="10381" marR="17301" marT="12111" marB="164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cap="all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ОЖИДАЕМЫЙ ЭФФЕКТ ОТ РЕАЛИЗАЦИИ</a:t>
                      </a:r>
                    </a:p>
                  </a:txBody>
                  <a:tcPr marL="10381" marR="17301" marT="12111" marB="164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9436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dirty="0">
                          <a:effectLst/>
                          <a:latin typeface="+mn-lt"/>
                        </a:rPr>
                        <a:t>Создание к 2027 году единой электронной системы формирования данных (далее – СФАД) учета и отчетности государственных финансов бюджетов бюджетной системы Российской Федерации</a:t>
                      </a:r>
                    </a:p>
                  </a:txBody>
                  <a:tcPr marL="10381" marR="17301" marT="11247" marB="13841">
                    <a:lnL>
                      <a:noFill/>
                    </a:lnL>
                    <a:lnR>
                      <a:noFill/>
                    </a:lnR>
                    <a:lnT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4D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2023 году внесены изменения в законодательство Российской Федерации, предусматривающие развитие централизованной модели ведения бухгалтерского учета и составления отчетности, начисления и выплаты заработной платы в организациях бюджетной сферы;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2023 году разработаны и внедрены типовые планы организационно-методических и технологических мероприятий по внедрению соответствующих моделей (ФТЦ-модель, ТЦ-модель). Обеспечена методическая поддержка участников централизованных процедур;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2024 году внедрена единая государственная учетная политика, регулируемая системой федеральных стандартов бухгалтерского учета государственных финансов и единых стандартов электронной финансовой информации, обеспечивающих ее юридическую значимость;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2025 году созданы гибкие и адаптивные информационные технологии, автоматизирующие процессы и процедуры документирования информации при ведении учета и составлении отчетности;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2027 году обеспечен ввод в эксплуатацию единой электронной системы формирования данных учета и отчетности государственных финансов на базе ГИИС «Электронный бюджет» в соответствии с разработанной нормативной правовой базой в сфере развития централизованной модели ведения бухгалтерского учета и составления отчетности, начисления и выплаты заработной платы в организациях бюджетной сферы;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2027 году все участники централизации ведения бухгалтерского учета и составления отчетности, начисления и выплаты заработной платы на базе ФК включены в подсистему «Учет и отчетность» ГИИС «Электронный бюджет»;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2025 году при формировании учетных данных для СФАД используются все федеральные стандарты бухгалтерского учета государственных финансов</a:t>
                      </a:r>
                    </a:p>
                  </a:txBody>
                  <a:tcPr marL="10381" marR="17301" marT="11247" marB="13841">
                    <a:lnL>
                      <a:noFill/>
                    </a:lnL>
                    <a:lnR>
                      <a:noFill/>
                    </a:lnR>
                    <a:lnT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4D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317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852182" y="1194575"/>
            <a:ext cx="5641553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Каким имуществом и как учреждение вправе распоряжаться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1" t="54811" r="49415" b="17922"/>
          <a:stretch/>
        </p:blipFill>
        <p:spPr bwMode="auto">
          <a:xfrm>
            <a:off x="893358" y="1628802"/>
            <a:ext cx="7559198" cy="280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34962296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6960" y="1012725"/>
            <a:ext cx="89872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2.</a:t>
            </a:r>
            <a:r>
              <a:rPr lang="ru-RU" dirty="0"/>
              <a:t> </a:t>
            </a:r>
            <a:r>
              <a:rPr lang="ru-RU" b="1" dirty="0"/>
              <a:t>Чиновники ограничили срок хранения имущества на счете 02</a:t>
            </a:r>
          </a:p>
          <a:p>
            <a:r>
              <a:rPr lang="ru-RU" dirty="0"/>
              <a:t>	Если на счете 02 у вас числится вычислительная или офисная техника, проверьте, с какой целью вы отнесли ее на этот счет. Если конечная цель — утилизация, вы рискуете получить штраф. Чиновники ограничили время нахождения на нем техники до момента утилизации. </a:t>
            </a:r>
          </a:p>
          <a:p>
            <a:r>
              <a:rPr lang="ru-RU" dirty="0"/>
              <a:t>	</a:t>
            </a:r>
            <a:r>
              <a:rPr lang="ru-RU" u="sng" dirty="0"/>
              <a:t>Основным средством может быть только актив, от которого ожидается поступление полезного потенциала или экономических выгод </a:t>
            </a:r>
            <a:r>
              <a:rPr lang="ru-RU" dirty="0"/>
              <a:t>(стандарт «Основные средства», утвержденный приказом Минфина от 31.12.2016 № 257н)</a:t>
            </a:r>
          </a:p>
          <a:p>
            <a:r>
              <a:rPr lang="ru-RU" dirty="0"/>
              <a:t>Не дожидаясь ноября, проведите ревизию </a:t>
            </a:r>
            <a:r>
              <a:rPr lang="ru-RU" dirty="0" err="1"/>
              <a:t>забалансового</a:t>
            </a:r>
            <a:r>
              <a:rPr lang="ru-RU" dirty="0"/>
              <a:t> счета 02 «Материальные ценности на хранении». Проверьте, числится ли на нем электронная техника. Если да, обязательно выясните, как давно она появилась на этом </a:t>
            </a:r>
            <a:r>
              <a:rPr lang="ru-RU" dirty="0" err="1"/>
              <a:t>забалансовом</a:t>
            </a:r>
            <a:r>
              <a:rPr lang="ru-RU" dirty="0"/>
              <a:t> счете.</a:t>
            </a:r>
          </a:p>
          <a:p>
            <a:endParaRPr lang="ru-RU" dirty="0"/>
          </a:p>
          <a:p>
            <a:r>
              <a:rPr lang="ru-RU" i="1" dirty="0"/>
              <a:t>До недавнего времени ограничений по сроку передачи отходов на утилизацию не было. </a:t>
            </a:r>
            <a:r>
              <a:rPr lang="ru-RU" dirty="0"/>
              <a:t>Можно было сколько угодно хранить у себя старую электронную технику. Например, с целью собрать максимально большую партию для передачи на утилизацию.</a:t>
            </a:r>
          </a:p>
          <a:p>
            <a:r>
              <a:rPr lang="ru-RU" b="1" dirty="0"/>
              <a:t>	С 1 марта 2022 года действует приказ Минприроды от 11.06.2021 № 399 «Об утверждении требований при обращении с группами однородных отходов I–V классов опасности». </a:t>
            </a:r>
            <a:r>
              <a:rPr lang="ru-RU" dirty="0"/>
              <a:t>С 1 марта 2022 года срок передачи отходов электронного оборудования </a:t>
            </a:r>
            <a:r>
              <a:rPr lang="ru-RU" b="1" dirty="0"/>
              <a:t>не может превышать 11 месяцев со дня образования отходов </a:t>
            </a:r>
            <a:r>
              <a:rPr lang="ru-RU" dirty="0"/>
              <a:t>(</a:t>
            </a:r>
            <a:r>
              <a:rPr lang="ru-RU" u="sng" dirty="0"/>
              <a:t>п. 56 приказа № 399</a:t>
            </a:r>
            <a:r>
              <a:rPr lang="ru-RU" dirty="0"/>
              <a:t>). 	Именно этот период техника может числиться за балансом на счете 02.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2796247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6732" y="1268761"/>
            <a:ext cx="89872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u="sng" dirty="0"/>
              <a:t>За несоблюдение правил обращения с отходами установлена административная ответственность: </a:t>
            </a:r>
            <a:r>
              <a:rPr lang="ru-RU" b="1" dirty="0"/>
              <a:t>в виде штрафа от 10 000 до 30 000 руб. для должностных лиц и от 100 000 до 250 000 руб. для юридических лиц или приостановления деятельности на срок до 90 суток (ст. 8.2 КоАП).</a:t>
            </a:r>
          </a:p>
          <a:p>
            <a:endParaRPr lang="ru-RU" b="1" dirty="0"/>
          </a:p>
          <a:p>
            <a:pPr algn="ctr"/>
            <a:r>
              <a:rPr lang="ru-RU" b="1" dirty="0"/>
              <a:t>Как узнать, с какой целью имущество числится на счете 02</a:t>
            </a:r>
          </a:p>
          <a:p>
            <a:r>
              <a:rPr lang="ru-RU" dirty="0"/>
              <a:t>	Имущество после списания с баланса может еще долго числиться на счете 02. Поэтому стоит проверить сроки — не срываете ли их.</a:t>
            </a:r>
          </a:p>
          <a:p>
            <a:r>
              <a:rPr lang="ru-RU" dirty="0"/>
              <a:t>	Чтобы не поднимать документы при инвентаризации счета 02 для выяснения целевой функции можно ввести дополнительную аналитику к данному счету. Это поможет быстрее определить, с какой целью имущество отразили на счете 02.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31923264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1927" y="1159878"/>
            <a:ext cx="8987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Аналитика может быть такой, как показано в перечне ниже. Тогда списание и принятие к учету в качестве имущества до утилизации вы будете отражать так: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784722" y="2060848"/>
          <a:ext cx="7632848" cy="3783330"/>
        </p:xfrm>
        <a:graphic>
          <a:graphicData uri="http://schemas.openxmlformats.org/drawingml/2006/table">
            <a:tbl>
              <a:tblPr firstRow="1" firstCol="1" bandRow="1"/>
              <a:tblGrid>
                <a:gridCol w="7632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310891">
                <a:tc>
                  <a:txBody>
                    <a:bodyPr/>
                    <a:lstStyle/>
                    <a:p>
                      <a:r>
                        <a:rPr lang="ru-RU" sz="1900" b="1" dirty="0">
                          <a:effectLst/>
                          <a:latin typeface="+mn-lt"/>
                          <a:ea typeface="Times New Roman"/>
                        </a:rPr>
                        <a:t>Перечень дополнительной аналитики к счету 02</a:t>
                      </a:r>
                      <a:br>
                        <a:rPr lang="ru-RU" sz="1900" b="1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900" b="1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  <a:p>
                      <a:r>
                        <a:rPr lang="ru-RU" sz="1900" b="1" dirty="0">
                          <a:effectLst/>
                          <a:latin typeface="+mn-lt"/>
                          <a:ea typeface="Times New Roman"/>
                        </a:rPr>
                        <a:t>1.</a:t>
                      </a: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 02-НА «Имущество, не соответствующее критериям активов»</a:t>
                      </a:r>
                      <a:b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900" b="1" dirty="0">
                          <a:effectLst/>
                          <a:latin typeface="+mn-lt"/>
                          <a:ea typeface="Times New Roman"/>
                        </a:rPr>
                        <a:t>2. </a:t>
                      </a: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02-ХР «Имущество, принятое по договору хранения или в переработку»</a:t>
                      </a:r>
                      <a:b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900" b="1" dirty="0">
                          <a:effectLst/>
                          <a:latin typeface="+mn-lt"/>
                          <a:ea typeface="Times New Roman"/>
                        </a:rPr>
                        <a:t>3.</a:t>
                      </a: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 02-СБ «Имущество, полученное до момента обращения в собственность государства и (или) передачи органу, осуществляющему в отношении этого имущества полномочия собственника»</a:t>
                      </a:r>
                      <a:b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900" b="1" dirty="0">
                          <a:effectLst/>
                          <a:latin typeface="+mn-lt"/>
                          <a:ea typeface="Times New Roman"/>
                        </a:rPr>
                        <a:t>4. </a:t>
                      </a: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02-ИЗ «Имущество, изъятое в возмещение причиненного ущерба»</a:t>
                      </a:r>
                      <a:b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900" b="1" dirty="0">
                          <a:effectLst/>
                          <a:latin typeface="+mn-lt"/>
                          <a:ea typeface="Times New Roman"/>
                        </a:rPr>
                        <a:t>5.</a:t>
                      </a: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 02-УТ «Имущество, непригодное для дальнейшего использования на основании решения комиссии о списании с балансового учета (прекращении эксплуатации) до момента демонтажа (утилизации, уничтожения)»</a:t>
                      </a:r>
                    </a:p>
                  </a:txBody>
                  <a:tcPr marL="9525" marR="9525" marT="9525" marB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2293575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146" y="980728"/>
            <a:ext cx="898728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Нуждается ли техника в утилизации</a:t>
            </a:r>
          </a:p>
          <a:p>
            <a:r>
              <a:rPr lang="ru-RU" dirty="0"/>
              <a:t>	Если в решении комиссии сказано, что объект нужно утилизировать, списание согласовано, а объект числится уже давно, нужно проверить, можно ли имущество утилизировать самим или придется обращаться в специализированную компанию.</a:t>
            </a:r>
          </a:p>
          <a:p>
            <a:r>
              <a:rPr lang="ru-RU" dirty="0"/>
              <a:t>	Чтобы понять, нужна ли специализированная компания для утилизации, надо узнать класс опасности объекта. Эту информацию можно найти в </a:t>
            </a:r>
            <a:r>
              <a:rPr lang="ru-RU" u="sng" dirty="0"/>
              <a:t>Федеральном законе от 24.06.1998 № 89ФЗ</a:t>
            </a:r>
            <a:endParaRPr lang="ru-RU" dirty="0"/>
          </a:p>
          <a:p>
            <a:r>
              <a:rPr lang="ru-RU" dirty="0"/>
              <a:t>	Для этого определяют класс опасности. В зависимости от степени негативного воздействия на окружающую среду все отходы делятся на пять классов опасности:</a:t>
            </a:r>
          </a:p>
          <a:p>
            <a:pPr lvl="0"/>
            <a:r>
              <a:rPr lang="ru-RU" dirty="0"/>
              <a:t>I класс — чрезвычайно опасные;</a:t>
            </a:r>
          </a:p>
          <a:p>
            <a:pPr lvl="0"/>
            <a:r>
              <a:rPr lang="ru-RU" dirty="0"/>
              <a:t>II класс — </a:t>
            </a:r>
            <a:r>
              <a:rPr lang="ru-RU" dirty="0" err="1"/>
              <a:t>высокоопасные</a:t>
            </a:r>
            <a:r>
              <a:rPr lang="ru-RU" dirty="0"/>
              <a:t>;</a:t>
            </a:r>
          </a:p>
          <a:p>
            <a:pPr lvl="0"/>
            <a:r>
              <a:rPr lang="ru-RU" dirty="0"/>
              <a:t>III класс — умеренно опасные;</a:t>
            </a:r>
          </a:p>
          <a:p>
            <a:pPr lvl="0"/>
            <a:r>
              <a:rPr lang="ru-RU" dirty="0"/>
              <a:t>IV класс — малоопасные;</a:t>
            </a:r>
          </a:p>
          <a:p>
            <a:pPr lvl="0"/>
            <a:r>
              <a:rPr lang="ru-RU" dirty="0"/>
              <a:t>V класс — практически неопасные.</a:t>
            </a:r>
          </a:p>
          <a:p>
            <a:r>
              <a:rPr lang="ru-RU" dirty="0"/>
              <a:t>	Классы опасности установлены Федеральным классификационным каталогом отходов (ФККО), утвержденным </a:t>
            </a:r>
            <a:r>
              <a:rPr lang="ru-RU" u="sng" dirty="0"/>
              <a:t>приказом </a:t>
            </a:r>
            <a:r>
              <a:rPr lang="ru-RU" u="sng" dirty="0" err="1"/>
              <a:t>Росприроднадзора</a:t>
            </a:r>
            <a:r>
              <a:rPr lang="ru-RU" u="sng" dirty="0"/>
              <a:t> от 22.05.2017 № 242</a:t>
            </a:r>
            <a:r>
              <a:rPr lang="ru-RU" dirty="0"/>
              <a:t>. Для офисной, вычислительной техники, утратившей свои потребительские свойства, установлены коды по ФККО, в которых 11-й знак показывает класс опасности вида отходов в зависимости от степени негативного воздействия на окружающую среду (</a:t>
            </a:r>
            <a:r>
              <a:rPr lang="ru-RU" u="sng" dirty="0"/>
              <a:t>письмо </a:t>
            </a:r>
            <a:r>
              <a:rPr lang="ru-RU" u="sng" dirty="0" err="1"/>
              <a:t>Росприроднадзора</a:t>
            </a:r>
            <a:r>
              <a:rPr lang="ru-RU" u="sng" dirty="0"/>
              <a:t> от 03.09.2014 № ВК-03-04-36/13543</a:t>
            </a:r>
            <a:r>
              <a:rPr lang="ru-RU" dirty="0"/>
              <a:t>). Коды посмотрите в таблице.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14804625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312" y="1124746"/>
            <a:ext cx="88569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Как учесть расходы на утилизацию</a:t>
            </a:r>
            <a:endParaRPr lang="ru-RU" dirty="0"/>
          </a:p>
          <a:p>
            <a:r>
              <a:rPr lang="ru-RU" dirty="0"/>
              <a:t>	Передачу имущества на утилизацию оформляют актом приема-передачи, факт утилизации подтверждают актом об утилизации (актом выполненных работ) специализированной организации.</a:t>
            </a:r>
          </a:p>
          <a:p>
            <a:r>
              <a:rPr lang="ru-RU" dirty="0"/>
              <a:t>	Расходы на вывоз и утилизацию вычислительной и офисной техники в рамках единого договора отражайте по подстатье 225 КОСГУ (</a:t>
            </a:r>
            <a:r>
              <a:rPr lang="ru-RU" u="sng" dirty="0"/>
              <a:t>п. 10.2.5 Порядка применения КОСГУ, утвержденного приказом Минфина от 29.11.2017 № 209н</a:t>
            </a:r>
            <a:r>
              <a:rPr lang="ru-RU" dirty="0"/>
              <a:t>). </a:t>
            </a:r>
          </a:p>
          <a:p>
            <a:r>
              <a:rPr lang="ru-RU" dirty="0"/>
              <a:t>	Если специализированная организация берет на себя только утилизацию, а вывоз необходимо осуществить самостоятельно, то расходы на утилизацию учтите по подстатье 226 КОСГУ, расходы на вывоз — по подстатье 222 КОСГУ (п. </a:t>
            </a:r>
            <a:r>
              <a:rPr lang="ru-RU" u="sng" dirty="0"/>
              <a:t>10.2.2</a:t>
            </a:r>
            <a:r>
              <a:rPr lang="ru-RU" dirty="0"/>
              <a:t> и </a:t>
            </a:r>
            <a:r>
              <a:rPr lang="ru-RU" u="sng" dirty="0"/>
              <a:t>10.2.6</a:t>
            </a:r>
            <a:r>
              <a:rPr lang="ru-RU" dirty="0"/>
              <a:t> Порядка № 209н).</a:t>
            </a:r>
          </a:p>
          <a:p>
            <a:r>
              <a:rPr lang="ru-RU" dirty="0"/>
              <a:t>	Даже если списанное имущество не имеет установленного класса опасности, вывезти его в рамках договора обращения с твердыми коммунальными отходами, заключенного с региональным оператором, нельзя. Для вывоза отходов, не являющихся ТКО, нужно заключить отдельный договор и отнести расходы по нему на код 225 КОСГУ (</a:t>
            </a:r>
            <a:r>
              <a:rPr lang="ru-RU" u="sng" dirty="0"/>
              <a:t>п. 10.2.5 Порядка № 209н</a:t>
            </a:r>
            <a:r>
              <a:rPr lang="ru-RU" dirty="0"/>
              <a:t>).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395560900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838" y="1124745"/>
            <a:ext cx="87849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3. Счет 03 «Бланки строгой отчетности»</a:t>
            </a:r>
          </a:p>
          <a:p>
            <a:r>
              <a:rPr lang="ru-RU" b="1" i="0" dirty="0">
                <a:solidFill>
                  <a:srgbClr val="222222"/>
                </a:solidFill>
                <a:effectLst/>
              </a:rPr>
              <a:t>	Что изменилось.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</a:t>
            </a:r>
            <a:r>
              <a:rPr lang="ru-RU" b="0" i="0" dirty="0">
                <a:solidFill>
                  <a:srgbClr val="C00000"/>
                </a:solidFill>
                <a:effectLst/>
              </a:rPr>
              <a:t>Уточнили правила для учета БСО на забалансовом счете 03 – теперь не надо на счете 03 отражать БСО, которые находятся у ответственных лиц, если нет склада, а еще нельзя передавать БСО со счета 03 другим организациям – сначала бланки надо восстановить на счете 105.06.</a:t>
            </a:r>
            <a:endParaRPr lang="ru-RU" b="1" dirty="0">
              <a:solidFill>
                <a:srgbClr val="C00000"/>
              </a:solidFill>
            </a:endParaRPr>
          </a:p>
          <a:p>
            <a:r>
              <a:rPr lang="ru-RU" dirty="0"/>
              <a:t>	</a:t>
            </a:r>
            <a:r>
              <a:rPr lang="ru-RU" u="sng" dirty="0"/>
              <a:t>Теперь бланки строгой отчетности отражайте на счете 03 только при выдаче со склада ответственному сотруднику для оформления.</a:t>
            </a:r>
            <a:r>
              <a:rPr lang="ru-RU" dirty="0"/>
              <a:t> До изменений вы отражали БСО на счете 03 еще в одном случае: если у учреждения нет склада и бланки принимали ответственные сотрудники.</a:t>
            </a:r>
          </a:p>
          <a:p>
            <a:r>
              <a:rPr lang="ru-RU" dirty="0"/>
              <a:t>	</a:t>
            </a:r>
            <a:r>
              <a:rPr lang="ru-RU" dirty="0">
                <a:solidFill>
                  <a:srgbClr val="C00000"/>
                </a:solidFill>
              </a:rPr>
              <a:t>Списывайте БСО теперь со счета 0 105 36 349 «Прочие материальные запасы» в трех случаях. </a:t>
            </a:r>
          </a:p>
          <a:p>
            <a:r>
              <a:rPr lang="ru-RU" dirty="0">
                <a:solidFill>
                  <a:srgbClr val="C00000"/>
                </a:solidFill>
              </a:rPr>
              <a:t>	</a:t>
            </a:r>
            <a:r>
              <a:rPr lang="ru-RU" u="sng" dirty="0"/>
              <a:t>Первый</a:t>
            </a:r>
            <a:r>
              <a:rPr lang="ru-RU" dirty="0"/>
              <a:t> — ответственный сотрудник оформил БСО. </a:t>
            </a:r>
          </a:p>
          <a:p>
            <a:r>
              <a:rPr lang="ru-RU" dirty="0"/>
              <a:t>	</a:t>
            </a:r>
            <a:r>
              <a:rPr lang="ru-RU" u="sng" dirty="0"/>
              <a:t>Второй</a:t>
            </a:r>
            <a:r>
              <a:rPr lang="ru-RU" dirty="0"/>
              <a:t> — БСО испортили, украли, обнаружили их недостачу. </a:t>
            </a:r>
          </a:p>
          <a:p>
            <a:r>
              <a:rPr lang="ru-RU" dirty="0"/>
              <a:t>	</a:t>
            </a:r>
            <a:r>
              <a:rPr lang="ru-RU" u="sng" dirty="0"/>
              <a:t>Третий случай</a:t>
            </a:r>
            <a:r>
              <a:rPr lang="ru-RU" dirty="0"/>
              <a:t> — приняли решение о списании БСО, если они признаны недействительными. </a:t>
            </a:r>
          </a:p>
          <a:p>
            <a:r>
              <a:rPr lang="ru-RU" dirty="0"/>
              <a:t>	До изменений еще вы списывали БСО со счета 0 105 36, если БСО передавали иному юридическому лицу, ответственному за их оформление и выдачу. А основание для списания теперь только акт о списании. Акт приема-передачи больше не используйте.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194009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DA2B6EF7-FD60-54F7-7732-AB8A7E8BFC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3028719"/>
              </p:ext>
            </p:extLst>
          </p:nvPr>
        </p:nvGraphicFramePr>
        <p:xfrm>
          <a:off x="690794" y="1194396"/>
          <a:ext cx="7886700" cy="4069080"/>
        </p:xfrm>
        <a:graphic>
          <a:graphicData uri="http://schemas.openxmlformats.org/drawingml/2006/table">
            <a:tbl>
              <a:tblPr/>
              <a:tblGrid>
                <a:gridCol w="3946872">
                  <a:extLst>
                    <a:ext uri="{9D8B030D-6E8A-4147-A177-3AD203B41FA5}">
                      <a16:colId xmlns:a16="http://schemas.microsoft.com/office/drawing/2014/main" val="1838276990"/>
                    </a:ext>
                  </a:extLst>
                </a:gridCol>
                <a:gridCol w="3939828">
                  <a:extLst>
                    <a:ext uri="{9D8B030D-6E8A-4147-A177-3AD203B41FA5}">
                      <a16:colId xmlns:a16="http://schemas.microsoft.com/office/drawing/2014/main" val="333960506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b="1">
                          <a:effectLst/>
                        </a:rPr>
                        <a:t>Было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 dirty="0">
                          <a:effectLst/>
                        </a:rPr>
                        <a:t>Стало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66317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Учет БСО на счете 03 отражали </a:t>
                      </a:r>
                      <a:r>
                        <a:rPr lang="ru-RU" b="1">
                          <a:effectLst/>
                        </a:rPr>
                        <a:t>в двух случаях</a:t>
                      </a:r>
                      <a:r>
                        <a:rPr lang="ru-RU">
                          <a:effectLst/>
                        </a:rPr>
                        <a:t>: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>
                          <a:effectLst/>
                        </a:rPr>
                        <a:t>выдали бланки с мест хранения (склада) ответственным лицам для оформления или использования в деятельности;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>
                          <a:effectLst/>
                        </a:rPr>
                        <a:t>у учреждения нет склада, и бланки принимали ответственные сотрудники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Учет БСО на счете 03 отражайте </a:t>
                      </a:r>
                      <a:r>
                        <a:rPr lang="ru-RU" b="1">
                          <a:effectLst/>
                        </a:rPr>
                        <a:t>в одном случае: </a:t>
                      </a:r>
                      <a:r>
                        <a:rPr lang="ru-RU">
                          <a:effectLst/>
                        </a:rPr>
                        <a:t>когда выдали бланки с мест хранения для оформления или использования в деятельности. Местом хранения считаются склад, сейфы в отделе кадров, бухгалтерии, других отделах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41983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Передачу БСО со счета 03 другой организации для оформления отражали списанием со счета 03. Основание для списания: акт приема-передачи и акт о списании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Передачу БСО со счета 03 другой организации не отражайте. Сначала восстановите БСО на счете 105.06, а потом передавайте для оформления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49530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48903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980728"/>
            <a:ext cx="87849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Как применять.</a:t>
            </a:r>
            <a:r>
              <a:rPr lang="ru-RU" dirty="0"/>
              <a:t> Первоначально бланки строгой отчетности принимайте на склад учреждения и учитывайте до момента их выдачи ответственному лицу на счете 0 105 36 349. Они соответствуют понятию «актив». Складом в этом случае может выступать не только отдельное помещение с кладовщиком, а например, сейф в кабинете руководителя или в бухгалтерии.</a:t>
            </a:r>
          </a:p>
          <a:p>
            <a:r>
              <a:rPr lang="ru-RU" dirty="0"/>
              <a:t>	При выдаче бланков со склада списывайте со счета 0 105 36 000 и отражайте на </a:t>
            </a:r>
            <a:r>
              <a:rPr lang="ru-RU" dirty="0" err="1"/>
              <a:t>забалансовом</a:t>
            </a:r>
            <a:r>
              <a:rPr lang="ru-RU" dirty="0"/>
              <a:t> счете 03 на основании ведомости выдачи материальных ценностей на нужды учреждения (ф. 0504210). При смене материально ответственного лица на </a:t>
            </a:r>
            <a:r>
              <a:rPr lang="ru-RU" dirty="0" err="1"/>
              <a:t>забалансовом</a:t>
            </a:r>
            <a:r>
              <a:rPr lang="ru-RU" dirty="0"/>
              <a:t> счете 03 оформляйте внутреннее перемещение.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611560" y="4509120"/>
          <a:ext cx="8229600" cy="67437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4211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effectLst/>
                        </a:rPr>
                        <a:t>ДЕБЕТ 0 105 36 349 КРЕДИТ 0 302 34 73Х</a:t>
                      </a:r>
                    </a:p>
                    <a:p>
                      <a:r>
                        <a:rPr lang="ru-RU" sz="1900" dirty="0">
                          <a:effectLst/>
                        </a:rPr>
                        <a:t>— приняты к учету БСО (поступили на склад);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457200" y="5373216"/>
          <a:ext cx="8229600" cy="125349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33171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effectLst/>
                        </a:rPr>
                        <a:t>ДЕБЕТ 0 109 Х0 272 (0 401 20 272) КРЕДИТ 0 105 36 449</a:t>
                      </a:r>
                      <a:br>
                        <a:rPr lang="ru-RU" sz="1900" b="1" dirty="0">
                          <a:effectLst/>
                        </a:rPr>
                      </a:br>
                      <a:r>
                        <a:rPr lang="ru-RU" sz="1900" b="1" dirty="0">
                          <a:effectLst/>
                        </a:rPr>
                        <a:t>УВЕЛИЧЕНИЕ ЗАБАЛАНСОВОГО СЧЕТА 03</a:t>
                      </a:r>
                    </a:p>
                    <a:p>
                      <a:r>
                        <a:rPr lang="ru-RU" sz="1900" dirty="0">
                          <a:effectLst/>
                        </a:rPr>
                        <a:t>— отражена передача бланков строгой отчетности с мест хранения лицу, ответственному за их оформление или выдачу.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27584" y="3989675"/>
            <a:ext cx="77048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В учете делайте проводки: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23374302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67544" y="1052737"/>
            <a:ext cx="828092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dirty="0">
                <a:solidFill>
                  <a:srgbClr val="C00000"/>
                </a:solidFill>
              </a:rPr>
              <a:t>Списывайте БСО со счета 03 при их оформлении, а не при выдаче. </a:t>
            </a:r>
            <a:r>
              <a:rPr lang="ru-RU" u="sng" dirty="0"/>
              <a:t>Оформляйте акт о списании.</a:t>
            </a:r>
            <a:r>
              <a:rPr lang="ru-RU" dirty="0"/>
              <a:t> </a:t>
            </a:r>
            <a:r>
              <a:rPr lang="ru-RU" b="1" dirty="0"/>
              <a:t>Акт приема-передачи применять нельзя, так как с </a:t>
            </a:r>
            <a:r>
              <a:rPr lang="ru-RU" b="1" dirty="0" err="1"/>
              <a:t>забалансового</a:t>
            </a:r>
            <a:r>
              <a:rPr lang="ru-RU" b="1" dirty="0"/>
              <a:t> счета передача не предусмотрена.</a:t>
            </a:r>
          </a:p>
          <a:p>
            <a:r>
              <a:rPr lang="ru-RU" b="1" dirty="0"/>
              <a:t>	Что проверить. </a:t>
            </a:r>
            <a:r>
              <a:rPr lang="ru-RU" dirty="0"/>
              <a:t>Пересмотрите правила, которые установлены в вашей учетной политике. Если увидите формулировку о том, что БСО учитываются на счете 03 с момента покупки ответственным сотрудником при отсутствии склада, внесите изменения. Теперь эта норма противоречит Инструкции № 157н. 	Более того, случаи , когда БСО учитываются на счете 03, вообще можно исключить из учетной политики. Проверьте и случаи списания БСО со счета 03, которые прописаны в учетной политике. Актуализируйте формулировки в соответствии с обновленной Инструкцией № 157н.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2359553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07502" y="980729"/>
          <a:ext cx="8987286" cy="5707675"/>
        </p:xfrm>
        <a:graphic>
          <a:graphicData uri="http://schemas.openxmlformats.org/drawingml/2006/table">
            <a:tbl>
              <a:tblPr/>
              <a:tblGrid>
                <a:gridCol w="20882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990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302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cap="all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ЗАДАЧА</a:t>
                      </a:r>
                    </a:p>
                  </a:txBody>
                  <a:tcPr marL="10381" marR="17301" marT="12111" marB="164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900" b="0" cap="all" dirty="0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ОЖИДАЕМЫЙ ЭФФЕКТ ОТ РЕАЛИЗАЦИИ</a:t>
                      </a:r>
                    </a:p>
                  </a:txBody>
                  <a:tcPr marL="10381" marR="17301" marT="12111" marB="16436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89567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b="1" dirty="0">
                          <a:effectLst/>
                          <a:latin typeface="+mn-lt"/>
                        </a:rPr>
                        <a:t>Создание к 2027 году единой электронной СФАД-среды автоматизированного </a:t>
                      </a:r>
                      <a:r>
                        <a:rPr lang="ru-RU" sz="1600" b="1" dirty="0" err="1">
                          <a:effectLst/>
                          <a:latin typeface="+mn-lt"/>
                        </a:rPr>
                        <a:t>контроллинга</a:t>
                      </a:r>
                      <a:r>
                        <a:rPr lang="ru-RU" sz="1600" b="1" dirty="0">
                          <a:effectLst/>
                          <a:latin typeface="+mn-lt"/>
                        </a:rPr>
                        <a:t>, анализа и учета государственных финансов для государственных (муниципальных) органов и организаций бюджетной сферы в целях повышения эффективности и качества управленческих решений</a:t>
                      </a:r>
                    </a:p>
                  </a:txBody>
                  <a:tcPr marL="10381" marR="17301" marT="11247" marB="13841" anchor="ctr">
                    <a:lnL>
                      <a:noFill/>
                    </a:lnL>
                    <a:lnR>
                      <a:noFill/>
                    </a:lnR>
                    <a:lnT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4D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2024 году разработаны и применяются типовые алгоритмы анализа данных учета и отчетности организаций бюджетной сферы, в том числе в целях осуществления </a:t>
                      </a:r>
                      <a:r>
                        <a:rPr lang="ru-RU" sz="1600" b="0" dirty="0" err="1">
                          <a:effectLst/>
                          <a:latin typeface="+mn-lt"/>
                        </a:rPr>
                        <a:t>контроллинга</a:t>
                      </a:r>
                      <a:r>
                        <a:rPr lang="ru-RU" sz="1600" b="0" dirty="0">
                          <a:effectLst/>
                          <a:latin typeface="+mn-lt"/>
                        </a:rPr>
                        <a:t> их деятельности;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2024 году результаты анализа представляются в типизированном электронном формате для внешних пользователей;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2025 году обеспечена возможность получения сведений о финансовом состоянии государственных (муниципальных) органов и организаций бюджетной сферы в </a:t>
                      </a:r>
                      <a:r>
                        <a:rPr lang="ru-RU" sz="1600" b="0" dirty="0" err="1">
                          <a:effectLst/>
                          <a:latin typeface="+mn-lt"/>
                        </a:rPr>
                        <a:t>on-line</a:t>
                      </a:r>
                      <a:r>
                        <a:rPr lang="ru-RU" sz="1600" b="0" dirty="0">
                          <a:effectLst/>
                          <a:latin typeface="+mn-lt"/>
                        </a:rPr>
                        <a:t> формате (состояние активов, обязательств, расчетов с дебиторами и кредиторами и т.п.) для использования в типизированных аналитических и контрольных сервисах ГИИС «Электронный бюджет» в целях обеспечения обоснованности управленческих решений;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2026 году обеспечена </a:t>
                      </a:r>
                      <a:r>
                        <a:rPr lang="ru-RU" sz="1600" b="0" dirty="0" err="1">
                          <a:effectLst/>
                          <a:latin typeface="+mn-lt"/>
                        </a:rPr>
                        <a:t>цифровизация</a:t>
                      </a:r>
                      <a:r>
                        <a:rPr lang="ru-RU" sz="1600" b="0" dirty="0">
                          <a:effectLst/>
                          <a:latin typeface="+mn-lt"/>
                        </a:rPr>
                        <a:t> процессов при казначейском сопровождении средств. Простое казначейское сопровождение удобно в использовании, снижает издержки его участников при расходовании бюджетных средств. Расширенное казначейское сопровождение используется по </a:t>
                      </a:r>
                      <a:r>
                        <a:rPr lang="ru-RU" sz="1600" b="0" dirty="0" err="1">
                          <a:effectLst/>
                          <a:latin typeface="+mn-lt"/>
                        </a:rPr>
                        <a:t>рискоемким</a:t>
                      </a:r>
                      <a:r>
                        <a:rPr lang="ru-RU" sz="1600" b="0" dirty="0">
                          <a:effectLst/>
                          <a:latin typeface="+mn-lt"/>
                        </a:rPr>
                        <a:t>, дорогостоящим контрактам и снижает риски неэффективности их исполнения;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2027 году создана система СМАРТ-контроля (</a:t>
                      </a:r>
                      <a:r>
                        <a:rPr lang="ru-RU" sz="1600" b="0" dirty="0" err="1">
                          <a:effectLst/>
                          <a:latin typeface="+mn-lt"/>
                        </a:rPr>
                        <a:t>контроллинга</a:t>
                      </a:r>
                      <a:r>
                        <a:rPr lang="ru-RU" sz="1600" b="0" dirty="0">
                          <a:effectLst/>
                          <a:latin typeface="+mn-lt"/>
                        </a:rPr>
                        <a:t>) в финансово-бюджетной сфере на базе подсистем ГИИС «Электронный бюджет»;</a:t>
                      </a:r>
                    </a:p>
                    <a:p>
                      <a:pPr algn="l" fontAlgn="t">
                        <a:buFont typeface="Arial"/>
                        <a:buChar char="•"/>
                      </a:pPr>
                      <a:r>
                        <a:rPr lang="ru-RU" sz="1600" b="0" dirty="0">
                          <a:effectLst/>
                          <a:latin typeface="+mn-lt"/>
                        </a:rPr>
                        <a:t>к 2027 году государственные (муниципальные) органы и организации бюджетной сферы  подключены (передают данные) к подсистемам ГИИС «Электронный бюджет», формирующим данные для СФАД</a:t>
                      </a:r>
                    </a:p>
                  </a:txBody>
                  <a:tcPr marL="10381" marR="17301" marT="11247" marB="13841">
                    <a:lnL>
                      <a:noFill/>
                    </a:lnL>
                    <a:lnR>
                      <a:noFill/>
                    </a:lnR>
                    <a:lnT w="15240" cap="flat" cmpd="sng" algn="ctr">
                      <a:solidFill>
                        <a:srgbClr val="03A67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D4D6D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04428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9C836D-A8F5-C4E8-B9E0-E9260727B071}"/>
              </a:ext>
            </a:extLst>
          </p:cNvPr>
          <p:cNvSpPr txBox="1"/>
          <p:nvPr/>
        </p:nvSpPr>
        <p:spPr>
          <a:xfrm>
            <a:off x="126296" y="1082817"/>
            <a:ext cx="892205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Что делать бухгалтеру. 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dirty="0" err="1">
                <a:solidFill>
                  <a:srgbClr val="C00000"/>
                </a:solidFill>
                <a:effectLst/>
              </a:rPr>
              <a:t>Проинвентаризируйте</a:t>
            </a:r>
            <a:r>
              <a:rPr lang="ru-RU" b="0" i="0" dirty="0">
                <a:solidFill>
                  <a:srgbClr val="C00000"/>
                </a:solidFill>
                <a:effectLst/>
              </a:rPr>
              <a:t> БСО, которые числятся на счете 03.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На нем оставьте только бланки, которые выданы ответственным лицам для оформления. БСО, которые находятся в сейфах или металлических шкафах в подразделениях, должны быть отражены на счете 105.06.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Если на счете 03 числятся БСО, которые находятся в местах хранения – в сейфах отдела кадров, бухгалтерии и т. п., перенесите остатки – спишите их с забалансового счета и восстановите на балансе проводкой: </a:t>
            </a:r>
          </a:p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Дебет 105.36.349 Кредит 401.30. 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Бланки восстановите по стоимости на дату списания с балансового учета, а если невозможно установить стоимость – по справедливой стоимости. Проведите перенос в </a:t>
            </a:r>
            <a:r>
              <a:rPr lang="ru-RU" b="0" i="0" dirty="0" err="1">
                <a:solidFill>
                  <a:srgbClr val="222222"/>
                </a:solidFill>
                <a:effectLst/>
              </a:rPr>
              <a:t>межотчетный</a:t>
            </a:r>
            <a:r>
              <a:rPr lang="ru-RU" b="0" i="0" dirty="0">
                <a:solidFill>
                  <a:srgbClr val="222222"/>
                </a:solidFill>
                <a:effectLst/>
              </a:rPr>
              <a:t> период – 31 декабря и отразите поправки в Сведениях (ф. 0503173, ф. 0503773) (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2" tooltip="2. Установить, что настоящий приказ применяется при формировании учетной политики и показателей бухгалтерского учета, начиная с 2023 года, за исключением положений по применению Единого плана.."/>
              </a:rPr>
              <a:t>п. 2 приказа Минфина от 21.12.2022 № 192н</a:t>
            </a:r>
            <a:r>
              <a:rPr lang="ru-RU" b="0" i="0" dirty="0">
                <a:solidFill>
                  <a:srgbClr val="222222"/>
                </a:solidFill>
                <a:effectLst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6995386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2830" y="1012723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4. Счет 04 «Сомнительная задолженность»</a:t>
            </a:r>
          </a:p>
          <a:p>
            <a:r>
              <a:rPr lang="ru-RU" dirty="0"/>
              <a:t>	</a:t>
            </a:r>
            <a:r>
              <a:rPr lang="ru-RU" dirty="0">
                <a:solidFill>
                  <a:srgbClr val="C00000"/>
                </a:solidFill>
              </a:rPr>
              <a:t>Теперь аналитический учет по счету 04 ведите в разрезе документов, на основании которых задолженность отнесена к сомнительной.</a:t>
            </a:r>
            <a:r>
              <a:rPr lang="ru-RU" dirty="0"/>
              <a:t> Ранее таких требований не было. Дополнительную аналитику на счете 04 ведите в разрезе источников финансового обеспечения, кодов КДБ, УИН, правовых оснований</a:t>
            </a:r>
          </a:p>
          <a:p>
            <a:endParaRPr lang="ru-RU" dirty="0"/>
          </a:p>
          <a:p>
            <a:endParaRPr lang="ru-RU" dirty="0"/>
          </a:p>
          <a:p>
            <a:r>
              <a:rPr lang="ru-RU" b="1" dirty="0"/>
              <a:t>	</a:t>
            </a:r>
          </a:p>
          <a:p>
            <a:endParaRPr lang="ru-RU" b="1" dirty="0"/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6F0A53F1-2D78-B797-61A8-3C941C9B2C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1016495"/>
              </p:ext>
            </p:extLst>
          </p:nvPr>
        </p:nvGraphicFramePr>
        <p:xfrm>
          <a:off x="163508" y="2999412"/>
          <a:ext cx="8816984" cy="2072640"/>
        </p:xfrm>
        <a:graphic>
          <a:graphicData uri="http://schemas.openxmlformats.org/drawingml/2006/table">
            <a:tbl>
              <a:tblPr/>
              <a:tblGrid>
                <a:gridCol w="4411687">
                  <a:extLst>
                    <a:ext uri="{9D8B030D-6E8A-4147-A177-3AD203B41FA5}">
                      <a16:colId xmlns:a16="http://schemas.microsoft.com/office/drawing/2014/main" val="999190181"/>
                    </a:ext>
                  </a:extLst>
                </a:gridCol>
                <a:gridCol w="4405297">
                  <a:extLst>
                    <a:ext uri="{9D8B030D-6E8A-4147-A177-3AD203B41FA5}">
                      <a16:colId xmlns:a16="http://schemas.microsoft.com/office/drawing/2014/main" val="41710651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b="1" dirty="0">
                          <a:effectLst/>
                        </a:rPr>
                        <a:t>Было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 dirty="0">
                          <a:effectLst/>
                        </a:rPr>
                        <a:t>Стало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57869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В Карточке учета средств и расчетов по счету 04 нужно было отражать по: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effectLst/>
                        </a:rPr>
                        <a:t>видам поступлений (выплат);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effectLst/>
                        </a:rPr>
                        <a:t>наименованию и реквизитам должников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Теперь в Карточке учета средств и расчетов по счету 04 отражайте в разрезе: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effectLst/>
                        </a:rPr>
                        <a:t>видов поступлений (выплат);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dirty="0">
                          <a:effectLst/>
                        </a:rPr>
                        <a:t>наименования и реквизитов должников;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b="1" dirty="0">
                          <a:effectLst/>
                        </a:rPr>
                        <a:t>документов, на основании которых задолженность отнесена к сомнительной</a:t>
                      </a:r>
                      <a:endParaRPr lang="ru-RU" dirty="0">
                        <a:effectLst/>
                      </a:endParaRP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49938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16735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2830" y="1012723"/>
            <a:ext cx="892899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b="1" dirty="0"/>
              <a:t>	Как применять.</a:t>
            </a:r>
            <a:r>
              <a:rPr lang="ru-RU" dirty="0"/>
              <a:t> В карточке учета средств и расчетов указывайте теперь больше информации. В частности: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ru-RU" dirty="0"/>
              <a:t>полное наименование дебитора;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ru-RU" dirty="0"/>
              <a:t>реквизиты дебитора;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ru-RU" dirty="0"/>
              <a:t>документы, на основании которых образовалась задолженность;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ru-RU" dirty="0"/>
              <a:t>документы, на основании которых задолженность была отнесена к сомнительной задолженности.</a:t>
            </a:r>
          </a:p>
          <a:p>
            <a:r>
              <a:rPr lang="ru-RU" b="1" dirty="0"/>
              <a:t>	Что проверить.</a:t>
            </a:r>
            <a:r>
              <a:rPr lang="ru-RU" dirty="0"/>
              <a:t> </a:t>
            </a:r>
            <a:r>
              <a:rPr lang="ru-RU" u="sng" dirty="0"/>
              <a:t>Проверьте, как заполнены карточки учета средств и расчетов, которые открыты к счету 04. </a:t>
            </a:r>
            <a:r>
              <a:rPr lang="ru-RU" dirty="0"/>
              <a:t>Если необходимо, добавьте в них реквизиты документов, на основании которых задолженность была отнесена к сомнительной.</a:t>
            </a:r>
          </a:p>
          <a:p>
            <a:r>
              <a:rPr lang="ru-RU" dirty="0"/>
              <a:t>Актуализируйте положения учетной политики. Если в ней прописывали правила аналитического учета на счете 04, уберите устаревшие нормы</a:t>
            </a:r>
          </a:p>
        </p:txBody>
      </p:sp>
    </p:spTree>
    <p:extLst>
      <p:ext uri="{BB962C8B-B14F-4D97-AF65-F5344CB8AC3E}">
        <p14:creationId xmlns:p14="http://schemas.microsoft.com/office/powerpoint/2010/main" val="264945340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0" t="29012" r="15139" b="12469"/>
          <a:stretch/>
        </p:blipFill>
        <p:spPr bwMode="auto">
          <a:xfrm>
            <a:off x="251520" y="1124743"/>
            <a:ext cx="8496944" cy="5223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9803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268760"/>
            <a:ext cx="871296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5. Счет 07 «Награды, призы, кубки и ценные подарки, сувениры»</a:t>
            </a:r>
          </a:p>
          <a:p>
            <a:r>
              <a:rPr lang="ru-RU" dirty="0"/>
              <a:t>	</a:t>
            </a:r>
            <a:r>
              <a:rPr lang="ru-RU" u="sng" dirty="0"/>
              <a:t>Теперь подарки и сувениры принимайте к учету на счет 07 с момента приобретения без передачи на склад учреждения, если их приобрел сотрудник, ответственный за организацию дарения.</a:t>
            </a:r>
            <a:r>
              <a:rPr lang="ru-RU" dirty="0"/>
              <a:t> Ранее такого уточнения не было.</a:t>
            </a:r>
          </a:p>
          <a:p>
            <a:r>
              <a:rPr lang="ru-RU" b="1" dirty="0"/>
              <a:t>	Как применять</a:t>
            </a:r>
            <a:r>
              <a:rPr lang="ru-RU" dirty="0"/>
              <a:t>. Отражайте подарки и сувениры в учете в зависимости от того, кто их приобрел. Если купил сотрудник, ответственный за организацию дарения, и передавать их на склад не будет, подарки и сувениры принимайте к учету на счет 07 с момента приобретения.</a:t>
            </a:r>
          </a:p>
          <a:p>
            <a:r>
              <a:rPr lang="ru-RU" dirty="0"/>
              <a:t>Если имущество купил другой сотрудник, например секретарь, который не имеет отношения к мероприятию, </a:t>
            </a:r>
            <a:r>
              <a:rPr lang="ru-RU" dirty="0" err="1"/>
              <a:t>матзапасы</a:t>
            </a:r>
            <a:r>
              <a:rPr lang="ru-RU" dirty="0"/>
              <a:t> надо сначала отразить на складе на счете 0 105 Х6. А затем передать ответственному лицу.</a:t>
            </a:r>
          </a:p>
          <a:p>
            <a:r>
              <a:rPr lang="ru-RU" b="1" dirty="0"/>
              <a:t>Что проверить.</a:t>
            </a:r>
            <a:r>
              <a:rPr lang="ru-RU" dirty="0"/>
              <a:t> Проверьте, какие проводки вы делаете на счете 07 при покупке и выдаче ценностей. Если они не соответствуют новым правилам Инструкции № 157н, исправьте.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8329319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826" y="1012723"/>
            <a:ext cx="9001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6. Счета 17 «Поступления денежных средств» и 18 «Выбытия денежных средств»</a:t>
            </a:r>
          </a:p>
          <a:p>
            <a:r>
              <a:rPr lang="ru-RU" dirty="0"/>
              <a:t>	</a:t>
            </a:r>
            <a:r>
              <a:rPr lang="ru-RU" dirty="0">
                <a:solidFill>
                  <a:srgbClr val="C00000"/>
                </a:solidFill>
              </a:rPr>
              <a:t>Теперь учреждение вправе вести дополнительную аналитику по целевым поступлениям к счету 17 и 18 в разрезе:</a:t>
            </a:r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endParaRPr lang="ru-RU" b="1" dirty="0"/>
          </a:p>
          <a:p>
            <a:r>
              <a:rPr lang="ru-RU" b="1" dirty="0"/>
              <a:t>	</a:t>
            </a:r>
            <a:endParaRPr lang="ru-RU" dirty="0"/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A2BD03B6-CB41-14B4-A0AB-A09305E2C3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302782"/>
              </p:ext>
            </p:extLst>
          </p:nvPr>
        </p:nvGraphicFramePr>
        <p:xfrm>
          <a:off x="649667" y="2109710"/>
          <a:ext cx="7875318" cy="4039560"/>
        </p:xfrm>
        <a:graphic>
          <a:graphicData uri="http://schemas.openxmlformats.org/drawingml/2006/table">
            <a:tbl>
              <a:tblPr/>
              <a:tblGrid>
                <a:gridCol w="3941176">
                  <a:extLst>
                    <a:ext uri="{9D8B030D-6E8A-4147-A177-3AD203B41FA5}">
                      <a16:colId xmlns:a16="http://schemas.microsoft.com/office/drawing/2014/main" val="3923379947"/>
                    </a:ext>
                  </a:extLst>
                </a:gridCol>
                <a:gridCol w="3934142">
                  <a:extLst>
                    <a:ext uri="{9D8B030D-6E8A-4147-A177-3AD203B41FA5}">
                      <a16:colId xmlns:a16="http://schemas.microsoft.com/office/drawing/2014/main" val="294837198"/>
                    </a:ext>
                  </a:extLst>
                </a:gridCol>
              </a:tblGrid>
              <a:tr h="31177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dirty="0">
                          <a:effectLst/>
                        </a:rPr>
                        <a:t>Было</a:t>
                      </a:r>
                    </a:p>
                  </a:txBody>
                  <a:tcPr marL="33889" marR="33889" marT="33889" marB="33889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b="1" dirty="0">
                          <a:effectLst/>
                        </a:rPr>
                        <a:t>Стало</a:t>
                      </a:r>
                    </a:p>
                  </a:txBody>
                  <a:tcPr marL="33889" marR="33889" marT="33889" marB="33889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2604504"/>
                  </a:ext>
                </a:extLst>
              </a:tr>
              <a:tr h="3727782"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dirty="0">
                          <a:effectLst/>
                        </a:rPr>
                        <a:t>Аналитический учет по счетам 17 и 18 вели только в разрезе: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лицевых и банковских счетов учреждения;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кодов бюджетной классификации, КФО и КОСГУ;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видов валют</a:t>
                      </a:r>
                    </a:p>
                  </a:txBody>
                  <a:tcPr marL="33889" marR="33889" marT="33889" marB="33889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600" dirty="0">
                          <a:effectLst/>
                        </a:rPr>
                        <a:t>Аналитический учет на счетах 17 и 18 </a:t>
                      </a:r>
                      <a:r>
                        <a:rPr lang="ru-RU" sz="1600" b="1" dirty="0">
                          <a:effectLst/>
                        </a:rPr>
                        <a:t>по целевым средствам нужно также вести в разрезе</a:t>
                      </a:r>
                      <a:r>
                        <a:rPr lang="ru-RU" sz="1600" dirty="0">
                          <a:effectLst/>
                        </a:rPr>
                        <a:t>: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контрагентов, плательщиков, групп плательщиков;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идентификационных номеров расчетов;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уникальных идентификаторов начислений (УИН);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дополнительных аналитических признаков, которые отражают целевое назначение средств,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кодов цели;</a:t>
                      </a:r>
                    </a:p>
                    <a:p>
                      <a:pPr algn="l" fontAlgn="t">
                        <a:buFont typeface="Arial" panose="020B0604020202020204" pitchFamily="34" charset="0"/>
                        <a:buChar char="•"/>
                      </a:pPr>
                      <a:r>
                        <a:rPr lang="ru-RU" sz="1600" dirty="0">
                          <a:effectLst/>
                        </a:rPr>
                        <a:t>правовых оснований, включая дату исполнения</a:t>
                      </a:r>
                    </a:p>
                  </a:txBody>
                  <a:tcPr marL="33889" marR="33889" marT="33889" marB="33889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2550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537515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6826" y="1012723"/>
            <a:ext cx="90010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Как применять.</a:t>
            </a:r>
            <a:r>
              <a:rPr lang="ru-RU" dirty="0"/>
              <a:t> </a:t>
            </a:r>
            <a:r>
              <a:rPr lang="ru-RU" u="sng" dirty="0"/>
              <a:t>Новую аналитику применяйте с этого года, чтобы детализировать учетные данные по операциям с целевыми средствами. </a:t>
            </a:r>
            <a:r>
              <a:rPr lang="ru-RU" dirty="0"/>
              <a:t>Применять сразу все новые дополнительные разрезы необязательно. Вы можете выбрать те, которые вам подходят. Какие именно аналитические данные вы будете раскрывать дополнительно при операциях с целевыми деньгами, укажите в учетной политике вашего учреждения.</a:t>
            </a:r>
          </a:p>
          <a:p>
            <a:r>
              <a:rPr lang="ru-RU" b="1" dirty="0"/>
              <a:t>	Что проверить.</a:t>
            </a:r>
            <a:r>
              <a:rPr lang="ru-RU" dirty="0"/>
              <a:t> Прописан ли в учетной политике конкретный документ, в котором вы ведете аналитический учет по счетам 17 и 18. Напомним, что это может быть </a:t>
            </a:r>
            <a:r>
              <a:rPr lang="ru-RU" dirty="0" err="1"/>
              <a:t>многографная</a:t>
            </a:r>
            <a:r>
              <a:rPr lang="ru-RU" dirty="0"/>
              <a:t> карточка (ф. 0504054) или карточка учета средств и расчетов (ф. 0504051).</a:t>
            </a:r>
          </a:p>
          <a:p>
            <a:endParaRPr lang="ru-RU" dirty="0"/>
          </a:p>
          <a:p>
            <a:r>
              <a:rPr lang="ru-RU" b="0" dirty="0">
                <a:solidFill>
                  <a:srgbClr val="222222"/>
                </a:solidFill>
                <a:effectLst/>
              </a:rPr>
              <a:t>Примерная формулировка:  </a:t>
            </a:r>
            <a:r>
              <a:rPr lang="ru-RU" b="0" i="1" dirty="0">
                <a:solidFill>
                  <a:srgbClr val="C00000"/>
                </a:solidFill>
                <a:effectLst/>
              </a:rPr>
              <a:t>Расчеты с целевыми поступлениями на забалансовом счете 17 и целевыми выбытиями на забалансовом счете 18 вести в разрезе контрагентов, уникальных идентификаторов начислений (УИН), кодов целей и правовых оснований, включая дату исполнения.</a:t>
            </a:r>
            <a:endParaRPr lang="ru-RU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4448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10848" y="1012723"/>
            <a:ext cx="8983608" cy="1388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98375" rIns="0" bIns="793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5. Счет 21 «Основные средства в эксплуатации»</a:t>
            </a:r>
            <a:br>
              <a:rPr lang="ru-RU" b="1" i="0" dirty="0">
                <a:solidFill>
                  <a:srgbClr val="222222"/>
                </a:solidFill>
                <a:effectLst/>
              </a:rPr>
            </a:br>
            <a:r>
              <a:rPr lang="ru-RU" b="1" i="0" dirty="0">
                <a:solidFill>
                  <a:srgbClr val="222222"/>
                </a:solidFill>
                <a:effectLst/>
              </a:rPr>
              <a:t>	Что изменилось. 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В Инструкции № 157н уточнили, что имущество, списанное с забалансового счета 21, нужно учесть на забалансовом счете 02, если оно подлежит утилизации. 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6CA483E-6CF1-4EA3-AD17-13D01026D5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8634889"/>
              </p:ext>
            </p:extLst>
          </p:nvPr>
        </p:nvGraphicFramePr>
        <p:xfrm>
          <a:off x="253013" y="2317763"/>
          <a:ext cx="8637973" cy="2729856"/>
        </p:xfrm>
        <a:graphic>
          <a:graphicData uri="http://schemas.openxmlformats.org/drawingml/2006/table">
            <a:tbl>
              <a:tblPr/>
              <a:tblGrid>
                <a:gridCol w="4247830">
                  <a:extLst>
                    <a:ext uri="{9D8B030D-6E8A-4147-A177-3AD203B41FA5}">
                      <a16:colId xmlns:a16="http://schemas.microsoft.com/office/drawing/2014/main" val="502386349"/>
                    </a:ext>
                  </a:extLst>
                </a:gridCol>
                <a:gridCol w="4390143">
                  <a:extLst>
                    <a:ext uri="{9D8B030D-6E8A-4147-A177-3AD203B41FA5}">
                      <a16:colId xmlns:a16="http://schemas.microsoft.com/office/drawing/2014/main" val="3857690109"/>
                    </a:ext>
                  </a:extLst>
                </a:gridCol>
              </a:tblGrid>
              <a:tr h="468384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dirty="0">
                          <a:effectLst/>
                        </a:rPr>
                        <a:t>Было</a:t>
                      </a:r>
                    </a:p>
                  </a:txBody>
                  <a:tcPr marL="66912" marR="66912" marT="33456" marB="3345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dirty="0">
                          <a:effectLst/>
                        </a:rPr>
                        <a:t>Стало</a:t>
                      </a:r>
                    </a:p>
                  </a:txBody>
                  <a:tcPr marL="66912" marR="66912" marT="33456" marB="334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7743118"/>
                  </a:ext>
                </a:extLst>
              </a:tr>
              <a:tr h="1472065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effectLst/>
                        </a:rPr>
                        <a:t>Имущество, по которому принято решение о списании или прекращении эксплуатации, учитывается на забалансовом счете 02 до момента его утилизации</a:t>
                      </a:r>
                    </a:p>
                  </a:txBody>
                  <a:tcPr marL="66912" marR="66912" marT="33456" marB="3345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effectLst/>
                        </a:rPr>
                        <a:t>Конкретизировали, что объекты, списанные с забалансового счета 21 и подлежащие утилизации, нужно отражать на забалансовом счете 02, как и остальное имущество</a:t>
                      </a:r>
                    </a:p>
                    <a:p>
                      <a:pPr algn="l" fontAlgn="t"/>
                      <a:r>
                        <a:rPr lang="ru-RU" sz="1800" dirty="0">
                          <a:effectLst/>
                        </a:rPr>
                        <a:t>К нему относятся объекты, списанные с забалансового счета 21 и подлежащие утилизации, как остальное имущество</a:t>
                      </a:r>
                    </a:p>
                  </a:txBody>
                  <a:tcPr marL="66912" marR="66912" marT="33456" marB="334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053285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00081183-C684-79C9-2CB4-EF1289AD7316}"/>
              </a:ext>
            </a:extLst>
          </p:cNvPr>
          <p:cNvSpPr txBox="1"/>
          <p:nvPr/>
        </p:nvSpPr>
        <p:spPr>
          <a:xfrm>
            <a:off x="45978" y="5222023"/>
            <a:ext cx="91133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Что делать бухгалтеру. </a:t>
            </a:r>
            <a:r>
              <a:rPr lang="ru-RU" b="0" i="0" dirty="0">
                <a:solidFill>
                  <a:srgbClr val="C00000"/>
                </a:solidFill>
                <a:effectLst/>
              </a:rPr>
              <a:t>Учитывайте на счете 02 все имущество, подлежащее утилизации, независимо от того, откуда вы его списали – с баланса или </a:t>
            </a:r>
            <a:r>
              <a:rPr lang="ru-RU" b="0" i="0" dirty="0" err="1">
                <a:solidFill>
                  <a:srgbClr val="C00000"/>
                </a:solidFill>
                <a:effectLst/>
              </a:rPr>
              <a:t>забаланса</a:t>
            </a:r>
            <a:r>
              <a:rPr lang="ru-RU" b="0" i="0" dirty="0">
                <a:solidFill>
                  <a:srgbClr val="C00000"/>
                </a:solidFill>
                <a:effectLst/>
              </a:rPr>
              <a:t>. Проверьте имущество, которое списали в 2023 году с забалансового счета 21. Если обнаружите объекты, подлежащие утилизации и не учтенные на счете 02, восстановите их на этом счете.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Операции оформите Бухгалтерской справкой (ф. 0504833).</a:t>
            </a:r>
          </a:p>
        </p:txBody>
      </p:sp>
    </p:spTree>
    <p:extLst>
      <p:ext uri="{BB962C8B-B14F-4D97-AF65-F5344CB8AC3E}">
        <p14:creationId xmlns:p14="http://schemas.microsoft.com/office/powerpoint/2010/main" val="264757936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848321"/>
              </p:ext>
            </p:extLst>
          </p:nvPr>
        </p:nvGraphicFramePr>
        <p:xfrm>
          <a:off x="1158364" y="2260672"/>
          <a:ext cx="8229600" cy="67437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4211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effectLst/>
                        </a:rPr>
                        <a:t>УМЕНЬШЕНИЕ ЗАБАЛАНСОВОГО СЧЕТА 21</a:t>
                      </a:r>
                    </a:p>
                    <a:p>
                      <a:r>
                        <a:rPr lang="ru-RU" sz="1900" dirty="0">
                          <a:effectLst/>
                        </a:rPr>
                        <a:t>— отражено выбытие не актива;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883176"/>
              </p:ext>
            </p:extLst>
          </p:nvPr>
        </p:nvGraphicFramePr>
        <p:xfrm>
          <a:off x="1247142" y="3091815"/>
          <a:ext cx="8229600" cy="674370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4211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effectLst/>
                        </a:rPr>
                        <a:t>УВЕЛИЧЕНИЕ ЗАБАЛАНСОВОГО СЧЕТА 02</a:t>
                      </a:r>
                    </a:p>
                    <a:p>
                      <a:r>
                        <a:rPr lang="ru-RU" sz="1900" dirty="0">
                          <a:effectLst/>
                        </a:rPr>
                        <a:t>— принят не актив к учету на счет 02.</a:t>
                      </a: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652038" y="1012723"/>
            <a:ext cx="8507288" cy="1111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98375" rIns="0" bIns="7935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	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Что проверить.</a:t>
            </a: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cs typeface="Arial" pitchFamily="34" charset="0"/>
              </a:rPr>
              <a:t> Закреплен ли в вашей учетной политике алгоритм, как списывать малоценные основные средства. Если нет, установите его. За основу можете взять правила, которые предусмотрены для списания с баланса. 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413105806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3508" y="987395"/>
            <a:ext cx="8856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Когда имущество отражать на </a:t>
            </a:r>
            <a:r>
              <a:rPr lang="ru-RU" b="1" dirty="0" err="1"/>
              <a:t>забалансовом</a:t>
            </a:r>
            <a:r>
              <a:rPr lang="ru-RU" b="1" dirty="0"/>
              <a:t> счете 26. Новое разъяснение Минфина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9146" y="1268762"/>
            <a:ext cx="898728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На счете 26 «Имущество, переданное в безвозмездное пользование» не всегда нужно отражать переданный объект. Такое заявление сделал Минфин в своем недавнем письме, чем вызвал бурю споров. Но все довольно просто, так как разъяснения ведомства касаются не всех учреждений.</a:t>
            </a:r>
          </a:p>
          <a:p>
            <a:r>
              <a:rPr lang="ru-RU" dirty="0"/>
              <a:t>	О том, когда не нужно применять счет 26 при передаче имущества в пользование, — </a:t>
            </a:r>
            <a:r>
              <a:rPr lang="ru-RU" b="1" dirty="0"/>
              <a:t>в письме Минфина от 10.06.2022 № 02-07-10/55866</a:t>
            </a:r>
          </a:p>
          <a:p>
            <a:pPr algn="ctr"/>
            <a:r>
              <a:rPr lang="ru-RU" b="1" dirty="0"/>
              <a:t>Когда отражать имущество за балансом</a:t>
            </a:r>
          </a:p>
          <a:p>
            <a:r>
              <a:rPr lang="ru-RU" dirty="0"/>
              <a:t>На </a:t>
            </a:r>
            <a:r>
              <a:rPr lang="ru-RU" dirty="0" err="1"/>
              <a:t>забалансовом</a:t>
            </a:r>
            <a:r>
              <a:rPr lang="ru-RU" dirty="0"/>
              <a:t> счете 26 отразите: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/>
              <a:t>	объекты аренды на льготных условиях;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ru-RU" dirty="0"/>
              <a:t>	имущество, предоставленное в безвозмездное пользование без закрепления права оперативного управления.</a:t>
            </a:r>
          </a:p>
          <a:p>
            <a:r>
              <a:rPr lang="ru-RU" dirty="0"/>
              <a:t>	</a:t>
            </a:r>
            <a:r>
              <a:rPr lang="ru-RU" i="1" dirty="0"/>
              <a:t>26 счет обеспечивает контроль за сохранностью, целевым использованием и движением имущества</a:t>
            </a:r>
            <a:r>
              <a:rPr lang="ru-RU" dirty="0"/>
              <a:t>.</a:t>
            </a:r>
          </a:p>
          <a:p>
            <a:r>
              <a:rPr lang="ru-RU" dirty="0"/>
              <a:t>	</a:t>
            </a:r>
            <a:r>
              <a:rPr lang="ru-RU" u="sng" dirty="0"/>
              <a:t>Показатель на счете 26 увеличивают на основании первичного учетного документа — акта приема-передачи. Ведут учет по стоимости, указанной в акте. </a:t>
            </a:r>
            <a:r>
              <a:rPr lang="ru-RU" dirty="0"/>
              <a:t>	Уменьшают показатель счета 26 на основании возвратного акта по стоимости, по которой объект был ранее принят к </a:t>
            </a:r>
            <a:r>
              <a:rPr lang="ru-RU" dirty="0" err="1"/>
              <a:t>забалансовому</a:t>
            </a:r>
            <a:r>
              <a:rPr lang="ru-RU" dirty="0"/>
              <a:t> учету. То есть в Инструкции № 157н описаны факты хозяйственной жизни, приведены документы-основания и установлены правила оценки. Такие однозначные требования не нуждались в дополнительном толковании, и сложностей в применении счета 26 не возникало.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3766432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9208" y="764704"/>
            <a:ext cx="898728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dirty="0"/>
              <a:t>	Основные мероприятия по этим задачам будут проходить в 2023–2027 годах.</a:t>
            </a:r>
          </a:p>
          <a:p>
            <a:r>
              <a:rPr lang="ru-RU" b="1" dirty="0"/>
              <a:t>	В 2023 году </a:t>
            </a:r>
            <a:r>
              <a:rPr lang="ru-RU" u="sng" dirty="0"/>
              <a:t>внесут поправки в законодательство в части развития централизованной модели бухучета</a:t>
            </a:r>
            <a:r>
              <a:rPr lang="ru-RU" dirty="0"/>
              <a:t>. Разработают и внедрят тепловые планы </a:t>
            </a:r>
            <a:r>
              <a:rPr lang="ru-RU" dirty="0" err="1"/>
              <a:t>оргмероприятий</a:t>
            </a:r>
            <a:r>
              <a:rPr lang="ru-RU" dirty="0"/>
              <a:t> и технологических мер для двух моделей централизации. Учреждения должны выбрать, какая модель подходит для них с 2023 года.</a:t>
            </a:r>
          </a:p>
          <a:p>
            <a:r>
              <a:rPr lang="ru-RU" b="1" dirty="0"/>
              <a:t>	В 2024 году </a:t>
            </a:r>
            <a:r>
              <a:rPr lang="ru-RU" u="sng" dirty="0"/>
              <a:t>в учреждениях должна быть разработана единая учетная политика на основе федеральных стандартов и единой электронной информации</a:t>
            </a:r>
            <a:r>
              <a:rPr lang="ru-RU" dirty="0"/>
              <a:t>. Также будут разработаны тепловые планы для выводов и результатов анализа для пользователя.</a:t>
            </a:r>
          </a:p>
          <a:p>
            <a:r>
              <a:rPr lang="ru-RU" b="1" dirty="0"/>
              <a:t>	К 2027 году </a:t>
            </a:r>
            <a:r>
              <a:rPr lang="ru-RU" u="sng" dirty="0"/>
              <a:t>будут созданы гибкие информационные технологии для автоматизации процесса и возможность получения нужных сведений</a:t>
            </a:r>
            <a:r>
              <a:rPr lang="ru-RU" dirty="0"/>
              <a:t>. Сейчас определяется набор сведений, которые нужны в первую очередь.</a:t>
            </a: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</p:spTree>
    <p:extLst>
      <p:ext uri="{BB962C8B-B14F-4D97-AF65-F5344CB8AC3E}">
        <p14:creationId xmlns:p14="http://schemas.microsoft.com/office/powerpoint/2010/main" val="40039061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948689"/>
            <a:ext cx="93245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Когда применять новые разъяснения чиновников</a:t>
            </a:r>
          </a:p>
          <a:p>
            <a:r>
              <a:rPr lang="ru-RU" dirty="0"/>
              <a:t>	</a:t>
            </a:r>
            <a:r>
              <a:rPr lang="ru-RU" u="sng" dirty="0"/>
              <a:t>Есть случаи, когда при передаче в пользование имущества передаточные документы не оформляют. </a:t>
            </a:r>
            <a:r>
              <a:rPr lang="ru-RU" b="1" dirty="0"/>
              <a:t>Речь идет об учреждениях спецназначения</a:t>
            </a:r>
            <a:r>
              <a:rPr lang="ru-RU" dirty="0"/>
              <a:t>. </a:t>
            </a:r>
          </a:p>
          <a:p>
            <a:r>
              <a:rPr lang="ru-RU" i="1" dirty="0"/>
              <a:t>	Разъяснения Минфина касаются только тех учреждений, уставной деятельностью которых является материально-техническое обеспечение других учреждений в рамках одного ведомства (одной главы).</a:t>
            </a:r>
          </a:p>
          <a:p>
            <a:r>
              <a:rPr lang="ru-RU" dirty="0"/>
              <a:t>	Специализированное учреждение, которое материально-технически обеспечивает деятельность иного учреждения, может быть создано не только в рамках одного ГРБС, но и в рамках одного публично-правового образования</a:t>
            </a:r>
          </a:p>
          <a:p>
            <a:r>
              <a:rPr lang="ru-RU" dirty="0"/>
              <a:t>Такая практика хотя и не повсеместна, но распространена. ГРБС в рамках своих полномочий создает учреждение и полностью передает ему все вопросы материально-технического обеспечения всех учреждений, подведомственных данному ГРБС: заключение договоров содержания движимого и недвижимого имущества, закупки товаров, работ, услуг и т. п. Право оперативного управления приобретенного имущества закрепляется за этим учреждением, но пользуются им сотрудники иных учреждений.</a:t>
            </a:r>
          </a:p>
          <a:p>
            <a:r>
              <a:rPr lang="ru-RU" dirty="0"/>
              <a:t>	</a:t>
            </a:r>
            <a:r>
              <a:rPr lang="ru-RU" i="1" dirty="0"/>
              <a:t>В данном случае размещение движимого имущества, находящегося в эксплуатации и на содержании правообладателя, не требует заключения договора безвозмездного пользования, оформления двустороннего акта или иного документа, предусмотренного договором. Поэтому </a:t>
            </a:r>
            <a:r>
              <a:rPr lang="ru-RU" i="1" dirty="0" err="1"/>
              <a:t>забалансовый</a:t>
            </a:r>
            <a:r>
              <a:rPr lang="ru-RU" i="1" dirty="0"/>
              <a:t> счет 26 «Имущество, переданное в безвозмездное пользование» не применяется. </a:t>
            </a:r>
            <a:r>
              <a:rPr lang="ru-RU" b="1" dirty="0"/>
              <a:t>Фактическое местонахождение основных средств указывается в инвентарных карточках переданных в пользование объектов.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21807962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6431" y="948689"/>
            <a:ext cx="87269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7. Счет 27 «Материальные ценности, выданные в личное пользование работникам (сотрудникам)»</a:t>
            </a:r>
            <a:br>
              <a:rPr lang="ru-RU" b="1" i="0" dirty="0">
                <a:solidFill>
                  <a:srgbClr val="222222"/>
                </a:solidFill>
                <a:effectLst/>
                <a:latin typeface="Proxima Nova Rg Inner"/>
              </a:rPr>
            </a:br>
            <a:r>
              <a:rPr lang="ru-RU" b="1" i="0" dirty="0">
                <a:solidFill>
                  <a:srgbClr val="222222"/>
                </a:solidFill>
                <a:effectLst/>
              </a:rPr>
              <a:t>Что изменилось. </a:t>
            </a:r>
            <a:r>
              <a:rPr lang="ru-RU" b="0" i="0" dirty="0">
                <a:solidFill>
                  <a:srgbClr val="C00000"/>
                </a:solidFill>
                <a:effectLst/>
              </a:rPr>
              <a:t>В Инструкции № 157н заменили карточку Количественно-суммового учета имущества на счете 27 на новый регистр – Карточку учета имущества в личном пользовании (ф. 0509097).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ru-RU" dirty="0">
                <a:solidFill>
                  <a:srgbClr val="C00000"/>
                </a:solidFill>
              </a:rPr>
              <a:t>	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Изменения связаны с тем, что все учреждения должны использовать новую Карточку (ф. 0509097) с 1 января 2023 года (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2" tooltip="2. Настоящий приказ применяется при ведении бюджетного учета, бухгалтерского учета государственных (муниципальных) учреждений с 1 января 2023 года либо до указанного срока в случаях, предусмотренных учетной политикой субъекта учета (единой учетной политикой при централизации учета)."/>
              </a:rPr>
              <a:t>п. 2 приказа Минфина от 30.09.2021 № 142н</a:t>
            </a:r>
            <a:r>
              <a:rPr lang="ru-RU" b="0" i="0" dirty="0">
                <a:solidFill>
                  <a:srgbClr val="222222"/>
                </a:solidFill>
                <a:effectLst/>
              </a:rPr>
              <a:t>,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3" tooltip="0509097 Карточка учета имущества в личном пользовании"/>
              </a:rPr>
              <a:t>п. 3 Изменений</a:t>
            </a:r>
            <a:r>
              <a:rPr lang="ru-RU" b="0" i="0" dirty="0">
                <a:solidFill>
                  <a:srgbClr val="222222"/>
                </a:solidFill>
                <a:effectLst/>
              </a:rPr>
              <a:t>, утв. приказом Минфина от 30.09.2021 № 142н).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4BC81AD7-918F-C02E-C983-A11F250C5E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855954"/>
              </p:ext>
            </p:extLst>
          </p:nvPr>
        </p:nvGraphicFramePr>
        <p:xfrm>
          <a:off x="186431" y="3526204"/>
          <a:ext cx="8726993" cy="1233020"/>
        </p:xfrm>
        <a:graphic>
          <a:graphicData uri="http://schemas.openxmlformats.org/drawingml/2006/table">
            <a:tbl>
              <a:tblPr/>
              <a:tblGrid>
                <a:gridCol w="4367446">
                  <a:extLst>
                    <a:ext uri="{9D8B030D-6E8A-4147-A177-3AD203B41FA5}">
                      <a16:colId xmlns:a16="http://schemas.microsoft.com/office/drawing/2014/main" val="3346979812"/>
                    </a:ext>
                  </a:extLst>
                </a:gridCol>
                <a:gridCol w="4359547">
                  <a:extLst>
                    <a:ext uri="{9D8B030D-6E8A-4147-A177-3AD203B41FA5}">
                      <a16:colId xmlns:a16="http://schemas.microsoft.com/office/drawing/2014/main" val="3654403907"/>
                    </a:ext>
                  </a:extLst>
                </a:gridCol>
              </a:tblGrid>
              <a:tr h="27148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>
                          <a:effectLst/>
                        </a:rPr>
                        <a:t>Было</a:t>
                      </a:r>
                    </a:p>
                  </a:txBody>
                  <a:tcPr marL="67870" marR="67870" marT="33935" marB="33935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dirty="0">
                          <a:effectLst/>
                        </a:rPr>
                        <a:t>Стало</a:t>
                      </a:r>
                    </a:p>
                  </a:txBody>
                  <a:tcPr marL="67870" marR="67870" marT="33935" marB="339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6098017"/>
                  </a:ext>
                </a:extLst>
              </a:tr>
              <a:tr h="678699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effectLst/>
                        </a:rPr>
                        <a:t>Аналитический учет по счету 27 вели в карточке количественно-суммового</a:t>
                      </a:r>
                      <a:br>
                        <a:rPr lang="ru-RU" sz="1800" dirty="0">
                          <a:effectLst/>
                        </a:rPr>
                      </a:br>
                      <a:r>
                        <a:rPr lang="ru-RU" sz="1800" dirty="0">
                          <a:effectLst/>
                        </a:rPr>
                        <a:t>учета (ф. 0504041)</a:t>
                      </a:r>
                    </a:p>
                  </a:txBody>
                  <a:tcPr marL="67870" marR="67870" marT="33935" marB="33935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effectLst/>
                        </a:rPr>
                        <a:t>Аналитический учет по счету 27 ведите в</a:t>
                      </a:r>
                      <a:r>
                        <a:rPr lang="ru-RU" sz="1800" b="1" dirty="0">
                          <a:effectLst/>
                        </a:rPr>
                        <a:t> карточке учета имущества в личном пользовании (ф. 0509097)</a:t>
                      </a:r>
                      <a:endParaRPr lang="ru-RU" sz="1800" dirty="0">
                        <a:effectLst/>
                      </a:endParaRPr>
                    </a:p>
                  </a:txBody>
                  <a:tcPr marL="67870" marR="67870" marT="33935" marB="3393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33608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45198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4472" y="948689"/>
            <a:ext cx="8568952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	7. Счет 27 «Материальные ценности, выданные в личное пользование работникам (сотрудникам)»</a:t>
            </a:r>
          </a:p>
          <a:p>
            <a:r>
              <a:rPr lang="ru-RU" dirty="0"/>
              <a:t>	</a:t>
            </a:r>
            <a:r>
              <a:rPr lang="ru-RU" u="sng" dirty="0"/>
              <a:t>Теперь аналитический учет по счету 27 ведите в карточке учета имущества, выданного в личное пользование, в разрезе пользователей имущества, мест нахождения, по видам имущества, его количеству и стоимости.</a:t>
            </a:r>
            <a:r>
              <a:rPr lang="ru-RU" dirty="0"/>
              <a:t> Ранее для этих целей использовали карточку количественно-суммового учета (ф. 0504041).</a:t>
            </a:r>
          </a:p>
          <a:p>
            <a:r>
              <a:rPr lang="ru-RU" b="1" dirty="0"/>
              <a:t>	Как применять.</a:t>
            </a:r>
            <a:r>
              <a:rPr lang="ru-RU" dirty="0"/>
              <a:t> На каждого сотрудника оформите карточку учета выдачи имущества в пользование. Используйте с этого года новую форму 0509097.</a:t>
            </a:r>
          </a:p>
          <a:p>
            <a:r>
              <a:rPr lang="ru-RU" dirty="0"/>
              <a:t>	Карточка (ф. 0509097) — это один из новых документов, которые входят в ЭДО. Если нет организационно-технической возможности составлять и хранить карточку в электронном виде, формируйте и храните ее на бумажном носителе (п. 6 Методических указаний из приказа № 61н).</a:t>
            </a:r>
          </a:p>
          <a:p>
            <a:r>
              <a:rPr lang="ru-RU" b="1" dirty="0"/>
              <a:t>	Что проверить. </a:t>
            </a:r>
            <a:r>
              <a:rPr lang="ru-RU" dirty="0"/>
              <a:t>Проверьте, прописано ли в вашей учетной политике, какой документ использовать для имущества, выданного в личное пользование на начало года. Если нет, пропишите, так как однозначного разъяснения от Минфина по этому поводу нет. Возможно два варианта.</a:t>
            </a:r>
          </a:p>
          <a:p>
            <a:r>
              <a:rPr lang="ru-RU" dirty="0"/>
              <a:t>	</a:t>
            </a:r>
            <a:r>
              <a:rPr lang="ru-RU" u="sng" dirty="0"/>
              <a:t>Первый</a:t>
            </a:r>
            <a:r>
              <a:rPr lang="ru-RU" dirty="0"/>
              <a:t> — для новых операций воспользоваться новой карточкой (ф. 0509097), а старую информацию сохранить в карточке (ф. 0504206) до прекращения пользования имуществом сотрудниками.</a:t>
            </a:r>
          </a:p>
          <a:p>
            <a:r>
              <a:rPr lang="ru-RU" dirty="0"/>
              <a:t>	</a:t>
            </a:r>
            <a:r>
              <a:rPr lang="ru-RU" u="sng" dirty="0"/>
              <a:t>Второй вариант</a:t>
            </a:r>
            <a:r>
              <a:rPr lang="ru-RU" dirty="0"/>
              <a:t> — перенести всю имеющуюся информацию в новый регистр — карточку (ф. 0509097), открыв ее первой рабочей датой 2023 года.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28353639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9651" y="989183"/>
            <a:ext cx="66064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Вопросы и ответы по заполнению карточки (ф. 0509097)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566" y="1556792"/>
          <a:ext cx="8856984" cy="3523544"/>
        </p:xfrm>
        <a:graphic>
          <a:graphicData uri="http://schemas.openxmlformats.org/drawingml/2006/table">
            <a:tbl>
              <a:tblPr firstRow="1" firstCol="1" bandRow="1"/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247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+mn-lt"/>
                          <a:ea typeface="Times New Roman"/>
                        </a:rPr>
                        <a:t>Вопрос</a:t>
                      </a:r>
                      <a:endParaRPr lang="ru-RU" sz="19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+mn-lt"/>
                          <a:ea typeface="Times New Roman"/>
                        </a:rPr>
                        <a:t>Ответ</a:t>
                      </a:r>
                      <a:endParaRPr lang="ru-RU" sz="19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8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  <a:ea typeface="Times New Roman"/>
                        </a:rPr>
                        <a:t>Кто ведет</a:t>
                      </a: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Сотрудник, который отвечает за обеспечение имуществом, например кладовщик</a:t>
                      </a: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38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  <a:ea typeface="Times New Roman"/>
                        </a:rPr>
                        <a:t>Когда открывают и закрывают карточку</a:t>
                      </a: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  <a:ea typeface="Times New Roman"/>
                        </a:rPr>
                        <a:t>Дата открытия — дата передачи имущества в пользование. Дата закрытия — не позднее рабочего дня, следующего за датой увольнения сотрудника, получившего имущество (прекращения выполнения им обязанностей). Даты указывают в формате «ДД.ММ.ГГГГ»</a:t>
                      </a: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>
                          <a:effectLst/>
                          <a:latin typeface="+mn-lt"/>
                          <a:ea typeface="Times New Roman"/>
                        </a:rPr>
                        <a:t>Где указывают получателя имущества</a:t>
                      </a: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В реквизите «Ответственное лицо, получающее имущество» заголовочной части карточки. Указывают фамилию, имя, отчество (при наличии) того, кто получает имущество. В кодовой зоне — учетный (табельный) номер</a:t>
                      </a: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7900742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496" y="1171955"/>
          <a:ext cx="9073008" cy="6105172"/>
        </p:xfrm>
        <a:graphic>
          <a:graphicData uri="http://schemas.openxmlformats.org/drawingml/2006/table">
            <a:tbl>
              <a:tblPr firstRow="1" firstCol="1" bandRow="1"/>
              <a:tblGrid>
                <a:gridCol w="22322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+mn-lt"/>
                          <a:ea typeface="Times New Roman"/>
                        </a:rPr>
                        <a:t>Вопрос</a:t>
                      </a:r>
                      <a:endParaRPr lang="ru-RU" sz="19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+mn-lt"/>
                          <a:ea typeface="Times New Roman"/>
                        </a:rPr>
                        <a:t>Ответ</a:t>
                      </a:r>
                      <a:endParaRPr lang="ru-RU" sz="19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9860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Как отразить информацию о переданном в пользование имуществе</a:t>
                      </a: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В разделе 1 «Обеспечение имуществом ответственного лица, получающего имущество» укажите информацию о переданном имуществе на дату формирования карточки так:</a:t>
                      </a:r>
                      <a:b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• графа 1 — наименование имущества, выдаваемого в личное пользование;</a:t>
                      </a:r>
                      <a:b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• графы 2 и 3 — наименование единицы измерения и код ОКЕИ;</a:t>
                      </a:r>
                      <a:b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• графы 4 и 5 — норма выдачи и нормативный срок использования имущества;</a:t>
                      </a:r>
                      <a:b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• графа 6 — код условия возврата имущества, полученного в личное пользование: 01 — возврат имущества при увольнении лица, получившего имущество; 02 — возврат имущества по окончании срока использования по нормативу, установленному регламентирующим правовым актом; 03 — выданное имущество не подлежит возврату;</a:t>
                      </a:r>
                      <a:b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• графы 7–10 — количество объектов, уже находящихся в личном пользовании, а также количество объектов, подлежащих выдаче, возврату и списанию на дату формирования карточки.</a:t>
                      </a:r>
                      <a:b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</a:b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В разделах 2 «Основные средства» и 3 «Материальные запасы» приводят детальную информацию об имуществе, переданном в пользование по видам</a:t>
                      </a: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69000144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14399" y="1340769"/>
          <a:ext cx="8856984" cy="1472212"/>
        </p:xfrm>
        <a:graphic>
          <a:graphicData uri="http://schemas.openxmlformats.org/drawingml/2006/table">
            <a:tbl>
              <a:tblPr firstRow="1" firstCol="1" bandRow="1"/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407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66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 dirty="0">
                          <a:effectLst/>
                          <a:latin typeface="+mn-lt"/>
                          <a:ea typeface="Times New Roman"/>
                        </a:rPr>
                        <a:t>Вопрос</a:t>
                      </a:r>
                      <a:endParaRPr lang="ru-RU" sz="19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900" b="1">
                          <a:effectLst/>
                          <a:latin typeface="+mn-lt"/>
                          <a:ea typeface="Times New Roman"/>
                        </a:rPr>
                        <a:t>Ответ</a:t>
                      </a:r>
                      <a:endParaRPr lang="ru-RU" sz="190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948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Кто подписывает карточку</a:t>
                      </a: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900" dirty="0">
                          <a:effectLst/>
                          <a:latin typeface="+mn-lt"/>
                          <a:ea typeface="Times New Roman"/>
                        </a:rPr>
                        <a:t>Ответственный сотрудник, который заполнил карточку. Оформляющую часть подписывает простой ЭП. Указывает свою должность, расшифровку подписи, дату подписания, номер телефона и адрес электронной почты (при наличии)</a:t>
                      </a:r>
                    </a:p>
                  </a:txBody>
                  <a:tcPr marL="6103" marR="6103" marT="6103" marB="6103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</p:spTree>
    <p:extLst>
      <p:ext uri="{BB962C8B-B14F-4D97-AF65-F5344CB8AC3E}">
        <p14:creationId xmlns:p14="http://schemas.microsoft.com/office/powerpoint/2010/main" val="29654584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942A35-82C2-C0BB-9E76-DDA0F050C3A9}"/>
              </a:ext>
            </a:extLst>
          </p:cNvPr>
          <p:cNvSpPr txBox="1"/>
          <p:nvPr/>
        </p:nvSpPr>
        <p:spPr>
          <a:xfrm>
            <a:off x="115410" y="1017246"/>
            <a:ext cx="88776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dirty="0">
                <a:solidFill>
                  <a:srgbClr val="222222"/>
                </a:solidFill>
              </a:rPr>
              <a:t>	</a:t>
            </a:r>
            <a:r>
              <a:rPr lang="ru-RU" b="1" i="0" dirty="0">
                <a:solidFill>
                  <a:srgbClr val="222222"/>
                </a:solidFill>
                <a:effectLst/>
              </a:rPr>
              <a:t>Отчет о расходах </a:t>
            </a:r>
            <a:r>
              <a:rPr lang="ru-RU" b="1" i="0" dirty="0" err="1">
                <a:solidFill>
                  <a:srgbClr val="222222"/>
                </a:solidFill>
                <a:effectLst/>
              </a:rPr>
              <a:t>подотчетника</a:t>
            </a:r>
            <a:endParaRPr lang="ru-RU" b="1" i="0" dirty="0">
              <a:solidFill>
                <a:srgbClr val="222222"/>
              </a:solidFill>
              <a:effectLst/>
            </a:endParaRPr>
          </a:p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Что изменилось. </a:t>
            </a:r>
            <a:r>
              <a:rPr lang="ru-RU" b="0" i="0" dirty="0">
                <a:solidFill>
                  <a:srgbClr val="222222"/>
                </a:solidFill>
                <a:effectLst/>
              </a:rPr>
              <a:t>Теперь в Инструкции № 157н для </a:t>
            </a:r>
            <a:r>
              <a:rPr lang="ru-RU" b="0" i="0" dirty="0" err="1">
                <a:solidFill>
                  <a:srgbClr val="222222"/>
                </a:solidFill>
                <a:effectLst/>
              </a:rPr>
              <a:t>подотчетников</a:t>
            </a:r>
            <a:r>
              <a:rPr lang="ru-RU" b="0" i="0" dirty="0">
                <a:solidFill>
                  <a:srgbClr val="222222"/>
                </a:solidFill>
                <a:effectLst/>
              </a:rPr>
              <a:t> прописан актуальный документ, который надо применять с 2021 года, – Отчет подотчетного лица, а форма Авансового отчета исключена.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BD2B81E8-5F00-8AEE-A784-DDC01A04BF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904290"/>
              </p:ext>
            </p:extLst>
          </p:nvPr>
        </p:nvGraphicFramePr>
        <p:xfrm>
          <a:off x="115410" y="2331710"/>
          <a:ext cx="8726749" cy="1779744"/>
        </p:xfrm>
        <a:graphic>
          <a:graphicData uri="http://schemas.openxmlformats.org/drawingml/2006/table">
            <a:tbl>
              <a:tblPr/>
              <a:tblGrid>
                <a:gridCol w="4367312">
                  <a:extLst>
                    <a:ext uri="{9D8B030D-6E8A-4147-A177-3AD203B41FA5}">
                      <a16:colId xmlns:a16="http://schemas.microsoft.com/office/drawing/2014/main" val="468226981"/>
                    </a:ext>
                  </a:extLst>
                </a:gridCol>
                <a:gridCol w="4359437">
                  <a:extLst>
                    <a:ext uri="{9D8B030D-6E8A-4147-A177-3AD203B41FA5}">
                      <a16:colId xmlns:a16="http://schemas.microsoft.com/office/drawing/2014/main" val="3734210463"/>
                    </a:ext>
                  </a:extLst>
                </a:gridCol>
              </a:tblGrid>
              <a:tr h="2676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dirty="0">
                          <a:effectLst/>
                        </a:rPr>
                        <a:t>Было</a:t>
                      </a:r>
                    </a:p>
                  </a:txBody>
                  <a:tcPr marL="66912" marR="66912" marT="33456" marB="3345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800" b="1" dirty="0">
                          <a:effectLst/>
                        </a:rPr>
                        <a:t>Стало</a:t>
                      </a:r>
                    </a:p>
                  </a:txBody>
                  <a:tcPr marL="66912" marR="66912" marT="33456" marB="334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13950388"/>
                  </a:ext>
                </a:extLst>
              </a:tr>
              <a:tr h="869857"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effectLst/>
                        </a:rPr>
                        <a:t>Расходы </a:t>
                      </a:r>
                      <a:r>
                        <a:rPr lang="ru-RU" sz="1800" dirty="0" err="1">
                          <a:effectLst/>
                        </a:rPr>
                        <a:t>подотчетника</a:t>
                      </a:r>
                      <a:r>
                        <a:rPr lang="ru-RU" sz="1800" dirty="0">
                          <a:effectLst/>
                        </a:rPr>
                        <a:t> отражаются на счетах расчетов на основании </a:t>
                      </a:r>
                      <a:r>
                        <a:rPr lang="ru-RU" sz="1800" b="1" dirty="0">
                          <a:effectLst/>
                        </a:rPr>
                        <a:t>Авансового отчета</a:t>
                      </a:r>
                      <a:r>
                        <a:rPr lang="ru-RU" sz="1800" dirty="0">
                          <a:effectLst/>
                        </a:rPr>
                        <a:t> подотчетного лица и подтверждающих документов</a:t>
                      </a:r>
                    </a:p>
                  </a:txBody>
                  <a:tcPr marL="66912" marR="66912" marT="33456" marB="33456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800" dirty="0">
                          <a:effectLst/>
                        </a:rPr>
                        <a:t>Расходы </a:t>
                      </a:r>
                      <a:r>
                        <a:rPr lang="ru-RU" sz="1800" dirty="0" err="1">
                          <a:effectLst/>
                        </a:rPr>
                        <a:t>подотчетника</a:t>
                      </a:r>
                      <a:r>
                        <a:rPr lang="ru-RU" sz="1800" dirty="0">
                          <a:effectLst/>
                        </a:rPr>
                        <a:t> отражаются на счетах расчетов на основании </a:t>
                      </a:r>
                      <a:r>
                        <a:rPr lang="ru-RU" sz="1800" b="1" dirty="0">
                          <a:solidFill>
                            <a:srgbClr val="C00000"/>
                          </a:solidFill>
                          <a:effectLst/>
                        </a:rPr>
                        <a:t>Отчета подотчетного лица</a:t>
                      </a:r>
                      <a:r>
                        <a:rPr lang="ru-RU" sz="1800" dirty="0">
                          <a:solidFill>
                            <a:srgbClr val="C00000"/>
                          </a:solidFill>
                          <a:effectLst/>
                        </a:rPr>
                        <a:t> </a:t>
                      </a:r>
                      <a:r>
                        <a:rPr lang="ru-RU" sz="1800" dirty="0">
                          <a:effectLst/>
                        </a:rPr>
                        <a:t>и подтверждающих документов</a:t>
                      </a:r>
                    </a:p>
                  </a:txBody>
                  <a:tcPr marL="66912" marR="66912" marT="33456" marB="3345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5868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53378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2979A00-DD8B-8A07-A513-02B1DDB26B15}"/>
              </a:ext>
            </a:extLst>
          </p:cNvPr>
          <p:cNvSpPr txBox="1"/>
          <p:nvPr/>
        </p:nvSpPr>
        <p:spPr>
          <a:xfrm>
            <a:off x="-33081" y="773818"/>
            <a:ext cx="915932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ru-RU" b="1" i="0" dirty="0">
                <a:solidFill>
                  <a:srgbClr val="222222"/>
                </a:solidFill>
                <a:effectLst/>
                <a:latin typeface="Proxima Nova Rg Inner"/>
              </a:rPr>
            </a:br>
            <a:r>
              <a:rPr lang="ru-RU" b="1" i="0" dirty="0">
                <a:solidFill>
                  <a:srgbClr val="222222"/>
                </a:solidFill>
                <a:effectLst/>
              </a:rPr>
              <a:t>Амортизация по объектам аренды</a:t>
            </a:r>
          </a:p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Что изменилось. </a:t>
            </a:r>
            <a:r>
              <a:rPr lang="ru-RU" b="0" i="0" dirty="0">
                <a:effectLst/>
              </a:rPr>
              <a:t>В Инструкции № 157н прописали, когда начислять амортизацию по правам пользования активами: объектам в аренде и в пользовании. </a:t>
            </a:r>
            <a:r>
              <a:rPr lang="ru-RU" b="0" i="0" dirty="0">
                <a:solidFill>
                  <a:srgbClr val="C00000"/>
                </a:solidFill>
                <a:effectLst/>
              </a:rPr>
              <a:t>Амортизацию по арендованному имуществу начисляйте по графику платежей, а по имуществу в пользовании – 1-го числа месяца.</a:t>
            </a: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id="{429169A9-E5AD-A2E6-FCBA-28E9D75B6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5417839"/>
              </p:ext>
            </p:extLst>
          </p:nvPr>
        </p:nvGraphicFramePr>
        <p:xfrm>
          <a:off x="167461" y="2481764"/>
          <a:ext cx="8806649" cy="2346960"/>
        </p:xfrm>
        <a:graphic>
          <a:graphicData uri="http://schemas.openxmlformats.org/drawingml/2006/table">
            <a:tbl>
              <a:tblPr/>
              <a:tblGrid>
                <a:gridCol w="4407257">
                  <a:extLst>
                    <a:ext uri="{9D8B030D-6E8A-4147-A177-3AD203B41FA5}">
                      <a16:colId xmlns:a16="http://schemas.microsoft.com/office/drawing/2014/main" val="1612795149"/>
                    </a:ext>
                  </a:extLst>
                </a:gridCol>
                <a:gridCol w="4399392">
                  <a:extLst>
                    <a:ext uri="{9D8B030D-6E8A-4147-A177-3AD203B41FA5}">
                      <a16:colId xmlns:a16="http://schemas.microsoft.com/office/drawing/2014/main" val="42544190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b="1" dirty="0">
                          <a:solidFill>
                            <a:schemeClr val="tx1"/>
                          </a:solidFill>
                          <a:effectLst/>
                        </a:rPr>
                        <a:t>Было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 dirty="0">
                          <a:solidFill>
                            <a:schemeClr val="tx1"/>
                          </a:solidFill>
                          <a:effectLst/>
                        </a:rPr>
                        <a:t>Стало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99532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Амортизацию по арендованному имуществу и имуществу в пользовании начисляли с месяца, когда право пользования принято к учету равномерно в течение срока полезного использования объекта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Амортизацию по арендованному имуществу начисляйте ежемесячно </a:t>
                      </a:r>
                      <a:r>
                        <a:rPr lang="ru-RU" b="1" dirty="0">
                          <a:effectLst/>
                        </a:rPr>
                        <a:t>в соответствии с графиком платежей</a:t>
                      </a:r>
                      <a:r>
                        <a:rPr lang="ru-RU" dirty="0">
                          <a:effectLst/>
                        </a:rPr>
                        <a:t>.</a:t>
                      </a:r>
                    </a:p>
                    <a:p>
                      <a:pPr algn="l" fontAlgn="t"/>
                      <a:r>
                        <a:rPr lang="ru-RU" dirty="0">
                          <a:effectLst/>
                        </a:rPr>
                        <a:t>Амортизацию по безвозмездно полученному имуществу начисляйте </a:t>
                      </a:r>
                      <a:r>
                        <a:rPr lang="ru-RU" b="1" dirty="0">
                          <a:effectLst/>
                        </a:rPr>
                        <a:t>с даты принятия объекта к учету и далее ежемесячно 1-го числа месяца</a:t>
                      </a:r>
                      <a:endParaRPr lang="ru-RU" dirty="0">
                        <a:effectLst/>
                      </a:endParaRP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86496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67107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1F1DB0D-CD26-3DFE-C000-B3A5EE5BDFF1}"/>
              </a:ext>
            </a:extLst>
          </p:cNvPr>
          <p:cNvSpPr txBox="1"/>
          <p:nvPr/>
        </p:nvSpPr>
        <p:spPr>
          <a:xfrm>
            <a:off x="33082" y="1012723"/>
            <a:ext cx="911091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Что делать бухгалтеру. </a:t>
            </a:r>
          </a:p>
          <a:p>
            <a:pPr algn="l"/>
            <a:r>
              <a:rPr lang="ru-RU" b="1" dirty="0">
                <a:solidFill>
                  <a:srgbClr val="222222"/>
                </a:solidFill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По арендованному имуществу первый раз начислите амортизацию на первую дату арендного платежа по графику, который установлен в договоре аренды.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Далее продолжите начислять амортизацию в соответствии с датами графика оплаты арендных платежей.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По имуществу в пользовании первый раз начислите амортизацию на дату, когда приняли объект к учету. Далее ежемесячно начисляйте амортизацию 1-го числа месяца.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Измените даты начисления амортизации в компьютерной программе. Проверьте учетную политику, исключите правила о дате начисления амортизации по правам пользования активами.</a:t>
            </a:r>
          </a:p>
        </p:txBody>
      </p:sp>
    </p:spTree>
    <p:extLst>
      <p:ext uri="{BB962C8B-B14F-4D97-AF65-F5344CB8AC3E}">
        <p14:creationId xmlns:p14="http://schemas.microsoft.com/office/powerpoint/2010/main" val="20571190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3E916E-5E32-B73C-8B87-291D0EF8B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165" t="32352" r="20097" b="27778"/>
          <a:stretch/>
        </p:blipFill>
        <p:spPr>
          <a:xfrm>
            <a:off x="109756" y="1012723"/>
            <a:ext cx="8924488" cy="410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710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2"/>
          <a:srcRect l="29487" t="41280" r="9687" b="29344"/>
          <a:stretch/>
        </p:blipFill>
        <p:spPr bwMode="auto">
          <a:xfrm>
            <a:off x="310320" y="836712"/>
            <a:ext cx="8424936" cy="36724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10320" y="4581128"/>
            <a:ext cx="85101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Уже сейчас СМАРТ-контроль начал работать в пилотном режиме, и постепенно к нему подключат все учреждения.</a:t>
            </a:r>
            <a:br>
              <a:rPr lang="ru-RU" dirty="0"/>
            </a:br>
            <a:r>
              <a:rPr lang="ru-RU" dirty="0"/>
              <a:t>	Вслед за централизацией все бухгалтерии переведут на СМАРТ-контроль. </a:t>
            </a:r>
          </a:p>
        </p:txBody>
      </p:sp>
    </p:spTree>
    <p:extLst>
      <p:ext uri="{BB962C8B-B14F-4D97-AF65-F5344CB8AC3E}">
        <p14:creationId xmlns:p14="http://schemas.microsoft.com/office/powerpoint/2010/main" val="7614135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9C515EA-A429-C918-3BFC-D3B2180F0C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0" t="34251" r="20389" b="13797"/>
          <a:stretch/>
        </p:blipFill>
        <p:spPr>
          <a:xfrm>
            <a:off x="201757" y="1012723"/>
            <a:ext cx="8771138" cy="534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5387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9C70BC-D7B4-24DA-2E22-A056AFD2B7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60" t="36149" r="20290" b="22772"/>
          <a:stretch/>
        </p:blipFill>
        <p:spPr>
          <a:xfrm>
            <a:off x="0" y="1012723"/>
            <a:ext cx="9159326" cy="437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88625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CEA306-51E1-C6CE-6FF3-FD69AB8587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747" t="27001" r="20292" b="19494"/>
          <a:stretch/>
        </p:blipFill>
        <p:spPr>
          <a:xfrm>
            <a:off x="177553" y="1119255"/>
            <a:ext cx="8788893" cy="551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12492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AA9532D-E4C6-5BD8-552D-1650FEA87F3C}"/>
              </a:ext>
            </a:extLst>
          </p:cNvPr>
          <p:cNvSpPr txBox="1"/>
          <p:nvPr/>
        </p:nvSpPr>
        <p:spPr>
          <a:xfrm>
            <a:off x="237268" y="1012723"/>
            <a:ext cx="8922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Минфин изменил типовые проводки. Как отражать имущество и задолженность с начала года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1C6FD7-43C5-42E9-2E41-DE4EFA34F268}"/>
              </a:ext>
            </a:extLst>
          </p:cNvPr>
          <p:cNvSpPr txBox="1"/>
          <p:nvPr/>
        </p:nvSpPr>
        <p:spPr>
          <a:xfrm>
            <a:off x="118634" y="1569453"/>
            <a:ext cx="91593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Минюст зарегистрировал изменения к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2"/>
              </a:rPr>
              <a:t>Инструкции № 174н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—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3"/>
              </a:rPr>
              <a:t>приказ от 27.04.2023 № 57н </a:t>
            </a:r>
            <a:r>
              <a:rPr lang="ru-RU" b="0" i="0" dirty="0">
                <a:solidFill>
                  <a:srgbClr val="222222"/>
                </a:solidFill>
                <a:effectLst/>
              </a:rPr>
              <a:t>31 мая. Поправки вступают в силу с 12 июня, но применять их нужно с 2023 года. 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7EF373-D153-CBEF-7FF4-08AC2C012760}"/>
              </a:ext>
            </a:extLst>
          </p:cNvPr>
          <p:cNvSpPr txBox="1"/>
          <p:nvPr/>
        </p:nvSpPr>
        <p:spPr>
          <a:xfrm>
            <a:off x="118634" y="2215784"/>
            <a:ext cx="878566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Как по-новому формировать счета бухучета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По новым правилам будете формировать счета 104 40, 104 60, 109 00, 110 00, 111 00, 304 04, 401 10, 401 20 в бухучете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(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4"/>
              </a:rPr>
              <a:t>п. 2.1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Инструкции № 174н). Напомним, по отдельным счетам в 1–17-м разрядах номера счета вы указываете разделы и подразделы, нули, КВР и коды КОСГУ. Но есть исключения. В таблице ниже взгляните, как формировать счета после изменений в Инструкцию № 174н. Все поправки выделены полужирным шрифтом.</a:t>
            </a:r>
          </a:p>
        </p:txBody>
      </p:sp>
    </p:spTree>
    <p:extLst>
      <p:ext uri="{BB962C8B-B14F-4D97-AF65-F5344CB8AC3E}">
        <p14:creationId xmlns:p14="http://schemas.microsoft.com/office/powerpoint/2010/main" val="10142606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1D1913A-336B-0A94-4216-154D65F94CB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5693011"/>
              </p:ext>
            </p:extLst>
          </p:nvPr>
        </p:nvGraphicFramePr>
        <p:xfrm>
          <a:off x="124287" y="3131105"/>
          <a:ext cx="8654964" cy="624840"/>
        </p:xfrm>
        <a:graphic>
          <a:graphicData uri="http://schemas.openxmlformats.org/drawingml/2006/table">
            <a:tbl>
              <a:tblPr/>
              <a:tblGrid>
                <a:gridCol w="8654964">
                  <a:extLst>
                    <a:ext uri="{9D8B030D-6E8A-4147-A177-3AD203B41FA5}">
                      <a16:colId xmlns:a16="http://schemas.microsoft.com/office/drawing/2014/main" val="3822126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0 105 00 000 (ПОДРЯДЧИК) КРЕДИТ 0 105 00 000 (ЗАКАЗЧИК)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отражена передача материалов подрядчику.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3406646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2C23BE1-3F61-582D-B7EE-71AF9A60F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834617"/>
              </p:ext>
            </p:extLst>
          </p:nvPr>
        </p:nvGraphicFramePr>
        <p:xfrm>
          <a:off x="199747" y="3907624"/>
          <a:ext cx="9046346" cy="624840"/>
        </p:xfrm>
        <a:graphic>
          <a:graphicData uri="http://schemas.openxmlformats.org/drawingml/2006/table">
            <a:tbl>
              <a:tblPr/>
              <a:tblGrid>
                <a:gridCol w="9046346">
                  <a:extLst>
                    <a:ext uri="{9D8B030D-6E8A-4147-A177-3AD203B41FA5}">
                      <a16:colId xmlns:a16="http://schemas.microsoft.com/office/drawing/2014/main" val="28158444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0 401 20 272 (0 109 Х0 272, 0 110 00 000, 0 106 00 000)  КРЕДИТ 0 105 00 000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списаны материалы на основании оправдательных документов.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2789312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6CECAA43-673B-4A59-099C-5F1855225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433512"/>
              </p:ext>
            </p:extLst>
          </p:nvPr>
        </p:nvGraphicFramePr>
        <p:xfrm>
          <a:off x="643976" y="5679501"/>
          <a:ext cx="7886700" cy="62484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246369319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0 401 20 226 КРЕДИТ 0 105 00 000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переданы венки и цветы ответственному лицу.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0617894"/>
                  </a:ext>
                </a:extLst>
              </a:tr>
            </a:tbl>
          </a:graphicData>
        </a:graphic>
      </p:graphicFrame>
      <p:sp>
        <p:nvSpPr>
          <p:cNvPr id="9" name="Rectangle 1">
            <a:extLst>
              <a:ext uri="{FF2B5EF4-FFF2-40B4-BE49-F238E27FC236}">
                <a16:creationId xmlns:a16="http://schemas.microsoft.com/office/drawing/2014/main" id="{FE4FBC7B-2FB6-7666-69FA-D22A08BEE8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27" y="938714"/>
            <a:ext cx="9046346" cy="2163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Как учесть передачу материалов подрядчику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В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2"/>
              </a:rPr>
              <a:t>Инструкции № 174н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прописали, как отражать в учете передачу </a:t>
            </a:r>
            <a:r>
              <a:rPr kumimoji="0" lang="ru-RU" altLang="ru-RU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матзапасов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подрядчику для строительных, ремонтных и иных работ. В этом случае будете делать проводку: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Списывать израсходованные запасы на основании документов, которые представил исполнитель. Такие документы должны подтверждать расход. В учете будете делать запись: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7D0BFA-9A22-EE80-4A4F-E809118768EA}"/>
              </a:ext>
            </a:extLst>
          </p:cNvPr>
          <p:cNvSpPr txBox="1"/>
          <p:nvPr/>
        </p:nvSpPr>
        <p:spPr>
          <a:xfrm>
            <a:off x="1" y="4561513"/>
            <a:ext cx="914399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Как отразить расходы на приобретение или изготовление венков и цветов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При выдаче венков и цветов ответственному сотруднику для возложения к памятникам и памятным знакам расходы относят на </a:t>
            </a:r>
            <a:r>
              <a:rPr kumimoji="0" lang="ru-RU" altLang="ru-RU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финрезультат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текущего года. В учете делайте корреспонденции: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A0DB62-5854-AFCF-0ECF-523B6AD5FDFE}"/>
              </a:ext>
            </a:extLst>
          </p:cNvPr>
          <p:cNvSpPr txBox="1"/>
          <p:nvPr/>
        </p:nvSpPr>
        <p:spPr>
          <a:xfrm>
            <a:off x="137603" y="6304341"/>
            <a:ext cx="91746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На забалансовом счете 07 «Награды, призы, кубки и ценные подарки, сувениры» запасы не отражают.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59824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15C9D13B-73E6-1A27-B7C2-68E04FCBD6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599156"/>
              </p:ext>
            </p:extLst>
          </p:nvPr>
        </p:nvGraphicFramePr>
        <p:xfrm>
          <a:off x="15326" y="2614676"/>
          <a:ext cx="9035088" cy="624840"/>
        </p:xfrm>
        <a:graphic>
          <a:graphicData uri="http://schemas.openxmlformats.org/drawingml/2006/table">
            <a:tbl>
              <a:tblPr/>
              <a:tblGrid>
                <a:gridCol w="9035088">
                  <a:extLst>
                    <a:ext uri="{9D8B030D-6E8A-4147-A177-3AD203B41FA5}">
                      <a16:colId xmlns:a16="http://schemas.microsoft.com/office/drawing/2014/main" val="14292703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0 401 20 272 (0 109 80 272) КРЕДИТ 0 208 00 000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отражено возложение цветов и венков.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7337724"/>
                  </a:ext>
                </a:extLst>
              </a:tr>
            </a:tbl>
          </a:graphicData>
        </a:graphic>
      </p:graphicFrame>
      <p:sp>
        <p:nvSpPr>
          <p:cNvPr id="8" name="Rectangle 1">
            <a:extLst>
              <a:ext uri="{FF2B5EF4-FFF2-40B4-BE49-F238E27FC236}">
                <a16:creationId xmlns:a16="http://schemas.microsoft.com/office/drawing/2014/main" id="{189619D3-8302-D178-6059-F1923011B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586" y="1042459"/>
            <a:ext cx="9035088" cy="4773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Если при возложении цветов и венков к памятникам ответственный работник предоставляет в бухгалтерию одновременно документы, подтверждающие покупку и вручение ценностей, в учете делают проводку: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Такие проводки Минфин ранее доводил в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2"/>
              </a:rPr>
              <a:t>письме от 01.08.2019 № 02-07-07/58075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. А теперь закрепил в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3"/>
              </a:rPr>
              <a:t>Инструкции № 174н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dirty="0">
              <a:solidFill>
                <a:srgbClr val="222222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b="1" dirty="0">
              <a:solidFill>
                <a:srgbClr val="222222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Как учитывать имущество, полученное в операционную аренду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После поправок в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3"/>
              </a:rPr>
              <a:t>Инструкцию № 174н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+mn-lt"/>
              </a:rPr>
              <a:t>право пользования основным средством или землей надо отражать не через счет 0 302 00, а через резервы предстоящих расходов. 	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Для этого в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3"/>
              </a:rPr>
              <a:t>Инструкцию № 174н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Минфин вводит два новых резерва: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0 401 60 224 «Резерв предстоящих расходов по арендной плате за пользование имуществом»;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0 401 60 229 «Резерв предстоящих расходов по арендной плате за пользование земельными участками и другими обособленными природными объектами».</a:t>
            </a:r>
          </a:p>
        </p:txBody>
      </p:sp>
    </p:spTree>
    <p:extLst>
      <p:ext uri="{BB962C8B-B14F-4D97-AF65-F5344CB8AC3E}">
        <p14:creationId xmlns:p14="http://schemas.microsoft.com/office/powerpoint/2010/main" val="99917887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CB810CEA-A6D3-83EA-D8C1-F22EA62635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908891"/>
              </p:ext>
            </p:extLst>
          </p:nvPr>
        </p:nvGraphicFramePr>
        <p:xfrm>
          <a:off x="30652" y="1389692"/>
          <a:ext cx="9159326" cy="624840"/>
        </p:xfrm>
        <a:graphic>
          <a:graphicData uri="http://schemas.openxmlformats.org/drawingml/2006/table">
            <a:tbl>
              <a:tblPr/>
              <a:tblGrid>
                <a:gridCol w="9159326">
                  <a:extLst>
                    <a:ext uri="{9D8B030D-6E8A-4147-A177-3AD203B41FA5}">
                      <a16:colId xmlns:a16="http://schemas.microsoft.com/office/drawing/2014/main" val="30506564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0 111 4X 35Х КРЕДИТ 0 401 60 22Х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отражено право пользования активом (в общей сумме платежей по договору аренды);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7116959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D9A82B61-4355-A511-CA60-E76829983D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046612"/>
              </p:ext>
            </p:extLst>
          </p:nvPr>
        </p:nvGraphicFramePr>
        <p:xfrm>
          <a:off x="329780" y="2117955"/>
          <a:ext cx="8707374" cy="899160"/>
        </p:xfrm>
        <a:graphic>
          <a:graphicData uri="http://schemas.openxmlformats.org/drawingml/2006/table">
            <a:tbl>
              <a:tblPr/>
              <a:tblGrid>
                <a:gridCol w="8707374">
                  <a:extLst>
                    <a:ext uri="{9D8B030D-6E8A-4147-A177-3AD203B41FA5}">
                      <a16:colId xmlns:a16="http://schemas.microsoft.com/office/drawing/2014/main" val="11215556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0 401 20 22Х КРЕДИТ 0 104 4Х 451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начислена амортизация на полученное право (в сумме ежемесячных арендных платежей);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575422"/>
                  </a:ext>
                </a:extLst>
              </a:tr>
            </a:tbl>
          </a:graphicData>
        </a:graphic>
      </p:graphicFrame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05D465CF-4F69-D156-FB5E-0D02756D0C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391201"/>
              </p:ext>
            </p:extLst>
          </p:nvPr>
        </p:nvGraphicFramePr>
        <p:xfrm>
          <a:off x="740117" y="3035664"/>
          <a:ext cx="7886700" cy="62484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160772749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0 302 24 83Х КРЕДИТ 0 201 11 610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перечислена арендная плата.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0270258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0145EA93-783A-DD0A-E1DC-568F921F76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9436982"/>
              </p:ext>
            </p:extLst>
          </p:nvPr>
        </p:nvGraphicFramePr>
        <p:xfrm>
          <a:off x="0" y="5057454"/>
          <a:ext cx="9189978" cy="899160"/>
        </p:xfrm>
        <a:graphic>
          <a:graphicData uri="http://schemas.openxmlformats.org/drawingml/2006/table">
            <a:tbl>
              <a:tblPr/>
              <a:tblGrid>
                <a:gridCol w="9189978">
                  <a:extLst>
                    <a:ext uri="{9D8B030D-6E8A-4147-A177-3AD203B41FA5}">
                      <a16:colId xmlns:a16="http://schemas.microsoft.com/office/drawing/2014/main" val="12389216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0 104 4Х 451 КРЕДИТ 0 111 4Х 451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уменьшена балансовая стоимость принятого на учет актива на сумму накопленной амортизации.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482342"/>
                  </a:ext>
                </a:extLst>
              </a:tr>
            </a:tbl>
          </a:graphicData>
        </a:graphic>
      </p:graphicFrame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62C283CD-0DE7-0012-FC76-5600ECB059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6178420"/>
              </p:ext>
            </p:extLst>
          </p:nvPr>
        </p:nvGraphicFramePr>
        <p:xfrm>
          <a:off x="0" y="6147948"/>
          <a:ext cx="9128674" cy="624840"/>
        </p:xfrm>
        <a:graphic>
          <a:graphicData uri="http://schemas.openxmlformats.org/drawingml/2006/table">
            <a:tbl>
              <a:tblPr/>
              <a:tblGrid>
                <a:gridCol w="9128674">
                  <a:extLst>
                    <a:ext uri="{9D8B030D-6E8A-4147-A177-3AD203B41FA5}">
                      <a16:colId xmlns:a16="http://schemas.microsoft.com/office/drawing/2014/main" val="3699485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0 401 60 22Х КРЕДИТ 0 111 4Х 45Х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списана остаточная стоимость права пользования активом.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060574"/>
                  </a:ext>
                </a:extLst>
              </a:tr>
            </a:tbl>
          </a:graphicData>
        </a:graphic>
      </p:graphicFrame>
      <p:sp>
        <p:nvSpPr>
          <p:cNvPr id="11" name="Rectangle 1">
            <a:extLst>
              <a:ext uri="{FF2B5EF4-FFF2-40B4-BE49-F238E27FC236}">
                <a16:creationId xmlns:a16="http://schemas.microsoft.com/office/drawing/2014/main" id="{742D60E1-AB94-5BB4-5390-FB9DDFA636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846" y="991469"/>
            <a:ext cx="8393596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В учете будете делать проводки: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dirty="0">
              <a:solidFill>
                <a:srgbClr val="222222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dirty="0">
              <a:solidFill>
                <a:srgbClr val="222222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dirty="0">
              <a:solidFill>
                <a:srgbClr val="222222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dirty="0">
              <a:solidFill>
                <a:srgbClr val="222222"/>
              </a:solidFill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При досрочном прекращении договора аренды будете делать проводку: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95555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698E87-893B-931F-3A87-CC574A86DA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0" t="48577" r="46900" b="40045"/>
          <a:stretch/>
        </p:blipFill>
        <p:spPr>
          <a:xfrm>
            <a:off x="7663" y="1012723"/>
            <a:ext cx="9128674" cy="1605039"/>
          </a:xfrm>
          <a:prstGeom prst="rect">
            <a:avLst/>
          </a:prstGeom>
        </p:spPr>
      </p:pic>
      <p:sp>
        <p:nvSpPr>
          <p:cNvPr id="12" name="Rectangle 1">
            <a:extLst>
              <a:ext uri="{FF2B5EF4-FFF2-40B4-BE49-F238E27FC236}">
                <a16:creationId xmlns:a16="http://schemas.microsoft.com/office/drawing/2014/main" id="{54A93F91-8395-7E3A-FFC9-B7B6156C0F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20" y="2541407"/>
            <a:ext cx="9047560" cy="24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Как учесть компенсацию от СФР за оплату </a:t>
            </a:r>
            <a:r>
              <a:rPr kumimoji="0" lang="ru-RU" altLang="ru-RU" b="1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допвыходных</a:t>
            </a: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по уходу за ребенком-инвалидом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Оплату выходных по уходу за ребенком-инвалидом отражайте на счете 0 302 66 в корреспонденции со счетом 0 303 05.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rgbClr val="222222"/>
                </a:solidFill>
                <a:latin typeface="+mn-lt"/>
              </a:rPr>
              <a:t>	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Задолженность по возмещению от СФР за текущий год учтите на счете 0 209 34, где в 15–17-м разрядах укажите КВР 119.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Начислять задолженность компенсации за дополнительные выходные будете так: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F6A8844-30E5-27D9-2B96-4E5F73C1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155700"/>
            <a:ext cx="6477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FB36037B-A148-7851-8910-A3E034DC36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6154651"/>
              </p:ext>
            </p:extLst>
          </p:nvPr>
        </p:nvGraphicFramePr>
        <p:xfrm>
          <a:off x="0" y="4688055"/>
          <a:ext cx="9095780" cy="624840"/>
        </p:xfrm>
        <a:graphic>
          <a:graphicData uri="http://schemas.openxmlformats.org/drawingml/2006/table">
            <a:tbl>
              <a:tblPr/>
              <a:tblGrid>
                <a:gridCol w="9095780">
                  <a:extLst>
                    <a:ext uri="{9D8B030D-6E8A-4147-A177-3AD203B41FA5}">
                      <a16:colId xmlns:a16="http://schemas.microsoft.com/office/drawing/2014/main" val="3720504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119 0 209 34 561 КРЕДИТ 119 0 303 05 731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начислена задолженность за СФР — в сумме среднего заработка и страховых взносов.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9669483"/>
                  </a:ext>
                </a:extLst>
              </a:tr>
            </a:tbl>
          </a:graphicData>
        </a:graphic>
      </p:graphicFrame>
      <p:graphicFrame>
        <p:nvGraphicFramePr>
          <p:cNvPr id="14" name="Таблица 13">
            <a:extLst>
              <a:ext uri="{FF2B5EF4-FFF2-40B4-BE49-F238E27FC236}">
                <a16:creationId xmlns:a16="http://schemas.microsoft.com/office/drawing/2014/main" id="{27D5D5BE-B2C4-866C-4F4A-F65737E37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7284340"/>
              </p:ext>
            </p:extLst>
          </p:nvPr>
        </p:nvGraphicFramePr>
        <p:xfrm>
          <a:off x="7664" y="5825239"/>
          <a:ext cx="9088116" cy="899160"/>
        </p:xfrm>
        <a:graphic>
          <a:graphicData uri="http://schemas.openxmlformats.org/drawingml/2006/table">
            <a:tbl>
              <a:tblPr/>
              <a:tblGrid>
                <a:gridCol w="9088116">
                  <a:extLst>
                    <a:ext uri="{9D8B030D-6E8A-4147-A177-3AD203B41FA5}">
                      <a16:colId xmlns:a16="http://schemas.microsoft.com/office/drawing/2014/main" val="36605546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000 0 201 11 510 КРЕДИТ 119 0 209 34 661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получено возмещение от фонда — как восстановление кассовых расходов. Одновременно отражено уменьшение забалансового счета 18 (КВР 119, код 266 КОСГУ);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0244088"/>
                  </a:ext>
                </a:extLst>
              </a:tr>
            </a:tbl>
          </a:graphicData>
        </a:graphic>
      </p:graphicFrame>
      <p:sp>
        <p:nvSpPr>
          <p:cNvPr id="17" name="Rectangle 3">
            <a:extLst>
              <a:ext uri="{FF2B5EF4-FFF2-40B4-BE49-F238E27FC236}">
                <a16:creationId xmlns:a16="http://schemas.microsoft.com/office/drawing/2014/main" id="{4CC1CFBE-83D9-8233-7B58-33BD3986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05" y="5470123"/>
            <a:ext cx="5735160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Если фонд возместит расходы в этом же году, запишите: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Proxima Nova Rg Inner"/>
              </a:rPr>
            </a:b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Proxima Nova Rg Inner"/>
              </a:rPr>
              <a:t>«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68264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F6A8844-30E5-27D9-2B96-4E5F73C1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155700"/>
            <a:ext cx="6477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FD607606-374C-9FD3-822C-2AAC650728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200810"/>
              </p:ext>
            </p:extLst>
          </p:nvPr>
        </p:nvGraphicFramePr>
        <p:xfrm>
          <a:off x="22987" y="1289722"/>
          <a:ext cx="9128674" cy="624840"/>
        </p:xfrm>
        <a:graphic>
          <a:graphicData uri="http://schemas.openxmlformats.org/drawingml/2006/table">
            <a:tbl>
              <a:tblPr/>
              <a:tblGrid>
                <a:gridCol w="9128674">
                  <a:extLst>
                    <a:ext uri="{9D8B030D-6E8A-4147-A177-3AD203B41FA5}">
                      <a16:colId xmlns:a16="http://schemas.microsoft.com/office/drawing/2014/main" val="19077763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510 0 209 34 561 КРЕДИТ 119 0 209 34 661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отражена </a:t>
                      </a:r>
                      <a:r>
                        <a:rPr lang="ru-RU" dirty="0" err="1">
                          <a:effectLst/>
                        </a:rPr>
                        <a:t>реклассификация</a:t>
                      </a:r>
                      <a:r>
                        <a:rPr lang="ru-RU" dirty="0">
                          <a:effectLst/>
                        </a:rPr>
                        <a:t> задолженности — последним рабочим днем года;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6581235"/>
                  </a:ext>
                </a:extLst>
              </a:tr>
            </a:tbl>
          </a:graphicData>
        </a:graphic>
      </p:graphicFrame>
      <p:graphicFrame>
        <p:nvGraphicFramePr>
          <p:cNvPr id="16" name="Таблица 15">
            <a:extLst>
              <a:ext uri="{FF2B5EF4-FFF2-40B4-BE49-F238E27FC236}">
                <a16:creationId xmlns:a16="http://schemas.microsoft.com/office/drawing/2014/main" id="{0F4736B5-2119-2393-3949-1396BA42FD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1806075"/>
              </p:ext>
            </p:extLst>
          </p:nvPr>
        </p:nvGraphicFramePr>
        <p:xfrm>
          <a:off x="22987" y="1862671"/>
          <a:ext cx="9159326" cy="899160"/>
        </p:xfrm>
        <a:graphic>
          <a:graphicData uri="http://schemas.openxmlformats.org/drawingml/2006/table">
            <a:tbl>
              <a:tblPr/>
              <a:tblGrid>
                <a:gridCol w="9159326">
                  <a:extLst>
                    <a:ext uri="{9D8B030D-6E8A-4147-A177-3AD203B41FA5}">
                      <a16:colId xmlns:a16="http://schemas.microsoft.com/office/drawing/2014/main" val="377058862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000 0 201 11 510 КРЕДИТ 510 0 209 34 661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получено возмещение от фонда. Отражено увеличение забалансового счета 17 (код аналитики 510, код 510 КОСГУ).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5254916"/>
                  </a:ext>
                </a:extLst>
              </a:tr>
            </a:tbl>
          </a:graphicData>
        </a:graphic>
      </p:graphicFrame>
      <p:sp>
        <p:nvSpPr>
          <p:cNvPr id="17" name="Rectangle 3">
            <a:extLst>
              <a:ext uri="{FF2B5EF4-FFF2-40B4-BE49-F238E27FC236}">
                <a16:creationId xmlns:a16="http://schemas.microsoft.com/office/drawing/2014/main" id="{4CC1CFBE-83D9-8233-7B58-33BD398658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225" y="969359"/>
            <a:ext cx="84189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Если СФР возместит деньги в следующем году, задолженность </a:t>
            </a:r>
            <a:r>
              <a:rPr kumimoji="0" lang="ru-RU" altLang="ru-RU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реклассифицируйте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7656C808-1780-86A7-E62D-77E37E3272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7221258"/>
              </p:ext>
            </p:extLst>
          </p:nvPr>
        </p:nvGraphicFramePr>
        <p:xfrm>
          <a:off x="15326" y="4986914"/>
          <a:ext cx="9113348" cy="899160"/>
        </p:xfrm>
        <a:graphic>
          <a:graphicData uri="http://schemas.openxmlformats.org/drawingml/2006/table">
            <a:tbl>
              <a:tblPr/>
              <a:tblGrid>
                <a:gridCol w="9113348">
                  <a:extLst>
                    <a:ext uri="{9D8B030D-6E8A-4147-A177-3AD203B41FA5}">
                      <a16:colId xmlns:a16="http://schemas.microsoft.com/office/drawing/2014/main" val="20244453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0 209 39 561 КРЕДИТ 0 401 10 139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начислен доход от возмещения расходов на предупредительные мероприятия по травматизму.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098057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A3B3F1F1-957C-17AD-2E6F-FB0789FA23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2225026"/>
              </p:ext>
            </p:extLst>
          </p:nvPr>
        </p:nvGraphicFramePr>
        <p:xfrm>
          <a:off x="15326" y="5845277"/>
          <a:ext cx="9144000" cy="899160"/>
        </p:xfrm>
        <a:graphic>
          <a:graphicData uri="http://schemas.openxmlformats.org/drawingml/2006/table">
            <a:tbl>
              <a:tblPr/>
              <a:tblGrid>
                <a:gridCol w="9144000">
                  <a:extLst>
                    <a:ext uri="{9D8B030D-6E8A-4147-A177-3AD203B41FA5}">
                      <a16:colId xmlns:a16="http://schemas.microsoft.com/office/drawing/2014/main" val="14906604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0 201 11 510 КРЕДИТ 0 209 39 661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поступили средства в порядке возмещения расходов на предупредительные мероприятия по травматизму.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32697440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050EEDC3-6CE9-CAE4-451D-5CB0927B8A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375" y="3718685"/>
            <a:ext cx="9144000" cy="1609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Как учесть возмещение расходов от СФР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В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3"/>
              </a:rPr>
              <a:t>Инструкции № 174н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прописали, какие делать проводки при возмещении расходов на предупредительные меры со счетом 0 209 39. В прошлом году вы применяли счет 0 209 34. Возмещение от СФР расходов на сокращение травматизма будете отражать новой проводкой</a:t>
            </a:r>
            <a:r>
              <a:rPr kumimoji="0" lang="ru-RU" altLang="ru-RU" sz="10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Proxima Nova Rg Inner"/>
              </a:rPr>
              <a:t>: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E87A51-F2F7-A414-FF6A-78D99F9F787D}"/>
              </a:ext>
            </a:extLst>
          </p:cNvPr>
          <p:cNvSpPr txBox="1"/>
          <p:nvPr/>
        </p:nvSpPr>
        <p:spPr>
          <a:xfrm>
            <a:off x="123603" y="2685646"/>
            <a:ext cx="8958093" cy="1200329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E11F27"/>
                </a:solidFill>
                <a:effectLst/>
                <a:latin typeface="+mn-lt"/>
              </a:rPr>
              <a:t>	На заметку</a:t>
            </a:r>
            <a:endParaRPr kumimoji="0" lang="ru-RU" altLang="ru-RU" b="1" i="0" u="none" strike="noStrike" cap="none" normalizeH="0" baseline="0" dirty="0">
              <a:ln>
                <a:noFill/>
              </a:ln>
              <a:solidFill>
                <a:srgbClr val="222222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</a:t>
            </a:r>
            <a:r>
              <a:rPr kumimoji="0" lang="ru-RU" altLang="ru-RU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Дебиторку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по возмещению оплаты </a:t>
            </a:r>
            <a:r>
              <a:rPr kumimoji="0" lang="ru-RU" altLang="ru-RU" b="0" i="0" u="none" strike="noStrike" cap="none" normalizeH="0" baseline="0" dirty="0" err="1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допвыходных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по уходу за ребенком-инвалидом за прошлый год отражайте на счете 0 209 34. В 15–17-м разрядах номера счета укажите код 510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335912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F6A8844-30E5-27D9-2B96-4E5F73C1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155700"/>
            <a:ext cx="6477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B8A3FDD-5BD7-214A-20FC-75B1BC6BEB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02" t="60831" r="48835" b="19666"/>
          <a:stretch/>
        </p:blipFill>
        <p:spPr>
          <a:xfrm>
            <a:off x="79374" y="1012723"/>
            <a:ext cx="9049299" cy="2872391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D28A5A0B-A21F-6B75-AD04-E77A9057C1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4961539"/>
              </p:ext>
            </p:extLst>
          </p:nvPr>
        </p:nvGraphicFramePr>
        <p:xfrm>
          <a:off x="0" y="5836639"/>
          <a:ext cx="9128673" cy="624840"/>
        </p:xfrm>
        <a:graphic>
          <a:graphicData uri="http://schemas.openxmlformats.org/drawingml/2006/table">
            <a:tbl>
              <a:tblPr/>
              <a:tblGrid>
                <a:gridCol w="9128673">
                  <a:extLst>
                    <a:ext uri="{9D8B030D-6E8A-4147-A177-3AD203B41FA5}">
                      <a16:colId xmlns:a16="http://schemas.microsoft.com/office/drawing/2014/main" val="68521898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0 208 ХХ 567 КРЕДИТ 0 201 11 610 (0 201 27 610, 0 201 34 610)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отражена выдача работнику средств для выдачи зарплаты под отчет.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648165"/>
                  </a:ext>
                </a:extLst>
              </a:tr>
            </a:tbl>
          </a:graphicData>
        </a:graphic>
      </p:graphicFrame>
      <p:sp>
        <p:nvSpPr>
          <p:cNvPr id="10" name="Rectangle 1">
            <a:extLst>
              <a:ext uri="{FF2B5EF4-FFF2-40B4-BE49-F238E27FC236}">
                <a16:creationId xmlns:a16="http://schemas.microsoft.com/office/drawing/2014/main" id="{5F8FB806-7F39-AB51-4149-66A8C0D4D0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0" y="3885114"/>
            <a:ext cx="9113346" cy="18863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Как отразить выдачу зарплаты, пособия, стипендии через подотчетное лицо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В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4"/>
              </a:rPr>
              <a:t>Инструкции № 174н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прописали проводку, чтобы отразить выдачу зарплаты, стипендии, пенсии, пособия через подотчетных лиц. Иногда из-за отдаленности такого структурного подразделения ответственное лицо не всегда может вернуть в течение трех дней в кассу первичку, по которой выдает деньги. Для такого случая в 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01745C"/>
                </a:solidFill>
                <a:effectLst/>
                <a:latin typeface="+mn-lt"/>
                <a:hlinkClick r:id="rId4"/>
              </a:rPr>
              <a:t>Инструкции № 174н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прописали проводку: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87158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908721"/>
            <a:ext cx="8928992" cy="1200329"/>
          </a:xfrm>
          <a:prstGeom prst="rect">
            <a:avLst/>
          </a:prstGeom>
          <a:ln w="28575"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r>
              <a:rPr lang="ru-RU" b="1" dirty="0"/>
              <a:t>	Что такое СМАРТ-контроль</a:t>
            </a:r>
          </a:p>
          <a:p>
            <a:r>
              <a:rPr lang="ru-RU" dirty="0"/>
              <a:t>	</a:t>
            </a:r>
            <a:r>
              <a:rPr lang="ru-RU" dirty="0">
                <a:solidFill>
                  <a:srgbClr val="C00000"/>
                </a:solidFill>
              </a:rPr>
              <a:t>СМАРТ-контроль — это новая система, так называемое озеро данных, в которой будет храниться информация обо всех фактах хозяйственной деятельности учреждения. Это и расчет зарплаты, и планирование, учет и отчетность.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88" t="35464" r="48659" b="14090"/>
          <a:stretch/>
        </p:blipFill>
        <p:spPr bwMode="auto">
          <a:xfrm>
            <a:off x="1700788" y="2182269"/>
            <a:ext cx="5644000" cy="467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82045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F6A8844-30E5-27D9-2B96-4E5F73C1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155700"/>
            <a:ext cx="6477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65415F-3DFC-244B-1B01-B5370C421989}"/>
              </a:ext>
            </a:extLst>
          </p:cNvPr>
          <p:cNvSpPr txBox="1"/>
          <p:nvPr/>
        </p:nvSpPr>
        <p:spPr>
          <a:xfrm>
            <a:off x="192879" y="1166234"/>
            <a:ext cx="9128674" cy="4898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500"/>
              </a:lnSpc>
              <a:spcAft>
                <a:spcPts val="300"/>
              </a:spcAft>
            </a:pPr>
            <a:r>
              <a:rPr lang="ru-RU" sz="1800" b="1" dirty="0">
                <a:effectLst/>
                <a:ea typeface="Times New Roman" panose="02020603050405020304" pitchFamily="18" charset="0"/>
              </a:rPr>
              <a:t>Теперь вы обязаны создавать резерв при электронной приемке. Формулировки для учетной политики и проводки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1FAFB7-F5B3-7B15-9F3B-21F76DC85995}"/>
              </a:ext>
            </a:extLst>
          </p:cNvPr>
          <p:cNvSpPr txBox="1"/>
          <p:nvPr/>
        </p:nvSpPr>
        <p:spPr>
          <a:xfrm>
            <a:off x="30653" y="1656112"/>
            <a:ext cx="91286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	Пропишите в учетной политике новый резерв, чтобы устранить временной разрыв между фактической датой поступления товара и электронной приемки. Причина — 	Минфин установил такое требование в инструкции по учету.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C6EA4-4654-A3C8-ED84-EA26CCF6D64A}"/>
              </a:ext>
            </a:extLst>
          </p:cNvPr>
          <p:cNvSpPr txBox="1"/>
          <p:nvPr/>
        </p:nvSpPr>
        <p:spPr>
          <a:xfrm>
            <a:off x="0" y="2579442"/>
            <a:ext cx="911334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Когда оправданно создавать резерв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1" dirty="0">
                <a:solidFill>
                  <a:srgbClr val="222222"/>
                </a:solidFill>
                <a:effectLst/>
              </a:rPr>
              <a:t>Если строго соблюдать требования Минфина, то резерв надо формировать на каждую приемку, если есть временной разрыв, даже если он составляет один день.</a:t>
            </a:r>
            <a:r>
              <a:rPr lang="ru-RU" b="0" i="0" dirty="0">
                <a:solidFill>
                  <a:srgbClr val="222222"/>
                </a:solidFill>
                <a:effectLst/>
              </a:rPr>
              <a:t> 	Такой подход однозначно увеличит объем работы бухгалтера, но снизит вероятность претензий от ревизоров.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Мы предлагаем исходить из целесообразности. Поэтому, прежде чем вносить изменения в учетную политику, изучите условия ваших контрактов. Сопоставьте их с особенностями вашего учреждения. Возможны различные варианты.</a:t>
            </a:r>
          </a:p>
        </p:txBody>
      </p:sp>
    </p:spTree>
    <p:extLst>
      <p:ext uri="{BB962C8B-B14F-4D97-AF65-F5344CB8AC3E}">
        <p14:creationId xmlns:p14="http://schemas.microsoft.com/office/powerpoint/2010/main" val="67703998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F6A8844-30E5-27D9-2B96-4E5F73C1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155700"/>
            <a:ext cx="6477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CEE738-4381-DEAD-5E5E-70344316B7CB}"/>
              </a:ext>
            </a:extLst>
          </p:cNvPr>
          <p:cNvSpPr txBox="1"/>
          <p:nvPr/>
        </p:nvSpPr>
        <p:spPr>
          <a:xfrm>
            <a:off x="0" y="1012723"/>
            <a:ext cx="9144000" cy="48013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Оказание услуг и приемка проходят в одном месяце.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</a:t>
            </a:r>
          </a:p>
          <a:p>
            <a:pPr algn="l"/>
            <a:r>
              <a:rPr lang="ru-RU" dirty="0">
                <a:solidFill>
                  <a:srgbClr val="222222"/>
                </a:solidFill>
              </a:rPr>
              <a:t>	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В этом случае два факта хозяйственной жизни происходят в одном отчетном периоде. 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Этот случай можно подвести под исключение и не формировать резерв.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Расходы по оказанной услуге в этом случае допустимо отражать одновременно с принятием денежного обязательства, то есть по приемке. Чтобы использовать такое правило, его нужно прописать в учетной политике. Как его сформулировать, посмотрите </a:t>
            </a:r>
            <a:r>
              <a:rPr lang="ru-RU" b="0" i="0" u="none" strike="noStrike" dirty="0">
                <a:solidFill>
                  <a:srgbClr val="0047B3"/>
                </a:solidFill>
                <a:effectLst/>
                <a:hlinkClick r:id="rId3"/>
              </a:rPr>
              <a:t>в образце</a:t>
            </a:r>
            <a:r>
              <a:rPr lang="ru-RU" b="0" i="0" dirty="0">
                <a:solidFill>
                  <a:srgbClr val="222222"/>
                </a:solidFill>
                <a:effectLst/>
              </a:rPr>
              <a:t>.</a:t>
            </a:r>
          </a:p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Поставка товаров и приемка проходят в одном месяце.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</a:t>
            </a:r>
          </a:p>
          <a:p>
            <a:pPr algn="l"/>
            <a:r>
              <a:rPr lang="ru-RU" dirty="0">
                <a:solidFill>
                  <a:srgbClr val="222222"/>
                </a:solidFill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Создавать резерв или нет, зависит от того, будете ли вы ежедневно расходовать </a:t>
            </a:r>
            <a:r>
              <a:rPr lang="ru-RU" b="0" i="0" u="sng" dirty="0" err="1">
                <a:solidFill>
                  <a:srgbClr val="222222"/>
                </a:solidFill>
                <a:effectLst/>
              </a:rPr>
              <a:t>матценности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. Будете расходовать — создавайте резерв. Если полученные </a:t>
            </a:r>
            <a:r>
              <a:rPr lang="ru-RU" b="0" i="0" u="sng" dirty="0" err="1">
                <a:solidFill>
                  <a:srgbClr val="222222"/>
                </a:solidFill>
                <a:effectLst/>
              </a:rPr>
              <a:t>матценности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 складскими остатками дожидаются решения комиссии по приемке, резерв можно не создавать.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Свое решение закрепите в учетной политике. </a:t>
            </a:r>
          </a:p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Оказание услуг и приемка проходят в разных периодах.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</a:t>
            </a:r>
          </a:p>
          <a:p>
            <a:pPr algn="l"/>
            <a:r>
              <a:rPr lang="ru-RU" dirty="0">
                <a:solidFill>
                  <a:srgbClr val="222222"/>
                </a:solidFill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Формировать резерв обязательно, если в условиях контракта сроки оплаты жестко привязаны к актированию.</a:t>
            </a:r>
            <a:r>
              <a:rPr lang="ru-RU" b="0" i="0" dirty="0">
                <a:solidFill>
                  <a:srgbClr val="222222"/>
                </a:solidFill>
                <a:effectLst/>
              </a:rPr>
              <a:t> Оплатить контракт нужно в течение 7 дней после того, как подпишут документ о приемке. Тогда в периоде оказания услуги надо отразить только расходы, а денежное обязательство поставите на учет в месяце оформления документа о приемке.</a:t>
            </a:r>
          </a:p>
        </p:txBody>
      </p:sp>
    </p:spTree>
    <p:extLst>
      <p:ext uri="{BB962C8B-B14F-4D97-AF65-F5344CB8AC3E}">
        <p14:creationId xmlns:p14="http://schemas.microsoft.com/office/powerpoint/2010/main" val="32065305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4F6A8844-30E5-27D9-2B96-4E5F73C14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1155700"/>
            <a:ext cx="6477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CEE738-4381-DEAD-5E5E-70344316B7CB}"/>
              </a:ext>
            </a:extLst>
          </p:cNvPr>
          <p:cNvSpPr txBox="1"/>
          <p:nvPr/>
        </p:nvSpPr>
        <p:spPr>
          <a:xfrm>
            <a:off x="0" y="1012723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Оплачиваете контракт по графику платежей.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</a:t>
            </a:r>
          </a:p>
          <a:p>
            <a:pPr algn="l"/>
            <a:r>
              <a:rPr lang="ru-RU" dirty="0">
                <a:solidFill>
                  <a:srgbClr val="222222"/>
                </a:solidFill>
              </a:rPr>
              <a:t>	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В этом случае принимайте решение, формировать резерв или нет, в зависимости от даты поступления первички поставщика. Если вы успеваете ее отразить в отчетном периоде, то можно не создавать резерв.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Расходы, задолженность перед поставщиком и денежное обязательство допустимо признать в месяце оказания услуги. </a:t>
            </a:r>
            <a:r>
              <a:rPr lang="ru-RU" b="0" i="0" u="sng" dirty="0">
                <a:solidFill>
                  <a:srgbClr val="222222"/>
                </a:solidFill>
                <a:effectLst/>
              </a:rPr>
              <a:t>Если документ от поставщика поступает в бухгалтерию после утверждения отчетности, резерв создавать обязательно.</a:t>
            </a:r>
            <a:r>
              <a:rPr lang="ru-RU" b="0" i="0" dirty="0">
                <a:solidFill>
                  <a:srgbClr val="222222"/>
                </a:solidFill>
                <a:effectLst/>
              </a:rPr>
              <a:t> Это особо актуально, например, по договорам энергоснабжения или теплоснабжения. Новый вид резерва включите в учетную политику. </a:t>
            </a:r>
          </a:p>
        </p:txBody>
      </p:sp>
    </p:spTree>
    <p:extLst>
      <p:ext uri="{BB962C8B-B14F-4D97-AF65-F5344CB8AC3E}">
        <p14:creationId xmlns:p14="http://schemas.microsoft.com/office/powerpoint/2010/main" val="41803801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EAC84-41CA-892B-A51D-586051AB44CE}"/>
              </a:ext>
            </a:extLst>
          </p:cNvPr>
          <p:cNvSpPr txBox="1"/>
          <p:nvPr/>
        </p:nvSpPr>
        <p:spPr>
          <a:xfrm>
            <a:off x="3106975" y="1012723"/>
            <a:ext cx="29607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 err="1">
                <a:solidFill>
                  <a:srgbClr val="222222"/>
                </a:solidFill>
                <a:effectLst/>
              </a:rPr>
              <a:t>Дебиторка</a:t>
            </a:r>
            <a:r>
              <a:rPr lang="ru-RU" b="1" i="0" dirty="0">
                <a:solidFill>
                  <a:srgbClr val="222222"/>
                </a:solidFill>
                <a:effectLst/>
              </a:rPr>
              <a:t> и обязательства</a:t>
            </a:r>
            <a:endParaRPr lang="ru-RU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6D8B4F-FC42-D05E-E5D8-66DD3E2691F1}"/>
              </a:ext>
            </a:extLst>
          </p:cNvPr>
          <p:cNvSpPr txBox="1"/>
          <p:nvPr/>
        </p:nvSpPr>
        <p:spPr>
          <a:xfrm>
            <a:off x="133164" y="1379113"/>
            <a:ext cx="885103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Что изменилось. 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В операциях по расчетам доходов и расходов нужно указывать расширенную аналитику – правовое основание, включая </a:t>
            </a:r>
            <a:r>
              <a:rPr lang="ru-RU" b="1" i="0" dirty="0">
                <a:solidFill>
                  <a:srgbClr val="222222"/>
                </a:solidFill>
                <a:effectLst/>
              </a:rPr>
              <a:t>дату исполнения</a:t>
            </a:r>
            <a:r>
              <a:rPr lang="ru-RU" b="0" i="0" dirty="0">
                <a:solidFill>
                  <a:srgbClr val="222222"/>
                </a:solidFill>
                <a:effectLst/>
              </a:rPr>
              <a:t>. Если не можете установить конкретную дату исполнения задолженности или обязательства, указывайте значение – «31.12.2999». 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Также уточнили, что на счетах 206.00 и 208.00 не нужно учитывать дебиторскую задолженность, по которой ведется претензионно-исковая работа, например по расторгнутым контрактам и уволенным сотрудникам.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24D11B5F-FA42-C365-432F-957367AAF8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2913058"/>
              </p:ext>
            </p:extLst>
          </p:nvPr>
        </p:nvGraphicFramePr>
        <p:xfrm>
          <a:off x="38735" y="3482506"/>
          <a:ext cx="9066529" cy="2697480"/>
        </p:xfrm>
        <a:graphic>
          <a:graphicData uri="http://schemas.openxmlformats.org/drawingml/2006/table">
            <a:tbl>
              <a:tblPr/>
              <a:tblGrid>
                <a:gridCol w="3047470">
                  <a:extLst>
                    <a:ext uri="{9D8B030D-6E8A-4147-A177-3AD203B41FA5}">
                      <a16:colId xmlns:a16="http://schemas.microsoft.com/office/drawing/2014/main" val="2468885914"/>
                    </a:ext>
                  </a:extLst>
                </a:gridCol>
                <a:gridCol w="6019059">
                  <a:extLst>
                    <a:ext uri="{9D8B030D-6E8A-4147-A177-3AD203B41FA5}">
                      <a16:colId xmlns:a16="http://schemas.microsoft.com/office/drawing/2014/main" val="23097358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t"/>
                      <a:r>
                        <a:rPr lang="ru-RU" b="1" dirty="0">
                          <a:effectLst/>
                        </a:rPr>
                        <a:t>Было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b="1" dirty="0">
                          <a:effectLst/>
                        </a:rPr>
                        <a:t>Стало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2149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На счете 206.00 учитывали расчеты по авансам, которые выплатили на основании договоров или контрактов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На счете 206.00 учитывают расчеты по авансам, которые выплатили на основании договоров или контрактов и </a:t>
                      </a:r>
                      <a:r>
                        <a:rPr lang="ru-RU" b="1" dirty="0">
                          <a:effectLst/>
                        </a:rPr>
                        <a:t>по которым не ведется претензионно-исковая работа</a:t>
                      </a:r>
                      <a:endParaRPr lang="ru-RU" dirty="0">
                        <a:effectLst/>
                      </a:endParaRP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98827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ru-RU">
                          <a:effectLst/>
                        </a:rPr>
                        <a:t>На счете 208.00 учитывали расчеты с подотчетными лицами</a:t>
                      </a: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dirty="0">
                          <a:effectLst/>
                        </a:rPr>
                        <a:t>На счете 208.00 учитывают расчеты с подотчетными лицами, </a:t>
                      </a:r>
                      <a:r>
                        <a:rPr lang="ru-RU" b="1" dirty="0">
                          <a:effectLst/>
                        </a:rPr>
                        <a:t>за исключением </a:t>
                      </a:r>
                      <a:r>
                        <a:rPr lang="ru-RU" b="1" dirty="0" err="1">
                          <a:effectLst/>
                        </a:rPr>
                        <a:t>дебиторки</a:t>
                      </a:r>
                      <a:r>
                        <a:rPr lang="ru-RU" b="1" dirty="0">
                          <a:effectLst/>
                        </a:rPr>
                        <a:t>, которая не возвращена в установленный срок и по которой </a:t>
                      </a:r>
                      <a:r>
                        <a:rPr lang="ru-RU" b="1" dirty="0" err="1">
                          <a:effectLst/>
                        </a:rPr>
                        <a:t>ведетсяпретензионно</a:t>
                      </a:r>
                      <a:r>
                        <a:rPr lang="ru-RU" b="1" dirty="0">
                          <a:effectLst/>
                        </a:rPr>
                        <a:t>-исковая работа</a:t>
                      </a:r>
                      <a:endParaRPr lang="ru-RU" dirty="0">
                        <a:effectLst/>
                      </a:endParaRPr>
                    </a:p>
                  </a:txBody>
                  <a:tcPr marL="38100" marR="38100" marT="38100" marB="38100">
                    <a:lnL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22222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448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668715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5226DA-CAAA-8B4F-EE58-3EF2B8DD9C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82" t="33560" r="35922" b="24499"/>
          <a:stretch/>
        </p:blipFill>
        <p:spPr>
          <a:xfrm>
            <a:off x="227404" y="1448261"/>
            <a:ext cx="8719843" cy="3622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7EF643-E729-ECF8-5436-39EF1B2D91FC}"/>
              </a:ext>
            </a:extLst>
          </p:cNvPr>
          <p:cNvSpPr txBox="1"/>
          <p:nvPr/>
        </p:nvSpPr>
        <p:spPr>
          <a:xfrm>
            <a:off x="2698812" y="1045826"/>
            <a:ext cx="3746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rgbClr val="222222"/>
                </a:solidFill>
                <a:effectLst/>
              </a:rPr>
              <a:t>Расширенная аналитика расчетов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4560793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66F805-2818-5295-8BB3-B62913C5395F}"/>
              </a:ext>
            </a:extLst>
          </p:cNvPr>
          <p:cNvSpPr txBox="1"/>
          <p:nvPr/>
        </p:nvSpPr>
        <p:spPr>
          <a:xfrm>
            <a:off x="0" y="828057"/>
            <a:ext cx="9113348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ru-RU" b="1" i="0" dirty="0">
                <a:solidFill>
                  <a:srgbClr val="222222"/>
                </a:solidFill>
                <a:effectLst/>
              </a:rPr>
            </a:br>
            <a:r>
              <a:rPr lang="ru-RU" b="1" i="0" dirty="0">
                <a:solidFill>
                  <a:srgbClr val="222222"/>
                </a:solidFill>
                <a:effectLst/>
              </a:rPr>
              <a:t>	Что делать бухгалтеру. </a:t>
            </a:r>
            <a:r>
              <a:rPr lang="ru-RU" b="0" i="0" dirty="0">
                <a:solidFill>
                  <a:srgbClr val="FF0000"/>
                </a:solidFill>
                <a:effectLst/>
              </a:rPr>
              <a:t>Начните вести расширенную аналитику по расходам и доходам.</a:t>
            </a:r>
            <a:r>
              <a:rPr lang="ru-RU" b="0" i="0" dirty="0">
                <a:solidFill>
                  <a:srgbClr val="222222"/>
                </a:solidFill>
                <a:effectLst/>
              </a:rPr>
              <a:t> </a:t>
            </a:r>
          </a:p>
          <a:p>
            <a:pPr algn="l"/>
            <a:r>
              <a:rPr lang="ru-RU" dirty="0">
                <a:solidFill>
                  <a:srgbClr val="222222"/>
                </a:solidFill>
              </a:rPr>
              <a:t>	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Несмотря на то, что обязанность вести углубленную аналитику </a:t>
            </a:r>
            <a:r>
              <a:rPr lang="ru-RU" b="1" i="0" dirty="0">
                <a:solidFill>
                  <a:srgbClr val="222222"/>
                </a:solidFill>
                <a:effectLst/>
              </a:rPr>
              <a:t>по дате исполнения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ввели в апреле, но применять новое правило нужно с 1 января 2023 года.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Также проверьте показатели на счетах 206.00 и 208.00. Если на счетах числится задолженность по расторгнутым контрактам, уволенным сотрудникам, перенесите суммы на счет учета доходов от компенсации затрат – 209.34. ПБС должны перенести задолженность на счет 209.36, если сотрудник уволен или контракт расторгнут в прошлом году. </a:t>
            </a:r>
          </a:p>
        </p:txBody>
      </p:sp>
    </p:spTree>
    <p:extLst>
      <p:ext uri="{BB962C8B-B14F-4D97-AF65-F5344CB8AC3E}">
        <p14:creationId xmlns:p14="http://schemas.microsoft.com/office/powerpoint/2010/main" val="96577017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0BFDC69-204C-AE93-1FE2-7B17AF2837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64" t="39601" r="32718" b="14142"/>
          <a:stretch/>
        </p:blipFill>
        <p:spPr>
          <a:xfrm>
            <a:off x="164236" y="1101500"/>
            <a:ext cx="8815527" cy="5369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336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404DCC-9B67-5305-DD03-6A007DE68686}"/>
              </a:ext>
            </a:extLst>
          </p:cNvPr>
          <p:cNvSpPr txBox="1"/>
          <p:nvPr/>
        </p:nvSpPr>
        <p:spPr>
          <a:xfrm>
            <a:off x="125877" y="1080985"/>
            <a:ext cx="904877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i="0" dirty="0">
              <a:solidFill>
                <a:srgbClr val="222222"/>
              </a:solidFill>
              <a:effectLst/>
            </a:endParaRPr>
          </a:p>
          <a:p>
            <a:pPr algn="ctr"/>
            <a:r>
              <a:rPr lang="ru-RU" b="1" i="0" dirty="0">
                <a:solidFill>
                  <a:srgbClr val="222222"/>
                </a:solidFill>
                <a:effectLst/>
              </a:rPr>
              <a:t>Минфин потребовал провести инвентаризацию расчетов к 1 июля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u="sng" dirty="0">
                <a:solidFill>
                  <a:srgbClr val="C00000"/>
                </a:solidFill>
                <a:effectLst/>
              </a:rPr>
              <a:t>До 1 июля проведите инвентаризацию дебиторской задолженности и обязательств для достоверности показателей в формах полугодовой отчетности. 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По ее итогам внесите изменения в регистры бухучета. Такое требование довел Минфин в </a:t>
            </a:r>
            <a:r>
              <a:rPr lang="ru-RU" b="0" i="0" u="none" strike="noStrike" dirty="0">
                <a:solidFill>
                  <a:srgbClr val="01745C"/>
                </a:solidFill>
                <a:effectLst/>
                <a:hlinkClick r:id="rId2"/>
              </a:rPr>
              <a:t>системном письме от 07.06.2023 № 02-06-07/52435</a:t>
            </a:r>
            <a:r>
              <a:rPr lang="ru-RU" b="0" i="0" dirty="0">
                <a:solidFill>
                  <a:srgbClr val="222222"/>
                </a:solidFill>
                <a:effectLst/>
              </a:rPr>
              <a:t>.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В операциях по расчетам доходов и расходов проверьте наличие расширенной аналитики. Учет нужно вести не только в разрезе контрагентов, но и правовых оснований, включая дату исполнения. Если не можете установить конкретную дату исполнения задолженности или обязательства, укажите значение – «31.12.2999». В инвентаризационную опись данные о состоянии расчетов внесите в структуре показателей аналитического учета. </a:t>
            </a:r>
          </a:p>
          <a:p>
            <a:pPr algn="l"/>
            <a:r>
              <a:rPr lang="en-US" b="0" i="0" dirty="0">
                <a:solidFill>
                  <a:srgbClr val="222222"/>
                </a:solidFill>
                <a:effectLst/>
              </a:rPr>
              <a:t>	</a:t>
            </a:r>
            <a:r>
              <a:rPr lang="ru-RU" b="0" i="0" dirty="0">
                <a:solidFill>
                  <a:srgbClr val="222222"/>
                </a:solidFill>
                <a:effectLst/>
              </a:rPr>
              <a:t>Напомним, что </a:t>
            </a:r>
            <a:r>
              <a:rPr lang="ru-RU" b="0" i="0" u="none" strike="noStrike" dirty="0">
                <a:solidFill>
                  <a:srgbClr val="0047B3"/>
                </a:solidFill>
                <a:effectLst/>
                <a:hlinkClick r:id="rId3"/>
              </a:rPr>
              <a:t>новые правила аналитического учета</a:t>
            </a:r>
            <a:r>
              <a:rPr lang="ru-RU" b="0" i="0" dirty="0">
                <a:solidFill>
                  <a:srgbClr val="222222"/>
                </a:solidFill>
                <a:effectLst/>
              </a:rPr>
              <a:t> в Инструкцию № 157н внесли 23 апреля, но применять их надо с начала года. Как  проверить задолженность, выявить просроченные долги и обновить детализацию, читайте в материалах Системы Госфинансы.</a:t>
            </a:r>
          </a:p>
        </p:txBody>
      </p:sp>
    </p:spTree>
    <p:extLst>
      <p:ext uri="{BB962C8B-B14F-4D97-AF65-F5344CB8AC3E}">
        <p14:creationId xmlns:p14="http://schemas.microsoft.com/office/powerpoint/2010/main" val="303095516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E28362-6279-C2D4-D114-BCFE1D74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23" t="38047" r="50000" b="17940"/>
          <a:stretch/>
        </p:blipFill>
        <p:spPr>
          <a:xfrm>
            <a:off x="870011" y="1012723"/>
            <a:ext cx="7279689" cy="408881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29BBBC-065D-6319-92F3-7BDED64E29E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9" t="45469" r="50000" b="36754"/>
          <a:stretch/>
        </p:blipFill>
        <p:spPr>
          <a:xfrm>
            <a:off x="932156" y="5184558"/>
            <a:ext cx="7217544" cy="16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05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1009FFA8-109D-4458-6614-0FEB87C2C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3075980"/>
              </p:ext>
            </p:extLst>
          </p:nvPr>
        </p:nvGraphicFramePr>
        <p:xfrm>
          <a:off x="115409" y="1437887"/>
          <a:ext cx="8913181" cy="899160"/>
        </p:xfrm>
        <a:graphic>
          <a:graphicData uri="http://schemas.openxmlformats.org/drawingml/2006/table">
            <a:tbl>
              <a:tblPr/>
              <a:tblGrid>
                <a:gridCol w="8913181">
                  <a:extLst>
                    <a:ext uri="{9D8B030D-6E8A-4147-A177-3AD203B41FA5}">
                      <a16:colId xmlns:a16="http://schemas.microsoft.com/office/drawing/2014/main" val="27220100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effectLst/>
                        </a:rPr>
                        <a:t>ДЕБЕТ 0 401 20 226 (0 109 Х0 226) КРЕДИТ 0 302 26 73Х</a:t>
                      </a:r>
                    </a:p>
                    <a:p>
                      <a:r>
                        <a:rPr lang="ru-RU" dirty="0">
                          <a:effectLst/>
                        </a:rPr>
                        <a:t>— 31 мая приняты к учету расходы (в аналитике счета 0 302 00 следует указать предельную дату оплаты, установленную контрактом, — «15 июня 2023 года»).</a:t>
                      </a:r>
                    </a:p>
                  </a:txBody>
                  <a:tcPr marL="38100" marR="38100" marT="38100" marB="3810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2705783"/>
                  </a:ext>
                </a:extLst>
              </a:tr>
            </a:tbl>
          </a:graphicData>
        </a:graphic>
      </p:graphicFrame>
      <p:sp>
        <p:nvSpPr>
          <p:cNvPr id="3" name="Rectangle 1">
            <a:extLst>
              <a:ext uri="{FF2B5EF4-FFF2-40B4-BE49-F238E27FC236}">
                <a16:creationId xmlns:a16="http://schemas.microsoft.com/office/drawing/2014/main" id="{5A4453ED-E27D-1D95-C492-F03D42BFB4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798" y="996367"/>
            <a:ext cx="86113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Показатель даты исполнения проставляйте в операциях начисления. Например, так: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3379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4522789" y="-1316555"/>
            <a:ext cx="184731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404664"/>
          </a:xfrm>
          <a:solidFill>
            <a:schemeClr val="accent3"/>
          </a:solidFill>
        </p:spPr>
        <p:txBody>
          <a:bodyPr>
            <a:normAutofit fontScale="90000"/>
          </a:bodyPr>
          <a:lstStyle/>
          <a:p>
            <a:r>
              <a:rPr lang="ru-RU" sz="2000" b="1" u="sng" dirty="0"/>
              <a:t>ОСНОВНЫЕ ЦЕЛИ И ЗАДАЧИ БЮДЖЕТНОЙ ПОЛИТИКИ РФ</a:t>
            </a:r>
            <a:r>
              <a:rPr lang="ru-RU" sz="2000" b="1" dirty="0"/>
              <a:t> </a:t>
            </a:r>
            <a:r>
              <a:rPr lang="ru-RU" sz="2000" b="1" u="sng" dirty="0"/>
              <a:t>НА СОВРЕМЕННОМ ЭТАПЕ</a:t>
            </a:r>
            <a:endParaRPr lang="ru-RU" sz="2000" dirty="0"/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404664"/>
            <a:ext cx="9144000" cy="360040"/>
          </a:xfrm>
          <a:solidFill>
            <a:schemeClr val="accent5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chemeClr val="tx1"/>
                </a:solidFill>
              </a:rPr>
              <a:t>ЦИФРОВАЯ ТРАНСФОРМАЦИЯ В ОБЛАСТИ ГОСУПРАВЛЕНИЯ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3852" y="764704"/>
            <a:ext cx="90592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u="sng" dirty="0"/>
              <a:t>Когда введут СМАРТ-контроль, учреждениям придется вести бухучет исключительно в режиме реального времени. А бухгалтеру — ежедневно выгружать информацию в общее озеро данных.</a:t>
            </a:r>
          </a:p>
          <a:p>
            <a:r>
              <a:rPr lang="ru-RU" dirty="0"/>
              <a:t>	Все данные в системе СМАРТ-контроль будут унифицированы и соизмеримы. 	Сейчас одноименный показатель в одном отчете в тысячах, в другом — в рублях. При новом подходе такого не будет, все будет в единых единицах измерения. Это исключит расхождения по одним и тем же данным.</a:t>
            </a:r>
          </a:p>
          <a:p>
            <a:r>
              <a:rPr lang="ru-RU" dirty="0">
                <a:solidFill>
                  <a:srgbClr val="C00000"/>
                </a:solidFill>
              </a:rPr>
              <a:t>	Доступ к программе СМАРТ-контроль будет у учреждений, проверяющих, учредителя, аудитора или другого заинтересованного пользователя. </a:t>
            </a:r>
            <a:r>
              <a:rPr lang="ru-RU" dirty="0"/>
              <a:t>Поэтому любой сможет получить нужную ему информацию или отчет в онлайн-режиме. Но это не означает, что бухгалтерской отчетности не будет вовсе. Она будет в облегченном варианте или со временем трансформируется.</a:t>
            </a:r>
          </a:p>
        </p:txBody>
      </p:sp>
    </p:spTree>
    <p:extLst>
      <p:ext uri="{BB962C8B-B14F-4D97-AF65-F5344CB8AC3E}">
        <p14:creationId xmlns:p14="http://schemas.microsoft.com/office/powerpoint/2010/main" val="34102361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12EBDB6-09FB-74F3-F613-EEE6BEB461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84" t="28382" r="50000" b="5338"/>
          <a:stretch/>
        </p:blipFill>
        <p:spPr>
          <a:xfrm>
            <a:off x="1979721" y="1924460"/>
            <a:ext cx="5184558" cy="4933538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F8DB9B2D-1BD0-D8C7-4EDD-37CE50DDE6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4411"/>
            <a:ext cx="9049299" cy="105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Выдача под отчет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     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Дата исполнения для расчетов по подотчету зависит от цели, на которую выдали деньги, что прописано в локальном акте, и других условий. 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E770DA95-0D72-4B6A-8939-2E4E330FF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-858838"/>
            <a:ext cx="142875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6673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F41D8E-2788-E057-706D-56C2E69237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231" y="900548"/>
            <a:ext cx="8876189" cy="77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Авансовые выплаты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        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Дата исполнения для авансовых перечислений зависит от характера выплат. 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CCC768-A28B-E5EA-1133-DFA849F926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20" t="40291" r="49223" b="19839"/>
          <a:stretch/>
        </p:blipFill>
        <p:spPr>
          <a:xfrm>
            <a:off x="631055" y="1764006"/>
            <a:ext cx="7660689" cy="494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2469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28BD7BE4-9DCF-E7B8-FCF2-81D875104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0735" y="1012723"/>
            <a:ext cx="8658157" cy="105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Оплата контрактов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При перечислениях, например, за услуги охраны, энергоснабжения в аналитике счета 302 20 прописывать весь годовой график платежей не нужно. 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5AA9DF-5332-D8BB-661C-2AB6361638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2" t="28900" r="49321" b="42448"/>
          <a:stretch/>
        </p:blipFill>
        <p:spPr>
          <a:xfrm>
            <a:off x="248575" y="2069483"/>
            <a:ext cx="8764690" cy="414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63038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4142C3-2272-D2ED-7077-F0176E5C58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971" y="1012723"/>
            <a:ext cx="8922057" cy="105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Налоги и взносы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Дата исполнения для налогов и взносов зависит от того, входят они в ЕНП или нет и какую операцию вы отражаете в учете.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56EEC70-1AC5-0B06-304D-15AA564CCC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75" t="29072" r="50000" b="5167"/>
          <a:stretch/>
        </p:blipFill>
        <p:spPr>
          <a:xfrm>
            <a:off x="1322773" y="1994104"/>
            <a:ext cx="6294268" cy="4863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61495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E78D604D-D0A4-CDA7-F3D1-DBF4B47A92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124" y="943799"/>
            <a:ext cx="9066530" cy="105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Зарплата, стипендии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                Обратите внимание, что для депонированных сумм, например зарплаты и стипендии, дата исполнения будет 31.12.2999</a:t>
            </a:r>
            <a:endParaRPr kumimoji="0" lang="ru-RU" altLang="ru-RU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53FCCF-2F87-FD0F-EC13-962958816F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990" t="31488" r="50000" b="7239"/>
          <a:stretch/>
        </p:blipFill>
        <p:spPr>
          <a:xfrm>
            <a:off x="2059619" y="1937001"/>
            <a:ext cx="4713068" cy="492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18009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AA4CEC-B9DE-761D-1E7F-AAF629F7AD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26" y="889613"/>
            <a:ext cx="9113348" cy="1055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Доходы от платных услуг, субсидий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             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Доходы будущих периодов отражайте по каждой дате оплаты за этап , чтобы получить информацию о просроченных авансах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C89067-8D91-C447-5896-33E2A30E72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02" t="58069" r="51942" b="18112"/>
          <a:stretch/>
        </p:blipFill>
        <p:spPr>
          <a:xfrm>
            <a:off x="452761" y="1944959"/>
            <a:ext cx="8007658" cy="341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9505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id="{8096A5B9-30DA-3754-C6D9-31D558058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012723"/>
            <a:ext cx="9039897" cy="778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58700" rIns="0" bIns="6348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1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Возмещение ущерба, расходов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+mn-lt"/>
              </a:rPr>
              <a:t>	Дата исполнения для расчетов по счету 0 209 00 зависит от вида доходов</a:t>
            </a: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9C8C217-2761-E62D-167D-0040C81DB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8" t="55135" r="48932" b="15523"/>
          <a:stretch/>
        </p:blipFill>
        <p:spPr>
          <a:xfrm>
            <a:off x="439444" y="1848107"/>
            <a:ext cx="8265111" cy="404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484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A9AA91-AA28-959D-A720-8E2946E223E4}"/>
              </a:ext>
            </a:extLst>
          </p:cNvPr>
          <p:cNvSpPr txBox="1"/>
          <p:nvPr/>
        </p:nvSpPr>
        <p:spPr>
          <a:xfrm>
            <a:off x="65368" y="1012723"/>
            <a:ext cx="90132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Успейте обновить данные на сайте bus.gov.ru к 1 июля. Казначейство уже готово их проверять</a:t>
            </a:r>
            <a:endParaRPr lang="ru-RU" sz="1800" b="1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B275353-D706-9607-61A3-DE92E91C51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66" t="30281" r="39612" b="10690"/>
          <a:stretch/>
        </p:blipFill>
        <p:spPr>
          <a:xfrm>
            <a:off x="2148395" y="1768875"/>
            <a:ext cx="5051395" cy="492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4205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2ABEB48-D910-C164-868B-E268E524C3E3}"/>
              </a:ext>
            </a:extLst>
          </p:cNvPr>
          <p:cNvSpPr txBox="1"/>
          <p:nvPr/>
        </p:nvSpPr>
        <p:spPr>
          <a:xfrm>
            <a:off x="30653" y="1012723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C00000"/>
                </a:solidFill>
                <a:effectLst/>
                <a:ea typeface="Times New Roman" panose="02020603050405020304" pitchFamily="18" charset="0"/>
              </a:rPr>
              <a:t>	К 1 июля проверьте и обновите сведения на сайте bus.gov.ru. Территориальные управления Федерального казначейства проверят полноту и достоверность информации.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8D46D0-731C-80CB-CC82-3A0DED651B2D}"/>
              </a:ext>
            </a:extLst>
          </p:cNvPr>
          <p:cNvSpPr txBox="1"/>
          <p:nvPr/>
        </p:nvSpPr>
        <p:spPr>
          <a:xfrm>
            <a:off x="123867" y="1567335"/>
            <a:ext cx="8957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u="sng" dirty="0">
                <a:solidFill>
                  <a:srgbClr val="0000FF"/>
                </a:solidFill>
                <a:ea typeface="Times New Roman" panose="02020603050405020304" pitchFamily="18" charset="0"/>
                <a:hlinkClick r:id="rId2"/>
              </a:rPr>
              <a:t>П</a:t>
            </a:r>
            <a:r>
              <a:rPr lang="ru-RU" sz="1800" u="sng" dirty="0">
                <a:solidFill>
                  <a:srgbClr val="0000FF"/>
                </a:solidFill>
                <a:effectLst/>
                <a:ea typeface="Times New Roman" panose="02020603050405020304" pitchFamily="18" charset="0"/>
                <a:hlinkClick r:id="rId2"/>
              </a:rPr>
              <a:t>риказ Федерального казначейства от 23.03.2023 № 98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9726E4-4C94-BBBE-2B01-3D97D2E2AB5F}"/>
              </a:ext>
            </a:extLst>
          </p:cNvPr>
          <p:cNvSpPr txBox="1"/>
          <p:nvPr/>
        </p:nvSpPr>
        <p:spPr>
          <a:xfrm>
            <a:off x="123867" y="1844334"/>
            <a:ext cx="89575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ea typeface="Times New Roman" panose="02020603050405020304" pitchFamily="18" charset="0"/>
              </a:rPr>
              <a:t>Обратите внимание, что проверить необходимо данные за два года — 2022-й и 2023-й.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8038FE2-30EB-6897-FAF0-703B456597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115" t="33042" r="51457" b="17422"/>
          <a:stretch/>
        </p:blipFill>
        <p:spPr>
          <a:xfrm>
            <a:off x="1082654" y="2213666"/>
            <a:ext cx="7039993" cy="462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685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326" y="643391"/>
            <a:ext cx="9144000" cy="36933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Работа с новыми положениями инструкций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"/>
            <a:ext cx="9144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108000" algn="ctr"/>
            <a:r>
              <a:rPr lang="ru-RU" b="1" dirty="0">
                <a:ea typeface="Verdana" pitchFamily="34" charset="0"/>
                <a:cs typeface="Verdana" pitchFamily="34" charset="0"/>
              </a:rPr>
              <a:t>НОРМАТИВНЫЕ ПРАВОВЫЕ АКТЫ, РЕГУЛИРУЮЩИЕ БЮДЖЕТНЫЕ ПРАВООТНОШЕНИЯ И БЮДЖЕТНЫЙ ПРОЦЕСС В РФ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437180-2844-7FF1-7559-0E1EF8742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11" t="62039" r="50000" b="17076"/>
          <a:stretch/>
        </p:blipFill>
        <p:spPr>
          <a:xfrm>
            <a:off x="692458" y="1012723"/>
            <a:ext cx="7572653" cy="2036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48D0A4-A429-4966-4472-51EAC61289B4}"/>
              </a:ext>
            </a:extLst>
          </p:cNvPr>
          <p:cNvSpPr txBox="1"/>
          <p:nvPr/>
        </p:nvSpPr>
        <p:spPr>
          <a:xfrm>
            <a:off x="248574" y="2952909"/>
            <a:ext cx="864685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rgbClr val="222222"/>
                </a:solidFill>
                <a:effectLst/>
              </a:rPr>
              <a:t>	Проверьте вплоть до буквы и цифры общие сведения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Данные в раздел «Общие сведения об учреждении» подтягиваются автоматически из сводного реестра участников и </a:t>
            </a:r>
            <a:r>
              <a:rPr lang="ru-RU" b="0" i="0" dirty="0" err="1">
                <a:solidFill>
                  <a:srgbClr val="222222"/>
                </a:solidFill>
                <a:effectLst/>
              </a:rPr>
              <a:t>неучастников</a:t>
            </a:r>
            <a:r>
              <a:rPr lang="ru-RU" b="0" i="0" dirty="0">
                <a:solidFill>
                  <a:srgbClr val="222222"/>
                </a:solidFill>
                <a:effectLst/>
              </a:rPr>
              <a:t> бюджетного процесса. Несмотря на это, сверьте в разделе всю информацию по буквам и цифрам, а не только наличие заполненных строк и отсканированных документов.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409E834-F763-C905-A703-7901BFA11E1F}"/>
              </a:ext>
            </a:extLst>
          </p:cNvPr>
          <p:cNvSpPr txBox="1"/>
          <p:nvPr/>
        </p:nvSpPr>
        <p:spPr>
          <a:xfrm>
            <a:off x="15326" y="4272677"/>
            <a:ext cx="9325993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	Для исправление нужно сделать заявку учредителю. В ней указать, какие сведения об организации нужно изменить в сводном реестре. Не пытайтесь вручную корректировать сведения об учреждении на сайте. После обновления исправления не сохранятся.</a:t>
            </a:r>
          </a:p>
          <a:p>
            <a:pPr algn="l"/>
            <a:r>
              <a:rPr lang="ru-RU" b="0" i="0" dirty="0">
                <a:solidFill>
                  <a:srgbClr val="222222"/>
                </a:solidFill>
                <a:effectLst/>
              </a:rPr>
              <a:t>Напомню, в разделе «Общие сведения об учреждении» у вас должны быть прикреплены такие отсканированные документы: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</a:rPr>
              <a:t>устав учреждения и изменения к нему;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</a:rPr>
              <a:t>свидетельство о госрегистрации учреждения;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</a:rPr>
              <a:t>решение учредителя о назначении руководителя учреждения;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222222"/>
                </a:solidFill>
                <a:effectLst/>
              </a:rPr>
              <a:t>положения о филиалах, представительствах учреждения.</a:t>
            </a:r>
          </a:p>
        </p:txBody>
      </p:sp>
    </p:spTree>
    <p:extLst>
      <p:ext uri="{BB962C8B-B14F-4D97-AF65-F5344CB8AC3E}">
        <p14:creationId xmlns:p14="http://schemas.microsoft.com/office/powerpoint/2010/main" val="31016652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456</TotalTime>
  <Words>13893</Words>
  <Application>Microsoft Office PowerPoint</Application>
  <PresentationFormat>Экран (4:3)</PresentationFormat>
  <Paragraphs>848</Paragraphs>
  <Slides>120</Slides>
  <Notes>15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120</vt:i4>
      </vt:variant>
    </vt:vector>
  </HeadingPairs>
  <TitlesOfParts>
    <vt:vector size="130" baseType="lpstr">
      <vt:lpstr>Arial</vt:lpstr>
      <vt:lpstr>Calibri</vt:lpstr>
      <vt:lpstr>Comic Sans MS</vt:lpstr>
      <vt:lpstr>Lab Grotesque K</vt:lpstr>
      <vt:lpstr>Proxima Nova Rg Inner</vt:lpstr>
      <vt:lpstr>Times New Roman</vt:lpstr>
      <vt:lpstr>Verdana</vt:lpstr>
      <vt:lpstr>Wingdings</vt:lpstr>
      <vt:lpstr>Тема Office</vt:lpstr>
      <vt:lpstr>1_Тема Office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ОСНОВНЫЕ ЦЕЛИ И ЗАДАЧИ БЮДЖЕТНОЙ ПОЛИТИКИ РФ НА СОВРЕМЕННОМ ЭТАПЕ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ЦЕЛИ И ЗАДАЧИ БЮДЖЕТНОЙ ПОЛИТИКИ РФ НА СОВРЕМЕННОМ ЭТАПЕ</dc:title>
  <dc:creator>Кирилл Иванов</dc:creator>
  <cp:lastModifiedBy>Кирилл Иванов</cp:lastModifiedBy>
  <cp:revision>7</cp:revision>
  <dcterms:created xsi:type="dcterms:W3CDTF">2023-06-08T12:28:15Z</dcterms:created>
  <dcterms:modified xsi:type="dcterms:W3CDTF">2023-06-08T23:16:18Z</dcterms:modified>
</cp:coreProperties>
</file>