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9.xml" ContentType="application/vnd.openxmlformats-officedocument.drawingml.chartshapes+xml"/>
  <Override PartName="/ppt/charts/chart2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37" r:id="rId3"/>
    <p:sldId id="338" r:id="rId4"/>
    <p:sldId id="273" r:id="rId5"/>
    <p:sldId id="336" r:id="rId6"/>
    <p:sldId id="286" r:id="rId7"/>
    <p:sldId id="339" r:id="rId8"/>
    <p:sldId id="295" r:id="rId9"/>
    <p:sldId id="317" r:id="rId10"/>
    <p:sldId id="331" r:id="rId11"/>
    <p:sldId id="313" r:id="rId12"/>
    <p:sldId id="294" r:id="rId13"/>
    <p:sldId id="323" r:id="rId14"/>
    <p:sldId id="333" r:id="rId15"/>
    <p:sldId id="334" r:id="rId16"/>
    <p:sldId id="267" r:id="rId17"/>
    <p:sldId id="340" r:id="rId18"/>
    <p:sldId id="287" r:id="rId19"/>
    <p:sldId id="324" r:id="rId20"/>
    <p:sldId id="325" r:id="rId21"/>
    <p:sldId id="302" r:id="rId22"/>
    <p:sldId id="335" r:id="rId23"/>
    <p:sldId id="321" r:id="rId24"/>
    <p:sldId id="262" r:id="rId25"/>
    <p:sldId id="307" r:id="rId26"/>
    <p:sldId id="329" r:id="rId27"/>
    <p:sldId id="305" r:id="rId28"/>
    <p:sldId id="306" r:id="rId29"/>
    <p:sldId id="328" r:id="rId30"/>
    <p:sldId id="320" r:id="rId31"/>
    <p:sldId id="281" r:id="rId32"/>
    <p:sldId id="260" r:id="rId33"/>
    <p:sldId id="261" r:id="rId34"/>
    <p:sldId id="326" r:id="rId35"/>
    <p:sldId id="276" r:id="rId3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FBB"/>
    <a:srgbClr val="4DC9CF"/>
    <a:srgbClr val="DFFAFD"/>
    <a:srgbClr val="B2B2B2"/>
    <a:srgbClr val="A8F2FA"/>
    <a:srgbClr val="D6B320"/>
    <a:srgbClr val="D9FBFA"/>
    <a:srgbClr val="B0F6F4"/>
    <a:srgbClr val="B7F5FB"/>
    <a:srgbClr val="91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508" autoAdjust="0"/>
  </p:normalViewPr>
  <p:slideViewPr>
    <p:cSldViewPr snapToGrid="0">
      <p:cViewPr varScale="1">
        <p:scale>
          <a:sx n="79" d="100"/>
          <a:sy n="79" d="100"/>
        </p:scale>
        <p:origin x="1526" y="72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BUSPEC1\Desktop\&#1076;&#1083;&#1103;%20&#1087;&#1088;&#1077;&#1079;&#1077;&#1085;&#1090;&#1072;&#1094;&#1080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NBANK.ADM\Desktop\&#1053;&#1077;&#1076;&#1086;&#1080;&#1084;&#1082;&#1072;%20&#1087;&#1086;%20&#1085;&#1072;&#1083;&#1086;&#1075;&#1072;&#1084;%20&#1080;%20&#1089;&#1073;&#1086;&#1088;&#1072;&#1084;%20(&#1052;&#1056;)%20&#1085;&#1072;%2001.01.202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kack\finoffice\&#1041;&#1083;&#1077;&#1082;&#1083;&#1086;&#1074;&#1072;\&#1082;%20&#1076;&#1086;&#1082;&#1083;&#1072;&#1076;&#1091;_&#1089;&#1083;&#1072;&#1081;&#1076;&#1099;%204,%205,%206,%207,%208_&#1090;&#1072;&#1073;&#1083;&#1080;&#1094;&#1099;%20(&#1043;&#1086;&#1088;&#1076;&#1077;&#1077;&#1074;&#1072;)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BUSPEC1\Desktop\&#1084;&#1086;&#1085;&#1080;&#1090;&#1086;&#1088;&#1080;&#1085;&#1075;%20&#1054;&#1052;&#1057;%20&#1040;&#1076;&#1084;-&#1103;%20&#1079;&#1072;%202021%20&#1075;&#1086;&#1076;%20(3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0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kack\finoffice\&#1041;&#1083;&#1077;&#1082;&#1083;&#1086;&#1074;&#1072;\&#1048;&#1089;&#1087;&#1086;&#1083;&#1085;&#1077;&#1085;&#1080;&#1077;%20&#1079;&#1072;%202020%20&#1075;&#1086;&#1076;%20&#1058;&#1077;&#1088;&#1077;&#1096;&#1082;&#1080;&#1085;&#1072;%202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FINBANK.ADM\Desktop\&#1050;&#1086;&#1087;&#1080;&#1103;%20&#1048;&#1089;&#1087;&#1086;&#1083;&#1085;&#1077;&#1085;&#1080;&#1077;%20202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BUSPEC1\Desktop\&#1076;&#1083;&#1103;%20&#1087;&#1088;&#1077;&#1079;&#1077;&#1085;&#1090;&#1072;&#1094;&#1080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BUSPEC1\Desktop\&#1076;&#1083;&#1103;%20&#1087;&#1088;&#1077;&#1079;&#1077;&#1085;&#1090;&#1072;&#1094;&#1080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BUSPEC1\Desktop\&#1076;&#1083;&#1103;%20&#1087;&#1088;&#1077;&#1079;&#1077;&#1085;&#1090;&#1072;&#1094;&#1080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BUSPEC1\Desktop\&#1076;&#1083;&#1103;%20&#1087;&#1088;&#1077;&#1079;&#1077;&#1085;&#1090;&#1072;&#1094;&#1080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ВРП/ВМП, в % к пред. году </a:t>
            </a:r>
            <a:endParaRPr lang="ru-RU" sz="110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6729257187941041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5478174843528911"/>
          <c:w val="0.96020980285765967"/>
          <c:h val="0.494567658209390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СГО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прогноз 2022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188.4</c:v>
                </c:pt>
                <c:pt idx="1">
                  <c:v>97.2</c:v>
                </c:pt>
                <c:pt idx="2">
                  <c:v>116.9</c:v>
                </c:pt>
                <c:pt idx="3">
                  <c:v>106.8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ЛО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089925275890122E-2"/>
                  <c:y val="6.2534631087781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583504584987251E-2"/>
                  <c:y val="7.1793890347041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089925275890122E-2"/>
                  <c:y val="6.7164260717410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898570600541453E-2"/>
                  <c:y val="9.0312408865558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прогноз 2022</c:v>
                </c:pt>
              </c:strCache>
            </c:strRef>
          </c:cat>
          <c:val>
            <c:numRef>
              <c:f>Лист1!$C$3:$C$6</c:f>
              <c:numCache>
                <c:formatCode>0.0</c:formatCode>
                <c:ptCount val="4"/>
                <c:pt idx="0">
                  <c:v>102.8</c:v>
                </c:pt>
                <c:pt idx="1">
                  <c:v>99.5</c:v>
                </c:pt>
                <c:pt idx="2">
                  <c:v>103.1</c:v>
                </c:pt>
                <c:pt idx="3">
                  <c:v>103.1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1333072"/>
        <c:axId val="311333464"/>
      </c:lineChart>
      <c:dateAx>
        <c:axId val="31133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11333464"/>
        <c:crosses val="autoZero"/>
        <c:auto val="0"/>
        <c:lblOffset val="100"/>
        <c:baseTimeUnit val="days"/>
      </c:dateAx>
      <c:valAx>
        <c:axId val="3113334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113330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dbl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A8F2FA"/>
              </a:solidFill>
            </c:spPr>
          </c:dPt>
          <c:dPt>
            <c:idx val="2"/>
            <c:bubble3D val="0"/>
            <c:explosion val="14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explosion val="3"/>
          </c:dPt>
          <c:dLbls>
            <c:dLbl>
              <c:idx val="0"/>
              <c:layout>
                <c:manualLayout>
                  <c:x val="-0.16083292912657488"/>
                  <c:y val="-1.85650624389307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2,10    13%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5338604228506E-2"/>
                  <c:y val="2.26511920384952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1,74     30%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3386158635620041"/>
                  <c:y val="-0.107390442409900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8,76     7%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337343171806444"/>
                  <c:y val="2.37750842967923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10,68     38%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'41754000    Сосновоборский горо'!$W$16:$W$19</c:f>
              <c:strCache>
                <c:ptCount val="4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 физ. лиц  </c:v>
                </c:pt>
                <c:pt idx="3">
                  <c:v>Земельный налог</c:v>
                </c:pt>
              </c:strCache>
            </c:strRef>
          </c:cat>
          <c:val>
            <c:numRef>
              <c:f>'41754000    Сосновоборский горо'!$X$16:$X$19</c:f>
              <c:numCache>
                <c:formatCode>#,##0.00</c:formatCode>
                <c:ptCount val="4"/>
                <c:pt idx="0">
                  <c:v>2.0974226899999997</c:v>
                </c:pt>
                <c:pt idx="1">
                  <c:v>1.740931999999993</c:v>
                </c:pt>
                <c:pt idx="2">
                  <c:v>8.7634325400000268</c:v>
                </c:pt>
                <c:pt idx="3">
                  <c:v>10.683601530000002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4123582177264244"/>
          <c:y val="0.69711258748906368"/>
          <c:w val="0.65475442939882822"/>
          <c:h val="0.2575516935606853"/>
        </c:manualLayout>
      </c:layout>
      <c:overlay val="0"/>
      <c:txPr>
        <a:bodyPr/>
        <a:lstStyle/>
        <a:p>
          <a:pPr>
            <a:defRPr sz="1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772136165598949E-3"/>
          <c:y val="6.4442614316067834E-2"/>
          <c:w val="0.99872278638344014"/>
          <c:h val="0.935557385683930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109,4%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101,9%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109,6%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104,9%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109.44795153158498</c:v>
                </c:pt>
                <c:pt idx="1">
                  <c:v>101.9</c:v>
                </c:pt>
                <c:pt idx="2">
                  <c:v>113.6</c:v>
                </c:pt>
                <c:pt idx="3">
                  <c:v>104.9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126,1%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104,5%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113,6%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107,0%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126.1</c:v>
                </c:pt>
                <c:pt idx="1">
                  <c:v>104.5</c:v>
                </c:pt>
                <c:pt idx="2">
                  <c:v>109.6</c:v>
                </c:pt>
                <c:pt idx="3">
                  <c:v>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533968"/>
        <c:axId val="440541024"/>
      </c:lineChart>
      <c:catAx>
        <c:axId val="4405339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40541024"/>
        <c:crosses val="autoZero"/>
        <c:auto val="1"/>
        <c:lblAlgn val="ctr"/>
        <c:lblOffset val="100"/>
        <c:noMultiLvlLbl val="0"/>
      </c:catAx>
      <c:valAx>
        <c:axId val="4405410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40533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615856810933783E-3"/>
          <c:y val="7.7745611018172733E-2"/>
          <c:w val="0.97766097182687961"/>
          <c:h val="0.844508777963654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101%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110,5%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112,5%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72140982377203E-3"/>
                  <c:y val="1.7578540646946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112,2%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</c:v>
                </c:pt>
                <c:pt idx="1">
                  <c:v>110.5</c:v>
                </c:pt>
                <c:pt idx="2">
                  <c:v>112.5</c:v>
                </c:pt>
                <c:pt idx="3">
                  <c:v>112.2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108,1%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113,3%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117,7%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889045119360203E-2"/>
                  <c:y val="-4.57311396041710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103,2%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108.1</c:v>
                </c:pt>
                <c:pt idx="1">
                  <c:v>113.3</c:v>
                </c:pt>
                <c:pt idx="2">
                  <c:v>117.7</c:v>
                </c:pt>
                <c:pt idx="3">
                  <c:v>103.2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538280"/>
        <c:axId val="440540240"/>
      </c:lineChart>
      <c:catAx>
        <c:axId val="440538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40540240"/>
        <c:crosses val="autoZero"/>
        <c:auto val="1"/>
        <c:lblAlgn val="ctr"/>
        <c:lblOffset val="100"/>
        <c:noMultiLvlLbl val="0"/>
      </c:catAx>
      <c:valAx>
        <c:axId val="440540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05382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70808258052948"/>
          <c:y val="0"/>
          <c:w val="0.71836522887092058"/>
          <c:h val="0.89786268603900043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explosion val="25"/>
          <c:dPt>
            <c:idx val="0"/>
            <c:bubble3D val="0"/>
            <c:explosion val="10"/>
            <c:spPr>
              <a:solidFill>
                <a:srgbClr val="08A8C8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1"/>
            <c:bubble3D val="0"/>
            <c:explosion val="11"/>
            <c:spPr>
              <a:solidFill>
                <a:srgbClr val="B2B2B2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2"/>
            <c:bubble3D val="0"/>
            <c:spPr>
              <a:solidFill>
                <a:srgbClr val="E4B83C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</a:t>
                    </a:r>
                    <a:r>
                      <a:rPr lang="en-US" dirty="0"/>
                      <a:t>637</a:t>
                    </a:r>
                    <a:r>
                      <a:rPr lang="en-US" dirty="0" smtClean="0"/>
                      <a:t>;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55%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</a:t>
                    </a:r>
                    <a:r>
                      <a:rPr lang="en-US"/>
                      <a:t>241; </a:t>
                    </a:r>
                    <a:endParaRPr lang="en-US" smtClean="0"/>
                  </a:p>
                  <a:p>
                    <a:r>
                      <a:rPr lang="en-US" smtClean="0"/>
                      <a:t>42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'9'!$E$2:$E$4</c:f>
              <c:strCache>
                <c:ptCount val="3"/>
                <c:pt idx="0">
                  <c:v>Оплата труда с начислениями</c:v>
                </c:pt>
                <c:pt idx="1">
                  <c:v>Иные расходы</c:v>
                </c:pt>
                <c:pt idx="2">
                  <c:v>Инвестиционные расходы</c:v>
                </c:pt>
              </c:strCache>
            </c:strRef>
          </c:cat>
          <c:val>
            <c:numRef>
              <c:f>'9'!$F$2:$F$4</c:f>
              <c:numCache>
                <c:formatCode>General</c:formatCode>
                <c:ptCount val="3"/>
                <c:pt idx="0">
                  <c:v>1637</c:v>
                </c:pt>
                <c:pt idx="1">
                  <c:v>1241</c:v>
                </c:pt>
                <c:pt idx="2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62523265258679"/>
          <c:y val="8.6259073728250247E-3"/>
          <c:w val="0.84128379159685207"/>
          <c:h val="0.95022275204818518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7"/>
          <c:dPt>
            <c:idx val="0"/>
            <c:bubble3D val="0"/>
            <c:explosion val="15"/>
            <c:spPr>
              <a:solidFill>
                <a:srgbClr val="E4B83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bubble3D val="0"/>
            <c:explosion val="9"/>
            <c:spPr>
              <a:solidFill>
                <a:srgbClr val="08A8C8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bubble3D val="0"/>
            <c:explosion val="18"/>
            <c:spPr>
              <a:solidFill>
                <a:srgbClr val="B2B2B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-0.11190763384567241"/>
                  <c:y val="4.585455829406847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59; </a:t>
                    </a:r>
                  </a:p>
                  <a:p>
                    <a:r>
                      <a: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11%</a:t>
                    </a:r>
                    <a:endParaRPr 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776;</a:t>
                    </a:r>
                    <a:r>
                      <a:rPr lang="en-US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53%</a:t>
                    </a:r>
                    <a:endParaRPr lang="en-US" sz="1400" baseline="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198;</a:t>
                    </a:r>
                  </a:p>
                  <a:p>
                    <a:r>
                      <a: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36%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Лист2!$B$3:$B$5</c:f>
              <c:numCache>
                <c:formatCode>General</c:formatCode>
                <c:ptCount val="3"/>
                <c:pt idx="0">
                  <c:v>358.9</c:v>
                </c:pt>
                <c:pt idx="1">
                  <c:v>1776.3</c:v>
                </c:pt>
                <c:pt idx="2">
                  <c:v>1197.9000000000001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Лист2!$C$3:$C$5</c:f>
              <c:numCache>
                <c:formatCode>0%</c:formatCode>
                <c:ptCount val="3"/>
                <c:pt idx="0">
                  <c:v>0.11</c:v>
                </c:pt>
                <c:pt idx="1">
                  <c:v>0.53</c:v>
                </c:pt>
                <c:pt idx="2">
                  <c:v>0.36000000000000032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инвестиционных расходов 2018-2021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Лист1!$A$2:$A$5</c:f>
              <c:strCache>
                <c:ptCount val="4"/>
                <c:pt idx="0">
                  <c:v>126</c:v>
                </c:pt>
                <c:pt idx="1">
                  <c:v>132</c:v>
                </c:pt>
                <c:pt idx="2">
                  <c:v>93</c:v>
                </c:pt>
                <c:pt idx="3">
                  <c:v>3,5,9</c:v>
                </c:pt>
              </c:strCache>
            </c:strRef>
          </c:xVal>
          <c:yVal>
            <c:numRef>
              <c:f>Лист1!$B$2:$B$5</c:f>
              <c:numCache>
                <c:formatCode>General</c:formatCode>
                <c:ptCount val="4"/>
                <c:pt idx="0">
                  <c:v>126</c:v>
                </c:pt>
                <c:pt idx="1">
                  <c:v>132</c:v>
                </c:pt>
                <c:pt idx="2">
                  <c:v>93</c:v>
                </c:pt>
                <c:pt idx="3">
                  <c:v>359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531416"/>
        <c:axId val="433534160"/>
      </c:scatterChart>
      <c:valAx>
        <c:axId val="433531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3534160"/>
        <c:crosses val="autoZero"/>
        <c:crossBetween val="midCat"/>
      </c:valAx>
      <c:valAx>
        <c:axId val="4335341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33531416"/>
        <c:crosses val="autoZero"/>
        <c:crossBetween val="midCat"/>
      </c:valAx>
      <c:spPr>
        <a:gradFill>
          <a:gsLst>
            <a:gs pos="0">
              <a:srgbClr val="4472C4">
                <a:tint val="66000"/>
                <a:satMod val="160000"/>
              </a:srgbClr>
            </a:gs>
            <a:gs pos="50000">
              <a:srgbClr val="4472C4">
                <a:tint val="44500"/>
                <a:satMod val="160000"/>
              </a:srgbClr>
            </a:gs>
            <a:gs pos="100000">
              <a:srgbClr val="4472C4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01300052002356E-3"/>
          <c:y val="9.6807023365768047E-2"/>
          <c:w val="0.56156667526543558"/>
          <c:h val="0.901224883401154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в 2021 г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0"/>
          <c:dPt>
            <c:idx val="0"/>
            <c:bubble3D val="0"/>
            <c:spPr>
              <a:solidFill>
                <a:srgbClr val="FF6969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bubble3D val="0"/>
            <c:explosion val="5"/>
            <c:spPr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bubble3D val="0"/>
            <c:explosion val="0"/>
            <c:spPr>
              <a:solidFill>
                <a:srgbClr val="15BFBB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bubble3D val="0"/>
            <c:spPr>
              <a:solidFill>
                <a:srgbClr val="15BFBB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3"/>
              <c:layout>
                <c:manualLayout>
                  <c:x val="-3.452610545366698E-2"/>
                  <c:y val="9.807712526962776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7154859225865244E-2"/>
                  <c:y val="-6.638741537445520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Объекты дорожного хозяйства</c:v>
                </c:pt>
                <c:pt idx="1">
                  <c:v>Объекты коммунального хозяйства</c:v>
                </c:pt>
                <c:pt idx="2">
                  <c:v> Объекты образования</c:v>
                </c:pt>
                <c:pt idx="3">
                  <c:v>Объекты благоустройства (освещение)</c:v>
                </c:pt>
                <c:pt idx="4">
                  <c:v>Объекты физкультуры и спорта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0.2</c:v>
                </c:pt>
                <c:pt idx="1">
                  <c:v>16.2</c:v>
                </c:pt>
                <c:pt idx="2">
                  <c:v>41.4</c:v>
                </c:pt>
                <c:pt idx="3">
                  <c:v>0.9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136255984781231"/>
          <c:y val="0.45012641330409225"/>
          <c:w val="0.48863746872709546"/>
          <c:h val="0.32971722213004406"/>
        </c:manualLayout>
      </c:layout>
      <c:overlay val="0"/>
      <c:txPr>
        <a:bodyPr/>
        <a:lstStyle/>
        <a:p>
          <a:pPr>
            <a:defRPr sz="16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исполнения АИП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409409409409411E-2"/>
          <c:y val="0.28011744423682178"/>
          <c:w val="0.96559059059059504"/>
          <c:h val="0.653425330050278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Лист1!$A$2:$A$5</c:f>
              <c:strCache>
                <c:ptCount val="4"/>
                <c:pt idx="0">
                  <c:v>39,6</c:v>
                </c:pt>
                <c:pt idx="1">
                  <c:v>39,8</c:v>
                </c:pt>
                <c:pt idx="2">
                  <c:v>14,8</c:v>
                </c:pt>
                <c:pt idx="3">
                  <c:v>5,8,8</c:v>
                </c:pt>
              </c:strCache>
            </c:strRef>
          </c:xVal>
          <c:yVal>
            <c:numRef>
              <c:f>Лист1!$B$2:$B$5</c:f>
              <c:numCache>
                <c:formatCode>General</c:formatCode>
                <c:ptCount val="4"/>
                <c:pt idx="0">
                  <c:v>39.6</c:v>
                </c:pt>
                <c:pt idx="1">
                  <c:v>39.800000000000004</c:v>
                </c:pt>
                <c:pt idx="2">
                  <c:v>14.8</c:v>
                </c:pt>
                <c:pt idx="3">
                  <c:v>58.8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998656"/>
        <c:axId val="510999440"/>
      </c:scatterChart>
      <c:valAx>
        <c:axId val="510998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10999440"/>
        <c:crosses val="autoZero"/>
        <c:crossBetween val="midCat"/>
      </c:valAx>
      <c:valAx>
        <c:axId val="5109994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510998656"/>
        <c:crosses val="autoZero"/>
        <c:crossBetween val="midCat"/>
      </c:valAx>
      <c:spPr>
        <a:gradFill>
          <a:gsLst>
            <a:gs pos="0">
              <a:srgbClr val="4472C4">
                <a:tint val="66000"/>
                <a:satMod val="160000"/>
              </a:srgbClr>
            </a:gs>
            <a:gs pos="50000">
              <a:srgbClr val="4472C4">
                <a:tint val="44500"/>
                <a:satMod val="160000"/>
              </a:srgbClr>
            </a:gs>
            <a:gs pos="100000">
              <a:srgbClr val="4472C4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5"/>
          <c:dPt>
            <c:idx val="0"/>
            <c:bubble3D val="0"/>
            <c:explosion val="33"/>
          </c:dPt>
          <c:dPt>
            <c:idx val="1"/>
            <c:bubble3D val="0"/>
            <c:spPr>
              <a:solidFill>
                <a:srgbClr val="E4B83C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2.1146434820647379E-2"/>
                  <c:y val="-1.716426071741032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3</a:t>
                    </a:r>
                    <a:r>
                      <a:rPr lang="en-US" dirty="0" smtClean="0"/>
                      <a:t>,3; 86,8%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940507436570943E-3"/>
                  <c:y val="2.96879556722080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0</a:t>
                    </a:r>
                    <a:r>
                      <a:rPr lang="en-US" dirty="0" smtClean="0"/>
                      <a:t>,5; 13,2%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'Слайд 14'!$A$14:$A$15</c:f>
              <c:strCache>
                <c:ptCount val="2"/>
                <c:pt idx="0">
                  <c:v>Акцизы</c:v>
                </c:pt>
                <c:pt idx="1">
                  <c:v>Прочие</c:v>
                </c:pt>
              </c:strCache>
            </c:strRef>
          </c:cat>
          <c:val>
            <c:numRef>
              <c:f>'Слайд 14'!$B$14:$B$15</c:f>
              <c:numCache>
                <c:formatCode>General</c:formatCode>
                <c:ptCount val="2"/>
                <c:pt idx="0">
                  <c:v>2.5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6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15604785433364"/>
          <c:y val="0.27863453728471682"/>
          <c:w val="0.56783084750009016"/>
          <c:h val="0.5468001923339116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17"/>
          <c:dPt>
            <c:idx val="1"/>
            <c:bubble3D val="0"/>
            <c:spPr>
              <a:solidFill>
                <a:srgbClr val="15BFBB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2"/>
              <c:layout>
                <c:manualLayout>
                  <c:x val="9.5796780965987524E-2"/>
                  <c:y val="-0.1896988537826889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'Слайд 15'!$E$3:$E$6</c:f>
              <c:strCache>
                <c:ptCount val="4"/>
                <c:pt idx="0">
                  <c:v>Строительство</c:v>
                </c:pt>
                <c:pt idx="1">
                  <c:v>Ремонт</c:v>
                </c:pt>
                <c:pt idx="2">
                  <c:v>Содержание</c:v>
                </c:pt>
                <c:pt idx="3">
                  <c:v>Прочие</c:v>
                </c:pt>
              </c:strCache>
            </c:strRef>
          </c:cat>
          <c:val>
            <c:numRef>
              <c:f>'Слайд 15'!$F$3:$F$6</c:f>
              <c:numCache>
                <c:formatCode>General</c:formatCode>
                <c:ptCount val="4"/>
                <c:pt idx="0">
                  <c:v>14.4</c:v>
                </c:pt>
                <c:pt idx="1">
                  <c:v>120</c:v>
                </c:pt>
                <c:pt idx="2">
                  <c:v>132.6</c:v>
                </c:pt>
                <c:pt idx="3">
                  <c:v>82.6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8200198642242807E-2"/>
          <c:y val="0.79104630346744487"/>
          <c:w val="0.80027890440172922"/>
          <c:h val="0.11814170865099002"/>
        </c:manualLayout>
      </c:layout>
      <c:overlay val="0"/>
      <c:txPr>
        <a:bodyPr/>
        <a:lstStyle/>
        <a:p>
          <a:pPr>
            <a:defRPr sz="16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dirty="0"/>
              <a:t>Динамика изменения среднесписочной численности работников крупных и средних </a:t>
            </a:r>
            <a:r>
              <a:rPr lang="ru-RU" sz="1400" dirty="0" smtClean="0"/>
              <a:t>организаций, </a:t>
            </a:r>
            <a:r>
              <a:rPr lang="ru-RU" sz="1400" b="0" i="0" baseline="0" dirty="0" smtClean="0">
                <a:effectLst/>
              </a:rPr>
              <a:t>в % к пред. году</a:t>
            </a:r>
            <a:endParaRPr lang="ru-RU" sz="1400" dirty="0" smtClean="0">
              <a:effectLst/>
            </a:endParaRPr>
          </a:p>
        </c:rich>
      </c:tx>
      <c:layout>
        <c:manualLayout>
          <c:xMode val="edge"/>
          <c:yMode val="edge"/>
          <c:x val="1.4294109238759403E-3"/>
          <c:y val="1.7616635652602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Лист1!$B$56</c:f>
              <c:strCache>
                <c:ptCount val="1"/>
                <c:pt idx="0">
                  <c:v>СГО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Лист1!$A$57:$A$60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прогноз 2022</c:v>
                </c:pt>
              </c:strCache>
            </c:strRef>
          </c:cat>
          <c:val>
            <c:numRef>
              <c:f>Лист1!$B$57:$B$60</c:f>
              <c:numCache>
                <c:formatCode>0.0</c:formatCode>
                <c:ptCount val="4"/>
                <c:pt idx="0" formatCode="General">
                  <c:v>105.9</c:v>
                </c:pt>
                <c:pt idx="1">
                  <c:v>102.8</c:v>
                </c:pt>
                <c:pt idx="2" formatCode="General">
                  <c:v>93.2</c:v>
                </c:pt>
                <c:pt idx="3" formatCode="General">
                  <c:v>100.9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311335032"/>
        <c:axId val="269801304"/>
      </c:lineChart>
      <c:catAx>
        <c:axId val="311335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69801304"/>
        <c:crosses val="autoZero"/>
        <c:auto val="1"/>
        <c:lblAlgn val="ctr"/>
        <c:lblOffset val="100"/>
        <c:noMultiLvlLbl val="0"/>
      </c:catAx>
      <c:valAx>
        <c:axId val="269801304"/>
        <c:scaling>
          <c:orientation val="minMax"/>
          <c:min val="90"/>
        </c:scaling>
        <c:delete val="1"/>
        <c:axPos val="l"/>
        <c:numFmt formatCode="General" sourceLinked="1"/>
        <c:majorTickMark val="out"/>
        <c:minorTickMark val="none"/>
        <c:tickLblPos val="none"/>
        <c:crossAx val="311335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 sz="1200" baseline="0">
          <a:solidFill>
            <a:schemeClr val="accent1">
              <a:lumMod val="50000"/>
            </a:schemeClr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2.8434256472739546E-3"/>
          <c:y val="0.13266571026644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</c:v>
                </c:pt>
                <c:pt idx="1">
                  <c:v>7.76</c:v>
                </c:pt>
                <c:pt idx="2">
                  <c:v>13.43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rgbClr val="15BFBB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22.68</c:v>
                </c:pt>
                <c:pt idx="1">
                  <c:v>14.04</c:v>
                </c:pt>
                <c:pt idx="2">
                  <c:v>49.3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12.32</c:v>
                </c:pt>
                <c:pt idx="1">
                  <c:v>103.6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1001400"/>
        <c:axId val="511002184"/>
      </c:barChart>
      <c:catAx>
        <c:axId val="51100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11002184"/>
        <c:crosses val="autoZero"/>
        <c:auto val="1"/>
        <c:lblAlgn val="ctr"/>
        <c:lblOffset val="100"/>
        <c:noMultiLvlLbl val="0"/>
      </c:catAx>
      <c:valAx>
        <c:axId val="511002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1100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469714550676629"/>
          <c:y val="0.8373752710650546"/>
          <c:w val="0.38179558742363334"/>
          <c:h val="0.129596294573757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3843842247370145E-3"/>
          <c:y val="2.478510279950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858674918941759E-2"/>
          <c:y val="8.71919251310702E-2"/>
          <c:w val="0.93423912621356964"/>
          <c:h val="0.6940604562156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МБ-факт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4</c:v>
                </c:pt>
                <c:pt idx="1">
                  <c:v>7.5</c:v>
                </c:pt>
                <c:pt idx="2">
                  <c:v>13.4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ОБ-факт</c:v>
                </c:pt>
              </c:strCache>
            </c:strRef>
          </c:tx>
          <c:spPr>
            <a:solidFill>
              <a:srgbClr val="15BFBB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22.7</c:v>
                </c:pt>
                <c:pt idx="1">
                  <c:v>14</c:v>
                </c:pt>
                <c:pt idx="2">
                  <c:v>30.3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ФБ-факт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3"/>
                <c:pt idx="0">
                  <c:v>12.3</c:v>
                </c:pt>
                <c:pt idx="1">
                  <c:v>103.6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1001792"/>
        <c:axId val="511002576"/>
      </c:barChart>
      <c:catAx>
        <c:axId val="51100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11002576"/>
        <c:crosses val="autoZero"/>
        <c:auto val="1"/>
        <c:lblAlgn val="ctr"/>
        <c:lblOffset val="100"/>
        <c:noMultiLvlLbl val="0"/>
      </c:catAx>
      <c:valAx>
        <c:axId val="511002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1100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15BFB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 smtClean="0"/>
                      <a:t>1</a:t>
                    </a:r>
                    <a:r>
                      <a:rPr lang="en-US" b="1" dirty="0" smtClean="0"/>
                      <a:t>506,3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dirty="0" smtClean="0"/>
                      <a:t>8</a:t>
                    </a:r>
                    <a:r>
                      <a:rPr lang="en-US" b="1" dirty="0" smtClean="0"/>
                      <a:t>65,3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 dirty="0" smtClean="0"/>
                      <a:t>1</a:t>
                    </a:r>
                    <a:r>
                      <a:rPr lang="en-US" b="1" dirty="0" smtClean="0"/>
                      <a:t>10,0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1" dirty="0" smtClean="0"/>
                      <a:t>3</a:t>
                    </a:r>
                    <a:r>
                      <a:rPr lang="en-US" b="1" dirty="0" smtClean="0"/>
                      <a:t>0,7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Лист1!$A$55:$A$58</c:f>
              <c:strCache>
                <c:ptCount val="4"/>
                <c:pt idx="0">
                  <c:v>рециркуляторы</c:v>
                </c:pt>
                <c:pt idx="1">
                  <c:v>средства индивидуальной защиты</c:v>
                </c:pt>
                <c:pt idx="2">
                  <c:v>тестирование на COVID-19</c:v>
                </c:pt>
                <c:pt idx="3">
                  <c:v>дезинфекция</c:v>
                </c:pt>
              </c:strCache>
            </c:strRef>
          </c:cat>
          <c:val>
            <c:numRef>
              <c:f>Лист1!$B$55:$B$58</c:f>
              <c:numCache>
                <c:formatCode>General</c:formatCode>
                <c:ptCount val="4"/>
                <c:pt idx="0">
                  <c:v>1506.3</c:v>
                </c:pt>
                <c:pt idx="1">
                  <c:v>865.3</c:v>
                </c:pt>
                <c:pt idx="2" formatCode="0.0">
                  <c:v>110</c:v>
                </c:pt>
                <c:pt idx="3">
                  <c:v>30.7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33535728"/>
        <c:axId val="433536512"/>
      </c:barChart>
      <c:catAx>
        <c:axId val="43353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33536512"/>
        <c:crosses val="autoZero"/>
        <c:auto val="1"/>
        <c:lblAlgn val="ctr"/>
        <c:lblOffset val="100"/>
        <c:noMultiLvlLbl val="0"/>
      </c:catAx>
      <c:valAx>
        <c:axId val="433536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353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solidFill>
            <a:schemeClr val="accent1">
              <a:lumMod val="50000"/>
            </a:schemeClr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52019853647861E-3"/>
          <c:y val="0.1886476656087947"/>
          <c:w val="0.9640130892405836"/>
          <c:h val="0.5407847848326261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0608648672273155E-3"/>
                  <c:y val="-0.230382855205083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608590361138263E-3"/>
                  <c:y val="-7.04231754807884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115100748987827E-17"/>
                  <c:y val="-5.61936910467975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115100748987827E-17"/>
                  <c:y val="-5.87499925741468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30429518057012E-3"/>
                  <c:y val="-4.70768096675052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223020149797615E-16"/>
                  <c:y val="4.81853926881562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0608590361139152E-3"/>
                  <c:y val="5.21904458843857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Лист1!$A$97:$A$103</c:f>
              <c:strCache>
                <c:ptCount val="7"/>
                <c:pt idx="0">
                  <c:v>Капитальные вложения в объекты муниципальной собственности</c:v>
                </c:pt>
                <c:pt idx="1">
                  <c:v>Иные субсидии ЮЛ, ИП, ФЛ</c:v>
                </c:pt>
                <c:pt idx="2">
                  <c:v>МБТ</c:v>
                </c:pt>
                <c:pt idx="3">
                  <c:v>Расходы на выплату персоналу</c:v>
                </c:pt>
                <c:pt idx="4">
                  <c:v>Субсидии БУ и АУ</c:v>
                </c:pt>
                <c:pt idx="5">
                  <c:v>Закупка товаров, работ и услуг</c:v>
                </c:pt>
                <c:pt idx="6">
                  <c:v>Социальное обеспечение</c:v>
                </c:pt>
              </c:strCache>
            </c:strRef>
          </c:cat>
          <c:val>
            <c:numRef>
              <c:f>Лист1!$B$97:$B$103</c:f>
              <c:numCache>
                <c:formatCode>0.0%</c:formatCode>
                <c:ptCount val="7"/>
                <c:pt idx="0">
                  <c:v>2.851</c:v>
                </c:pt>
                <c:pt idx="1">
                  <c:v>0.43400000000000022</c:v>
                </c:pt>
                <c:pt idx="2">
                  <c:v>0.23600000000000002</c:v>
                </c:pt>
                <c:pt idx="3">
                  <c:v>8.0000000000000016E-2</c:v>
                </c:pt>
                <c:pt idx="4">
                  <c:v>5.4000000000000062E-2</c:v>
                </c:pt>
                <c:pt idx="5">
                  <c:v>-0.127</c:v>
                </c:pt>
                <c:pt idx="6">
                  <c:v>-0.21400000000000011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100"/>
        <c:axId val="433533376"/>
        <c:axId val="433529848"/>
      </c:barChart>
      <c:catAx>
        <c:axId val="43353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33529848"/>
        <c:crosses val="autoZero"/>
        <c:auto val="1"/>
        <c:lblAlgn val="ctr"/>
        <c:lblOffset val="100"/>
        <c:noMultiLvlLbl val="0"/>
      </c:catAx>
      <c:valAx>
        <c:axId val="4335298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43353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фонда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платы, в % к пред. году</a:t>
            </a:r>
            <a:endParaRPr lang="ru-RU" sz="1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2320244596518303E-2"/>
          <c:y val="4.3668122270742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Лист1!$B$16</c:f>
              <c:strCache>
                <c:ptCount val="1"/>
                <c:pt idx="0">
                  <c:v>СГО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9566673449867732E-2"/>
                  <c:y val="9.5371887872194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843574050306042E-2"/>
                  <c:y val="0.130605159177400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Лист1!$A$17:$A$20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прогноз 2022</c:v>
                </c:pt>
              </c:strCache>
            </c:strRef>
          </c:cat>
          <c:val>
            <c:numRef>
              <c:f>Лист1!$B$17:$B$20</c:f>
              <c:numCache>
                <c:formatCode>0.0</c:formatCode>
                <c:ptCount val="4"/>
                <c:pt idx="0">
                  <c:v>113.1</c:v>
                </c:pt>
                <c:pt idx="1">
                  <c:v>108</c:v>
                </c:pt>
                <c:pt idx="2">
                  <c:v>103.1</c:v>
                </c:pt>
                <c:pt idx="3">
                  <c:v>101.6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Лист1!$C$16</c:f>
              <c:strCache>
                <c:ptCount val="1"/>
                <c:pt idx="0">
                  <c:v>ЛО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955857360781542E-2"/>
                  <c:y val="0.130605159177400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843574050306153E-2"/>
                  <c:y val="-8.960278648013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355362070439627E-2"/>
                  <c:y val="-0.133644375611640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Лист1!$A$17:$A$20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прогноз 2022</c:v>
                </c:pt>
              </c:strCache>
            </c:strRef>
          </c:cat>
          <c:val>
            <c:numRef>
              <c:f>Лист1!$C$17:$C$20</c:f>
              <c:numCache>
                <c:formatCode>0.0</c:formatCode>
                <c:ptCount val="4"/>
                <c:pt idx="0">
                  <c:v>106.3</c:v>
                </c:pt>
                <c:pt idx="1">
                  <c:v>104.1</c:v>
                </c:pt>
                <c:pt idx="2">
                  <c:v>108</c:v>
                </c:pt>
                <c:pt idx="3">
                  <c:v>105.8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3529064"/>
        <c:axId val="433532200"/>
      </c:lineChart>
      <c:catAx>
        <c:axId val="43352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33532200"/>
        <c:crosses val="autoZero"/>
        <c:auto val="1"/>
        <c:lblAlgn val="ctr"/>
        <c:lblOffset val="100"/>
        <c:noMultiLvlLbl val="0"/>
      </c:catAx>
      <c:valAx>
        <c:axId val="4335322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433529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741750721859642"/>
          <c:y val="0.1460140849848678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098375984251974"/>
          <c:y val="0.10539591535433071"/>
          <c:w val="0.67965685004835774"/>
          <c:h val="0.876882135826771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0"/>
            <c:spPr>
              <a:solidFill>
                <a:srgbClr val="B0F6F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0"/>
            <c:spPr>
              <a:solidFill>
                <a:srgbClr val="D6B32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0"/>
            <c:spPr>
              <a:solidFill>
                <a:srgbClr val="B2B2B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explosion val="0"/>
            <c:spPr>
              <a:solidFill>
                <a:srgbClr val="15BFB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explosion val="1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en-US" smtClean="0"/>
                      <a:t>81,86;</a:t>
                    </a:r>
                  </a:p>
                  <a:p>
                    <a:r>
                      <a:rPr lang="en-US" smtClean="0"/>
                      <a:t>31%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934881625200193E-3"/>
                  <c:y val="-4.235230604936013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dirty="0" smtClean="0"/>
                      <a:t>25,96;</a:t>
                    </a:r>
                  </a:p>
                  <a:p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82035674816964"/>
                  <c:y val="-2.2031250000000349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14,52;</a:t>
                    </a:r>
                  </a:p>
                  <a:p>
                    <a:r>
                      <a:rPr lang="en-US" smtClean="0"/>
                      <a:t>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5850600911728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mtClean="0"/>
                      <a:t>7,56;</a:t>
                    </a:r>
                  </a:p>
                  <a:p>
                    <a:r>
                      <a:rPr lang="en-US" smtClean="0"/>
                      <a:t>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mtClean="0"/>
                      <a:t>79,71;</a:t>
                    </a:r>
                  </a:p>
                  <a:p>
                    <a:r>
                      <a:rPr lang="en-US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503,83;</a:t>
                    </a:r>
                  </a:p>
                  <a:p>
                    <a:r>
                      <a:rPr lang="en-US" smtClean="0"/>
                      <a:t>48%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Земельный налог</c:v>
                </c:pt>
                <c:pt idx="3">
                  <c:v>Прочие налоговые доходы</c:v>
                </c:pt>
                <c:pt idx="4">
                  <c:v>Неналоговые доходы</c:v>
                </c:pt>
                <c:pt idx="5">
                  <c:v>Безвозмездные поступления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981.85999999999797</c:v>
                </c:pt>
                <c:pt idx="1">
                  <c:v>225.96</c:v>
                </c:pt>
                <c:pt idx="2">
                  <c:v>114.52</c:v>
                </c:pt>
                <c:pt idx="3">
                  <c:v>27.56</c:v>
                </c:pt>
                <c:pt idx="4">
                  <c:v>279.70999999999964</c:v>
                </c:pt>
                <c:pt idx="5">
                  <c:v>1503.83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098375984251974"/>
          <c:y val="0.10539591535433071"/>
          <c:w val="0.67965685004835796"/>
          <c:h val="0.876882135826771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B0F6F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6B32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B2B2B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15BFB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en-US" smtClean="0"/>
                      <a:t>83,45; 33%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 smtClean="0"/>
                      <a:t>85,39;</a:t>
                    </a:r>
                  </a:p>
                  <a:p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477388106092145"/>
                  <c:y val="-9.3750000000001677E-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 smtClean="0"/>
                      <a:t>11,63;</a:t>
                    </a:r>
                  </a:p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0393441773726499E-3"/>
                  <c:y val="-1.5625000000000171E-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dirty="0" smtClean="0"/>
                      <a:t>5,56;</a:t>
                    </a:r>
                  </a:p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smtClean="0"/>
                      <a:t>69,78;</a:t>
                    </a:r>
                  </a:p>
                  <a:p>
                    <a:r>
                      <a:rPr lang="en-US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211,95;</a:t>
                    </a:r>
                  </a:p>
                  <a:p>
                    <a:r>
                      <a:rPr lang="en-US" smtClean="0"/>
                      <a:t>40%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Земельный налог</c:v>
                </c:pt>
                <c:pt idx="3">
                  <c:v>Прочие налоговые доходы</c:v>
                </c:pt>
                <c:pt idx="4">
                  <c:v>Неналоговые доходы</c:v>
                </c:pt>
                <c:pt idx="5">
                  <c:v>Безвозмездные поступления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983.44999999999948</c:v>
                </c:pt>
                <c:pt idx="1">
                  <c:v>185.39000000000001</c:v>
                </c:pt>
                <c:pt idx="2">
                  <c:v>111.63</c:v>
                </c:pt>
                <c:pt idx="3">
                  <c:v>25.56</c:v>
                </c:pt>
                <c:pt idx="4">
                  <c:v>469.78</c:v>
                </c:pt>
                <c:pt idx="5">
                  <c:v>1211.95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16664016553681"/>
          <c:y val="4.5895804120375402E-2"/>
          <c:w val="0.62083333333333668"/>
          <c:h val="0.931250000000000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bubble3D val="0"/>
            <c:spPr>
              <a:solidFill>
                <a:srgbClr val="B2B2B2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bubble3D val="0"/>
            <c:spPr>
              <a:solidFill>
                <a:srgbClr val="4DC9C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4.8801830910070003E-2"/>
                  <c:y val="-0.1537288213712074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,6</a:t>
                    </a: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0,2%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93861066235864E-2"/>
                  <c:y val="-4.4176947807719287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0,6</a:t>
                    </a: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21,9%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607837338184099E-2"/>
                  <c:y val="-1.987962651347353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1,0</a:t>
                    </a: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6,6%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141087775982774E-3"/>
                  <c:y val="1.76707791230876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48,5</a:t>
                    </a: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70,9%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6,3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67,5%</a:t>
                    </a:r>
                    <a:endParaRPr lang="en-US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en-US" dirty="0" smtClean="0"/>
                      <a:t>,8</a:t>
                    </a:r>
                  </a:p>
                  <a:p>
                    <a:r>
                      <a:rPr lang="en-US" dirty="0" smtClean="0"/>
                      <a:t>6%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4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1.6</c:v>
                </c:pt>
                <c:pt idx="1">
                  <c:v>40.6</c:v>
                </c:pt>
                <c:pt idx="2">
                  <c:v>11</c:v>
                </c:pt>
                <c:pt idx="3">
                  <c:v>148.5</c:v>
                </c:pt>
                <c:pt idx="4">
                  <c:v>56.3</c:v>
                </c:pt>
                <c:pt idx="5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8997424850202"/>
          <c:y val="9.5272042936276766E-2"/>
          <c:w val="0.66443509854979521"/>
          <c:h val="0.705533956692913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9.8892593066575232E-3"/>
                  <c:y val="-0.14388682601651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86280124595499E-2"/>
                  <c:y val="-0.3061034180424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467410323709564E-2"/>
                  <c:y val="-9.6231210426492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2020 г.</c:v>
                </c:pt>
                <c:pt idx="1">
                  <c:v>Первоначальный план на 2021 г.</c:v>
                </c:pt>
                <c:pt idx="2">
                  <c:v>Факт за 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956.8</c:v>
                </c:pt>
                <c:pt idx="1">
                  <c:v>990.2</c:v>
                </c:pt>
                <c:pt idx="2" formatCode="0.0">
                  <c:v>979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 по прогрессивной шкале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Факт за 2020 г.</c:v>
                </c:pt>
                <c:pt idx="1">
                  <c:v>Первоначальный план на 2021 г.</c:v>
                </c:pt>
                <c:pt idx="2">
                  <c:v>Факт за 2021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2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3531808"/>
        <c:axId val="433530632"/>
        <c:axId val="0"/>
      </c:bar3DChart>
      <c:catAx>
        <c:axId val="43353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3530632"/>
        <c:crosses val="autoZero"/>
        <c:auto val="1"/>
        <c:lblAlgn val="ctr"/>
        <c:lblOffset val="100"/>
        <c:noMultiLvlLbl val="0"/>
      </c:catAx>
      <c:valAx>
        <c:axId val="433530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3531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93339895013124"/>
          <c:y val="0.2052217637369407"/>
          <c:w val="0.18267771216097989"/>
          <c:h val="0.50263354418924266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44020009095084E-3"/>
          <c:y val="0"/>
          <c:w val="0.96873578899499768"/>
          <c:h val="0.71783366141732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smtClean="0"/>
                      <a:t>33%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9</a:t>
                    </a:r>
                    <a:r>
                      <a:rPr lang="en-US" smtClean="0"/>
                      <a:t>9,8%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smtClean="0"/>
                      <a:t>03%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smtClean="0"/>
                      <a:t>04%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smtClean="0"/>
                      <a:t>22%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'Лист1'!$A$2:$A$6</c:f>
              <c:strCache>
                <c:ptCount val="5"/>
                <c:pt idx="0">
                  <c:v>Акцизы</c:v>
                </c:pt>
                <c:pt idx="1">
                  <c:v>НДФЛ</c:v>
                </c:pt>
                <c:pt idx="2">
                  <c:v>Земельный налог</c:v>
                </c:pt>
                <c:pt idx="3">
                  <c:v>Налог на имущество ФЛ</c:v>
                </c:pt>
                <c:pt idx="4">
                  <c:v>Налоги на совокупный доход</c:v>
                </c:pt>
              </c:strCache>
            </c:strRef>
          </c:cat>
          <c:val>
            <c:numRef>
              <c:f>'Лист1'!$B$2:$B$6</c:f>
              <c:numCache>
                <c:formatCode>General</c:formatCode>
                <c:ptCount val="5"/>
                <c:pt idx="0">
                  <c:v>133</c:v>
                </c:pt>
                <c:pt idx="1">
                  <c:v>99.8</c:v>
                </c:pt>
                <c:pt idx="2">
                  <c:v>103</c:v>
                </c:pt>
                <c:pt idx="3">
                  <c:v>104</c:v>
                </c:pt>
                <c:pt idx="4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539456"/>
        <c:axId val="440535536"/>
      </c:barChart>
      <c:catAx>
        <c:axId val="44053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0535536"/>
        <c:crosses val="autoZero"/>
        <c:auto val="1"/>
        <c:lblAlgn val="ctr"/>
        <c:lblOffset val="100"/>
        <c:noMultiLvlLbl val="0"/>
      </c:catAx>
      <c:valAx>
        <c:axId val="44053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0539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092857052346141"/>
          <c:w val="1"/>
          <c:h val="0.5935017051439995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104%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106%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109%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107%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411664778777463E-3"/>
                  <c:y val="-4.026040991460358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137%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Акцизы</c:v>
                </c:pt>
                <c:pt idx="1">
                  <c:v>НДФЛ</c:v>
                </c:pt>
                <c:pt idx="2">
                  <c:v>Земельный налог</c:v>
                </c:pt>
                <c:pt idx="3">
                  <c:v>Налог на имущество ФЛ</c:v>
                </c:pt>
                <c:pt idx="4">
                  <c:v>налоги на совокупный доход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</c:v>
                </c:pt>
                <c:pt idx="1">
                  <c:v>106</c:v>
                </c:pt>
                <c:pt idx="2">
                  <c:v>109</c:v>
                </c:pt>
                <c:pt idx="3">
                  <c:v>107</c:v>
                </c:pt>
                <c:pt idx="4">
                  <c:v>137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537104"/>
        <c:axId val="440541416"/>
      </c:lineChart>
      <c:catAx>
        <c:axId val="440537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40541416"/>
        <c:crosses val="autoZero"/>
        <c:auto val="1"/>
        <c:lblAlgn val="ctr"/>
        <c:lblOffset val="100"/>
        <c:noMultiLvlLbl val="0"/>
      </c:catAx>
      <c:valAx>
        <c:axId val="440541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40537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0.2866</cdr:x>
      <cdr:y>0.32689</cdr:y>
    </cdr:from>
    <cdr:to>
      <cdr:x>0.45571</cdr:x>
      <cdr:y>0.69769</cdr:y>
    </cdr:to>
    <cdr:sp macro="" textlink="">
      <cdr:nvSpPr>
        <cdr:cNvPr id="2" name="Rectangle 2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2248497" y="1632058"/>
          <a:ext cx="1326808" cy="1851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rgbClr val="15BFBB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2019</a:t>
          </a:r>
          <a:endParaRPr kumimoji="0" lang="en-US" sz="2000" b="1" i="0" u="sng" strike="noStrike" kern="0" cap="none" spc="0" normalizeH="0" baseline="0" noProof="0" dirty="0" smtClean="0">
            <a:ln>
              <a:noFill/>
            </a:ln>
            <a:solidFill>
              <a:srgbClr val="15BFBB"/>
            </a:solidFill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0.03499</cdr:x>
      <cdr:y>0.41228</cdr:y>
    </cdr:from>
    <cdr:to>
      <cdr:x>0.22318</cdr:x>
      <cdr:y>0.61686</cdr:y>
    </cdr:to>
    <cdr:sp macro="" textlink="">
      <cdr:nvSpPr>
        <cdr:cNvPr id="3" name="Rectangle 2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274516" y="2058339"/>
          <a:ext cx="1476454" cy="10213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rgbClr val="15BFBB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2018</a:t>
          </a:r>
          <a:endParaRPr kumimoji="0" lang="en-US" sz="2000" b="1" i="0" u="sng" strike="noStrike" kern="0" cap="none" spc="0" normalizeH="0" baseline="0" noProof="0" dirty="0" smtClean="0">
            <a:ln>
              <a:noFill/>
            </a:ln>
            <a:solidFill>
              <a:srgbClr val="15BFBB"/>
            </a:solidFill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0.80887</cdr:x>
      <cdr:y>0.43266</cdr:y>
    </cdr:from>
    <cdr:to>
      <cdr:x>0.97203</cdr:x>
      <cdr:y>0.594</cdr:y>
    </cdr:to>
    <cdr:sp macro="" textlink="">
      <cdr:nvSpPr>
        <cdr:cNvPr id="4" name="Rectangle 2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6346016" y="2160129"/>
          <a:ext cx="1280080" cy="8055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rgbClr val="15BFBB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2021</a:t>
          </a:r>
          <a:endParaRPr kumimoji="0" lang="en-US" sz="2000" b="1" i="0" u="sng" strike="noStrike" kern="0" cap="none" spc="0" normalizeH="0" baseline="0" noProof="0" dirty="0" smtClean="0">
            <a:ln>
              <a:noFill/>
            </a:ln>
            <a:solidFill>
              <a:srgbClr val="15BFBB"/>
            </a:solidFill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0.53176</cdr:x>
      <cdr:y>0.42941</cdr:y>
    </cdr:from>
    <cdr:to>
      <cdr:x>0.69492</cdr:x>
      <cdr:y>0.59074</cdr:y>
    </cdr:to>
    <cdr:sp macro="" textlink="">
      <cdr:nvSpPr>
        <cdr:cNvPr id="5" name="Rectangle 2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4171943" y="2143872"/>
          <a:ext cx="1280080" cy="8054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sng" strike="noStrike" kern="0" cap="none" spc="0" normalizeH="0" baseline="0" noProof="0" dirty="0" smtClean="0">
              <a:ln>
                <a:noFill/>
              </a:ln>
              <a:solidFill>
                <a:srgbClr val="15BFBB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2020</a:t>
          </a:r>
          <a:endParaRPr kumimoji="0" lang="en-US" sz="2000" b="1" i="0" u="sng" strike="noStrike" kern="0" cap="none" spc="0" normalizeH="0" baseline="0" noProof="0" dirty="0" smtClean="0">
            <a:ln>
              <a:noFill/>
            </a:ln>
            <a:solidFill>
              <a:srgbClr val="15BFBB"/>
            </a:solidFill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0.40646</cdr:x>
      <cdr:y>0.33211</cdr:y>
    </cdr:from>
    <cdr:to>
      <cdr:x>0.61388</cdr:x>
      <cdr:y>0.53582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975409" y="1291385"/>
          <a:ext cx="1008068" cy="792112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rgbClr val="00A249">
                <a:tint val="66000"/>
                <a:satMod val="160000"/>
              </a:srgbClr>
            </a:gs>
            <a:gs pos="50000">
              <a:srgbClr val="00A249">
                <a:tint val="44500"/>
                <a:satMod val="160000"/>
              </a:srgbClr>
            </a:gs>
            <a:gs pos="100000">
              <a:srgbClr val="00A249">
                <a:tint val="23500"/>
                <a:satMod val="160000"/>
              </a:srgbClr>
            </a:gs>
          </a:gsLst>
          <a:lin ang="2700000" scaled="1"/>
          <a:tileRect/>
        </a:gra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2971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0.39804</cdr:x>
      <cdr:y>0.33411</cdr:y>
    </cdr:from>
    <cdr:to>
      <cdr:x>0.68375</cdr:x>
      <cdr:y>0.58767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404429" y="1043707"/>
          <a:ext cx="1008112" cy="792088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rgbClr val="00A249">
                <a:tint val="66000"/>
                <a:satMod val="160000"/>
              </a:srgbClr>
            </a:gs>
            <a:gs pos="50000">
              <a:srgbClr val="00A249">
                <a:tint val="44500"/>
                <a:satMod val="160000"/>
              </a:srgbClr>
            </a:gs>
            <a:gs pos="100000">
              <a:srgbClr val="00A249">
                <a:tint val="23500"/>
                <a:satMod val="160000"/>
              </a:srgbClr>
            </a:gs>
          </a:gsLst>
          <a:lin ang="2700000" scaled="1"/>
          <a:tileRect/>
        </a:gra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3333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0.3557</cdr:x>
      <cdr:y>0.82867</cdr:y>
    </cdr:from>
    <cdr:to>
      <cdr:x>0.48993</cdr:x>
      <cdr:y>1</cdr:y>
    </cdr:to>
    <cdr:sp macro="" textlink="">
      <cdr:nvSpPr>
        <cdr:cNvPr id="2" name="Rectangle 2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2850778" y="1488141"/>
          <a:ext cx="1075766" cy="3076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2019</a:t>
          </a:r>
          <a:endParaRPr kumimoji="0" lang="en-US" sz="1400" b="1" i="0" u="none" strike="noStrike" kern="0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0.16443</cdr:x>
      <cdr:y>0.81869</cdr:y>
    </cdr:from>
    <cdr:to>
      <cdr:x>0.30201</cdr:x>
      <cdr:y>1</cdr:y>
    </cdr:to>
    <cdr:sp macro="" textlink="">
      <cdr:nvSpPr>
        <cdr:cNvPr id="3" name="Rectangle 2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1317811" y="1470212"/>
          <a:ext cx="1102660" cy="325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2018</a:t>
          </a:r>
          <a:endParaRPr kumimoji="0" lang="en-US" sz="1400" b="1" i="0" u="none" strike="noStrike" kern="0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0.74832</cdr:x>
      <cdr:y>0.82867</cdr:y>
    </cdr:from>
    <cdr:to>
      <cdr:x>0.88255</cdr:x>
      <cdr:y>1</cdr:y>
    </cdr:to>
    <cdr:sp macro="" textlink="">
      <cdr:nvSpPr>
        <cdr:cNvPr id="4" name="Rectangle 2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5997390" y="1488141"/>
          <a:ext cx="1075766" cy="3076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2021</a:t>
          </a:r>
          <a:endParaRPr kumimoji="0" lang="en-US" sz="1400" b="1" i="0" u="none" strike="noStrike" kern="0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0.54922</cdr:x>
      <cdr:y>0.82867</cdr:y>
    </cdr:from>
    <cdr:to>
      <cdr:x>0.68345</cdr:x>
      <cdr:y>1</cdr:y>
    </cdr:to>
    <cdr:sp macro="" textlink="">
      <cdr:nvSpPr>
        <cdr:cNvPr id="5" name="Rectangle 2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4401671" y="1488141"/>
          <a:ext cx="1075766" cy="3076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2020</a:t>
          </a:r>
          <a:endParaRPr kumimoji="0" lang="en-US" sz="1400" b="1" i="0" u="none" strike="noStrike" kern="0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0.21336</cdr:x>
      <cdr:y>0.44918</cdr:y>
    </cdr:from>
    <cdr:to>
      <cdr:x>0.34235</cdr:x>
      <cdr:y>0.61185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667436" y="2187388"/>
          <a:ext cx="1008067" cy="792113"/>
        </a:xfrm>
        <a:prstGeom xmlns:a="http://schemas.openxmlformats.org/drawingml/2006/main" prst="ellipse">
          <a:avLst/>
        </a:prstGeom>
        <a:gradFill xmlns:a="http://schemas.openxmlformats.org/drawingml/2006/main" flip="none" rotWithShape="1">
          <a:gsLst>
            <a:gs pos="0">
              <a:srgbClr val="00A249">
                <a:tint val="66000"/>
                <a:satMod val="160000"/>
              </a:srgbClr>
            </a:gs>
            <a:gs pos="50000">
              <a:srgbClr val="00A249">
                <a:tint val="44500"/>
                <a:satMod val="160000"/>
              </a:srgbClr>
            </a:gs>
            <a:gs pos="100000">
              <a:srgbClr val="00A249">
                <a:tint val="23500"/>
                <a:satMod val="160000"/>
              </a:srgbClr>
            </a:gs>
          </a:gsLst>
          <a:lin ang="2700000" scaled="1"/>
          <a:tileRect/>
        </a:gra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r>
            <a:rPr lang="ru-RU" sz="2000" b="1" dirty="0" smtClean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rPr>
            <a:t>58,8</a:t>
          </a:r>
          <a:endParaRPr lang="ru-RU" sz="2000" b="1" dirty="0">
            <a:solidFill>
              <a:srgbClr val="4472C4">
                <a:lumMod val="50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0.72622</cdr:x>
      <cdr:y>0.263</cdr:y>
    </cdr:from>
    <cdr:to>
      <cdr:x>0.84455</cdr:x>
      <cdr:y>0.3566</cdr:y>
    </cdr:to>
    <cdr:sp macro="" textlink="">
      <cdr:nvSpPr>
        <cdr:cNvPr id="3" name="Rectangle 2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6132717" y="1256207"/>
          <a:ext cx="999267" cy="4470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1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2019</a:t>
          </a:r>
          <a:endParaRPr kumimoji="0" lang="en-US" sz="1100" b="1" i="0" u="none" strike="noStrike" kern="0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0.88362</cdr:x>
      <cdr:y>0.26184</cdr:y>
    </cdr:from>
    <cdr:to>
      <cdr:x>0.99002</cdr:x>
      <cdr:y>0.35911</cdr:y>
    </cdr:to>
    <cdr:sp macro="" textlink="">
      <cdr:nvSpPr>
        <cdr:cNvPr id="4" name="Rectangle 2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7461925" y="1250629"/>
          <a:ext cx="898588" cy="4646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1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2021</a:t>
          </a:r>
          <a:endParaRPr kumimoji="0" lang="en-US" sz="1100" b="1" i="0" u="none" strike="noStrike" kern="0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0.6464</cdr:x>
      <cdr:y>0.26149</cdr:y>
    </cdr:from>
    <cdr:to>
      <cdr:x>0.74032</cdr:x>
      <cdr:y>0.3551</cdr:y>
    </cdr:to>
    <cdr:sp macro="" textlink="">
      <cdr:nvSpPr>
        <cdr:cNvPr id="5" name="Rectangle 2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5458700" y="1248985"/>
          <a:ext cx="793103" cy="447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ru-RU" sz="11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2018</a:t>
          </a:r>
          <a:endParaRPr kumimoji="0" lang="en-US" sz="1100" b="1" i="0" u="none" strike="noStrike" kern="0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0.15385</cdr:x>
      <cdr:y>0.16382</cdr:y>
    </cdr:from>
    <cdr:to>
      <cdr:x>0.42714</cdr:x>
      <cdr:y>0.25674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32330" y="1030942"/>
          <a:ext cx="1656184" cy="58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ru-RU" sz="1600" b="1" kern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Расходы – </a:t>
          </a:r>
        </a:p>
        <a:p xmlns:a="http://schemas.openxmlformats.org/drawingml/2006/main">
          <a:r>
            <a:rPr lang="ru-RU" sz="1600" b="1" kern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349,6 млн. руб.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0.15562</cdr:x>
      <cdr:y>0.11751</cdr:y>
    </cdr:from>
    <cdr:to>
      <cdr:x>0.29508</cdr:x>
      <cdr:y>0.27726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962" y="271114"/>
          <a:ext cx="1229528" cy="368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39,0</a:t>
          </a:r>
          <a:endParaRPr lang="ru-RU" sz="2000" b="1" u="sng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0.42248</cdr:x>
      <cdr:y>0.09733</cdr:y>
    </cdr:from>
    <cdr:to>
      <cdr:x>0.53463</cdr:x>
      <cdr:y>0.2662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24764" y="224549"/>
          <a:ext cx="988753" cy="389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125,4</a:t>
          </a:r>
          <a:endParaRPr lang="ru-RU" sz="2000" b="1" u="sng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0.75054</cdr:x>
      <cdr:y>0.37127</cdr:y>
    </cdr:from>
    <cdr:to>
      <cdr:x>0.85581</cdr:x>
      <cdr:y>0.43414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28949" y="1527175"/>
          <a:ext cx="424873" cy="258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0.75535</cdr:x>
      <cdr:y>0.12183</cdr:y>
    </cdr:from>
    <cdr:to>
      <cdr:x>0.88352</cdr:x>
      <cdr:y>0.38124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659446" y="281080"/>
          <a:ext cx="1129991" cy="598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80,7</a:t>
          </a:r>
          <a:endParaRPr lang="ru-RU" sz="2000" b="1" u="sng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0.08983</cdr:x>
      <cdr:y>0.21321</cdr:y>
    </cdr:from>
    <cdr:to>
      <cdr:x>0.30929</cdr:x>
      <cdr:y>0.41404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4718" y="409037"/>
          <a:ext cx="1892596" cy="385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38,95 - 99,9% </a:t>
          </a:r>
          <a:endParaRPr lang="ru-RU" sz="2000" b="1" u="sng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0.34997</cdr:x>
      <cdr:y>0.19464</cdr:y>
    </cdr:from>
    <cdr:to>
      <cdr:x>0.55094</cdr:x>
      <cdr:y>0.39144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18188" y="373399"/>
          <a:ext cx="1733107" cy="377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125,2 – 99,8%</a:t>
          </a:r>
          <a:endParaRPr lang="ru-RU" sz="2000" b="1" u="sng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0.72971</cdr:x>
      <cdr:y>0.25703</cdr:y>
    </cdr:from>
    <cdr:to>
      <cdr:x>0.94656</cdr:x>
      <cdr:y>0.475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93016" y="493099"/>
          <a:ext cx="1870204" cy="418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61,75 – 76,5%</a:t>
          </a:r>
          <a:endParaRPr lang="ru-RU" sz="2000" b="1" u="sng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0.66487</cdr:x>
      <cdr:y>0.01499</cdr:y>
    </cdr:from>
    <cdr:to>
      <cdr:x>1</cdr:x>
      <cdr:y>0.11266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1951B6C0-EDC6-4AC0-BBC7-2536E37800B0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525257" y="46696"/>
          <a:ext cx="2785025" cy="304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2 512,3</a:t>
          </a:r>
          <a:endParaRPr lang="en-US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52D660E4-73FC-471F-A910-8438D594CFD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E384889D-6CFC-4B72-A3AC-75A1B1911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889D-6CFC-4B72-A3AC-75A1B191186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9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6BFBD7D-E33E-4C3B-9CF9-92CBD1448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4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1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3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3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75E9287-DE1D-4CAE-8BFB-2F33F21EE2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F6E9-F504-4B0B-9B08-16782E9464A5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6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_____Microsoft_Excel_97-2003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3A12EE-09C4-4FFC-90D4-8FF99DC65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961" y="972394"/>
            <a:ext cx="7083552" cy="197708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Сосновоборского городского округа за 2021 год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20F2573-011B-4E9B-BE30-A18CC99EC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51527"/>
            <a:ext cx="6170141" cy="974459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Докладчик: Попова Татьяна Рудольфовна,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комитета финансов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384324"/>
            <a:ext cx="2751438" cy="4736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финансов </a:t>
            </a: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СГО</a:t>
            </a:r>
          </a:p>
        </p:txBody>
      </p:sp>
      <p:pic>
        <p:nvPicPr>
          <p:cNvPr id="5" name="Picture 2" descr="C:\Users\FINBANK.ADM\Desktop\для презентации\2022\Sosnovy_Bor,_Petra_Velikogo_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" y="2304288"/>
            <a:ext cx="6851904" cy="3125324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058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431" y="274510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НДФЛ в местный бюджет в 2021 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сопоставимых показателях)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AutoShape 3" descr="Рассчитывать НДФЛ бухгалтеры будут по-ново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Рассчитывать НДФЛ бухгалтеры будут по-ново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Рассчитывать НДФЛ бухгалтеры будут по-ново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Рассчитывать НДФЛ бухгалтеры будут по-ново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 descr="C:\Users\FINBANK.ADM\Desktop\для презентации\2022\images (19)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9567"/>
            <a:ext cx="7303008" cy="1428433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1" y="1384808"/>
          <a:ext cx="9144000" cy="52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857078" y="2842348"/>
            <a:ext cx="731520" cy="65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0,8%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870187" y="3240381"/>
            <a:ext cx="1009738" cy="43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3,5%</a:t>
            </a:r>
          </a:p>
          <a:p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-10800000" flipV="1">
            <a:off x="4603195" y="2806312"/>
            <a:ext cx="329183" cy="536447"/>
          </a:xfrm>
          <a:prstGeom prst="up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-10800000">
            <a:off x="2911018" y="3077402"/>
            <a:ext cx="316987" cy="536447"/>
          </a:xfrm>
          <a:prstGeom prst="up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№9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47012" y="1102659"/>
            <a:ext cx="2796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b="1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764151" y="1117898"/>
            <a:ext cx="1146765" cy="42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5997030" y="2982556"/>
            <a:ext cx="731520" cy="65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2,9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5350854" y="2385148"/>
            <a:ext cx="731520" cy="65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981,9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091" y="0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2364" y="1123319"/>
            <a:ext cx="3766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107%  Ленинградская область </a:t>
            </a:r>
            <a:endParaRPr lang="en-US" sz="2000" b="1" kern="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gray">
          <a:xfrm>
            <a:off x="8176179" y="20312"/>
            <a:ext cx="972766" cy="5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№10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505" y="1568055"/>
            <a:ext cx="5082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103%  Сосновоборский городской округ</a:t>
            </a:r>
            <a:endParaRPr lang="en-US" sz="2000" b="1" kern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86870" y="2462724"/>
          <a:ext cx="8662057" cy="372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179294" y="2026024"/>
          <a:ext cx="8785412" cy="97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0" y="2103203"/>
            <a:ext cx="744071" cy="5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ЛО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gray">
          <a:xfrm>
            <a:off x="-152399" y="3438944"/>
            <a:ext cx="963705" cy="5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СГ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gray">
          <a:xfrm>
            <a:off x="125506" y="6091517"/>
            <a:ext cx="5082988" cy="5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13 место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 ЛО по доле доходов в бюджете ЛО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5670" y="511382"/>
            <a:ext cx="4267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 роста 2021 г. к 2020 г.</a:t>
            </a:r>
            <a:endParaRPr lang="en-US" sz="2000" b="1" kern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748552" y="5796662"/>
            <a:ext cx="3303495" cy="5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004" y="241558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Поступления от основных плательщиков НДФЛ в 2021 году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097" name="Picture 1" descr="C:\Users\FINBANK.ADM\Desktop\для презентации\2022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7147"/>
            <a:ext cx="5280212" cy="1685925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5" name="Group 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523874"/>
              </p:ext>
            </p:extLst>
          </p:nvPr>
        </p:nvGraphicFramePr>
        <p:xfrm>
          <a:off x="322729" y="1069401"/>
          <a:ext cx="8444751" cy="4483602"/>
        </p:xfrm>
        <a:graphic>
          <a:graphicData uri="http://schemas.openxmlformats.org/drawingml/2006/table">
            <a:tbl>
              <a:tblPr/>
              <a:tblGrid>
                <a:gridCol w="2846546"/>
                <a:gridCol w="1375830"/>
                <a:gridCol w="1375830"/>
                <a:gridCol w="1483912"/>
                <a:gridCol w="1362633"/>
              </a:tblGrid>
              <a:tr h="1458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Предприятия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 2020 года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поступлений НДФЛ за 2020 год,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 2021 года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поступлений НДФЛ за 2021 год,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8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96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24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6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*****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3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поступлений от крупнейших налогоплательщиков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868705" y="5813611"/>
            <a:ext cx="3541059" cy="735105"/>
          </a:xfrm>
          <a:prstGeom prst="roundRect">
            <a:avLst/>
          </a:prstGeom>
          <a:solidFill>
            <a:srgbClr val="DFFAFD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поступления НДФЛ в местный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в 2021 году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981,9 млн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№11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417856" y="2614670"/>
            <a:ext cx="224118" cy="2420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8436621" y="3946769"/>
            <a:ext cx="224118" cy="2420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8417856" y="3185545"/>
            <a:ext cx="224118" cy="2420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8453719" y="4439066"/>
            <a:ext cx="224118" cy="2420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8462678" y="4836453"/>
            <a:ext cx="224118" cy="2420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453719" y="5692588"/>
            <a:ext cx="224118" cy="2420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907" y="225083"/>
            <a:ext cx="6538768" cy="67858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недоимки по налоговым и неналоговым платежам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№12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uppieren 1"/>
          <p:cNvGrpSpPr/>
          <p:nvPr/>
        </p:nvGrpSpPr>
        <p:grpSpPr>
          <a:xfrm>
            <a:off x="0" y="5372224"/>
            <a:ext cx="8217268" cy="826107"/>
            <a:chOff x="353509" y="1514171"/>
            <a:chExt cx="7032157" cy="4078007"/>
          </a:xfrm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177800" stA="23000" endPos="38500" dist="101600" dir="5400000" sy="-100000" algn="bl" rotWithShape="0"/>
          </a:effectLst>
        </p:grpSpPr>
        <p:sp>
          <p:nvSpPr>
            <p:cNvPr id="10" name="Eingekerbter Richtungspfeil 14"/>
            <p:cNvSpPr/>
            <p:nvPr/>
          </p:nvSpPr>
          <p:spPr bwMode="gray">
            <a:xfrm>
              <a:off x="1931356" y="1560222"/>
              <a:ext cx="1715998" cy="4031956"/>
            </a:xfrm>
            <a:prstGeom prst="chevron">
              <a:avLst>
                <a:gd name="adj" fmla="val 2523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285750" indent="-285750">
                <a:buFont typeface="Wingdings" pitchFamily="2" charset="2"/>
                <a:buChar char="§"/>
              </a:pPr>
              <a:endParaRPr lang="en-US" sz="1600" noProof="1">
                <a:solidFill>
                  <a:srgbClr val="000000"/>
                </a:solidFill>
              </a:endParaRPr>
            </a:p>
          </p:txBody>
        </p:sp>
        <p:sp>
          <p:nvSpPr>
            <p:cNvPr id="11" name="_color1"/>
            <p:cNvSpPr>
              <a:spLocks noChangeArrowheads="1"/>
            </p:cNvSpPr>
            <p:nvPr/>
          </p:nvSpPr>
          <p:spPr bwMode="gray">
            <a:xfrm>
              <a:off x="353509" y="1514171"/>
              <a:ext cx="1665182" cy="4030903"/>
            </a:xfrm>
            <a:prstGeom prst="homePlate">
              <a:avLst>
                <a:gd name="adj" fmla="val 25000"/>
              </a:avLst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0" rIns="144000" bIns="0" anchor="ctr"/>
            <a:lstStyle/>
            <a:p>
              <a:pPr marL="180000" indent="-180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</a:pPr>
              <a:endParaRPr lang="en-US" sz="1600" noProof="1">
                <a:solidFill>
                  <a:srgbClr val="000000"/>
                </a:solidFill>
              </a:endParaRPr>
            </a:p>
          </p:txBody>
        </p:sp>
        <p:sp>
          <p:nvSpPr>
            <p:cNvPr id="12" name="Eingekerbter Richtungspfeil 15"/>
            <p:cNvSpPr/>
            <p:nvPr/>
          </p:nvSpPr>
          <p:spPr bwMode="gray">
            <a:xfrm>
              <a:off x="3546674" y="1559216"/>
              <a:ext cx="3838992" cy="4031955"/>
            </a:xfrm>
            <a:prstGeom prst="chevron">
              <a:avLst>
                <a:gd name="adj" fmla="val 2523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285750" indent="-285750">
                <a:buFont typeface="Wingdings" pitchFamily="2" charset="2"/>
                <a:buChar char="§"/>
              </a:pPr>
              <a:endParaRPr lang="en-US" sz="1600" noProof="1">
                <a:solidFill>
                  <a:schemeClr val="bg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66964" y="5477436"/>
            <a:ext cx="1532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заседаний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9195" y="5468471"/>
            <a:ext cx="1479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вызвано 188 должников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41098" y="5378825"/>
            <a:ext cx="4204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все уровни бюджета поступило 25,2 млн. руб.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том числе страховые взносы – 3,6 млн.руб.).</a:t>
            </a:r>
          </a:p>
          <a:p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623" y="4840941"/>
            <a:ext cx="5898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работы комиссии по неплатежам за 2021 год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440706" y="1281952"/>
            <a:ext cx="1703294" cy="765127"/>
          </a:xfrm>
          <a:prstGeom prst="downArrow">
            <a:avLst/>
          </a:prstGeom>
          <a:solidFill>
            <a:srgbClr val="A8F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7,6 млн. руб. ,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25%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48995" y="1221284"/>
            <a:ext cx="3484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Налоговая недоимка- 23,3 млн. руб.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510989" y="1228166"/>
            <a:ext cx="2680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Недоимка от арендных платежей -92,2 млн. руб.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0" y="2250145"/>
            <a:ext cx="2653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Недоимка от аренды помещений - 41,6 млн. руб.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-2" y="3137650"/>
            <a:ext cx="272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Недоимка от аренды земельных участков – 50,6 млн. руб.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2572872" y="2474258"/>
            <a:ext cx="242046" cy="394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2734236" y="2465297"/>
            <a:ext cx="1595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3,9 млн. руб.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2563904" y="3415553"/>
            <a:ext cx="242046" cy="394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2734236" y="3442450"/>
            <a:ext cx="1595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3,4 млн. руб.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0" y="4267203"/>
            <a:ext cx="2976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Взыскано ССП за 2021 год </a:t>
            </a:r>
            <a:endParaRPr lang="ru-RU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788024" y="4258237"/>
            <a:ext cx="1595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 млн. руб.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3744738" y="1543722"/>
          <a:ext cx="588084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7368988" y="3299014"/>
            <a:ext cx="107576" cy="125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5531223" y="2707341"/>
            <a:ext cx="107576" cy="125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8471648" y="2124635"/>
            <a:ext cx="116539" cy="161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10800000">
            <a:off x="6580093" y="1703294"/>
            <a:ext cx="89644" cy="134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6858000" y="901059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место в рейтинге ЛО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609" y="400900"/>
            <a:ext cx="7076303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Обстоятельства, повлиявшие на доходную часть бюджета Сосновоборского городского округа в 2021 году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14825" y="1268760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b="1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281882" y="1072116"/>
            <a:ext cx="2664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ПОЛОЖИТЕЛЬНЫЕ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323614" y="2253546"/>
            <a:ext cx="64487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Рост доходов от использования муниципального имущества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3227295" y="4189926"/>
            <a:ext cx="2511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ОТРИЦАТЕЛЬНЫЕ</a:t>
            </a:r>
          </a:p>
        </p:txBody>
      </p:sp>
      <p:pic>
        <p:nvPicPr>
          <p:cNvPr id="19" name="Picture 1" descr="C:\Users\FINBANK.ADM\Desktop\для презентации\2022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5694"/>
            <a:ext cx="8454822" cy="119230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416130" y="5137061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Снижение прочих неналоговых доходов, в том числе доходов от восстановительной стоимости зеленых насаждений  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1267317" y="1604777"/>
            <a:ext cx="7344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Рост доходов по налогам на совокупный доход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82521" y="1465660"/>
            <a:ext cx="1174377" cy="665163"/>
            <a:chOff x="1110" y="2656"/>
            <a:chExt cx="1549" cy="1351"/>
          </a:xfrm>
          <a:solidFill>
            <a:srgbClr val="15BFBB"/>
          </a:solidFill>
        </p:grpSpPr>
        <p:sp>
          <p:nvSpPr>
            <p:cNvPr id="23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91487" y="2136221"/>
            <a:ext cx="1152960" cy="665163"/>
            <a:chOff x="1110" y="2656"/>
            <a:chExt cx="1549" cy="1351"/>
          </a:xfrm>
          <a:solidFill>
            <a:srgbClr val="15BFBB"/>
          </a:solidFill>
        </p:grpSpPr>
        <p:sp>
          <p:nvSpPr>
            <p:cNvPr id="2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79294" y="4566732"/>
            <a:ext cx="1176985" cy="665163"/>
            <a:chOff x="1110" y="2656"/>
            <a:chExt cx="1549" cy="13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70330" y="5265978"/>
            <a:ext cx="1210234" cy="665163"/>
            <a:chOff x="1110" y="2656"/>
            <a:chExt cx="1549" cy="13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461965" y="4518228"/>
            <a:ext cx="672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Снижение доходов от продажи материальных и нематериальных активов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7559" y="1353383"/>
            <a:ext cx="688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40,6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53569" y="2058728"/>
            <a:ext cx="7498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11,0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77906" y="4729782"/>
            <a:ext cx="97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148,5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6119" y="5171989"/>
            <a:ext cx="7863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55,9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1368437" y="2934864"/>
            <a:ext cx="737215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Сокращение суммы недоимки по налогам  </a:t>
            </a: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48958" y="2786700"/>
            <a:ext cx="1152960" cy="665163"/>
            <a:chOff x="1110" y="2656"/>
            <a:chExt cx="1549" cy="1351"/>
          </a:xfrm>
          <a:solidFill>
            <a:srgbClr val="15BFBB"/>
          </a:solidFill>
        </p:grpSpPr>
        <p:sp>
          <p:nvSpPr>
            <p:cNvPr id="43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gray">
            <a:xfrm>
              <a:off x="1216" y="278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368272" y="2980658"/>
            <a:ext cx="749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7,6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425095" y="5890095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Снижение численности работников на предприятиях строительной отрасли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179295" y="5956261"/>
            <a:ext cx="1210234" cy="665163"/>
            <a:chOff x="1110" y="2656"/>
            <a:chExt cx="1549" cy="13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1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257468" y="5757206"/>
            <a:ext cx="1075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1397 чел.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(24,1%)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1370408" y="3580323"/>
            <a:ext cx="74687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Введение прогрессивной шкалы налогообложения по НДФЛ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72125" y="3465508"/>
            <a:ext cx="1152960" cy="665163"/>
            <a:chOff x="1110" y="2656"/>
            <a:chExt cx="1549" cy="1351"/>
          </a:xfrm>
          <a:solidFill>
            <a:srgbClr val="15BFBB"/>
          </a:solidFill>
        </p:grpSpPr>
        <p:sp>
          <p:nvSpPr>
            <p:cNvPr id="5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386202" y="3343549"/>
            <a:ext cx="7498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2,9</a:t>
            </a: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188" y="0"/>
            <a:ext cx="7413812" cy="104370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исполнения бюджета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Сосновоборского городского округа 2018-2021 годы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325" y="6364941"/>
            <a:ext cx="390144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ЛО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-  СГО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729924" y="6454644"/>
            <a:ext cx="190656" cy="176834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341468" y="6463553"/>
            <a:ext cx="194674" cy="1910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8073956" y="1"/>
            <a:ext cx="1070043" cy="6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14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510987" y="475130"/>
          <a:ext cx="8265459" cy="570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726140" y="4105835"/>
          <a:ext cx="10103225" cy="275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8271181" y="986119"/>
            <a:ext cx="1070043" cy="6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%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gray">
          <a:xfrm>
            <a:off x="0" y="1554840"/>
            <a:ext cx="1378787" cy="6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Доходы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gray">
          <a:xfrm>
            <a:off x="176052" y="4076791"/>
            <a:ext cx="1372691" cy="6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Расходы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522" y="216844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Сосновоборского городского округа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85885619"/>
              </p:ext>
            </p:extLst>
          </p:nvPr>
        </p:nvGraphicFramePr>
        <p:xfrm>
          <a:off x="-968187" y="1281952"/>
          <a:ext cx="5235388" cy="4096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025949"/>
              </p:ext>
            </p:extLst>
          </p:nvPr>
        </p:nvGraphicFramePr>
        <p:xfrm>
          <a:off x="3156538" y="1574639"/>
          <a:ext cx="3692013" cy="309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893653" y="2766874"/>
            <a:ext cx="1990372" cy="647700"/>
          </a:xfrm>
          <a:prstGeom prst="roundRect">
            <a:avLst/>
          </a:prstGeom>
          <a:solidFill>
            <a:srgbClr val="08A8C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Оплата труда с начислениями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85401" y="3753474"/>
            <a:ext cx="1980692" cy="648295"/>
          </a:xfrm>
          <a:prstGeom prst="roundRect">
            <a:avLst/>
          </a:prstGeom>
          <a:solidFill>
            <a:srgbClr val="B2B2B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расходы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5213" y="1833631"/>
            <a:ext cx="2026022" cy="648295"/>
          </a:xfrm>
          <a:prstGeom prst="roundRect">
            <a:avLst/>
          </a:prstGeom>
          <a:solidFill>
            <a:srgbClr val="E4B83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957536" y="1015336"/>
            <a:ext cx="13316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2020 год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4692349" y="1015337"/>
            <a:ext cx="13316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2021 год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8154901" y="-65258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15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-125506" y="4778188"/>
          <a:ext cx="8032378" cy="179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703" y="365126"/>
            <a:ext cx="7061038" cy="7016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расходной части бюджета по разделам и подразделам классификации расходов 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9977" y="1201266"/>
          <a:ext cx="8498541" cy="4706469"/>
        </p:xfrm>
        <a:graphic>
          <a:graphicData uri="http://schemas.openxmlformats.org/drawingml/2006/table">
            <a:tbl>
              <a:tblPr/>
              <a:tblGrid>
                <a:gridCol w="4818721"/>
                <a:gridCol w="1525142"/>
                <a:gridCol w="1336637"/>
                <a:gridCol w="818041"/>
              </a:tblGrid>
              <a:tr h="61977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Наименование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исп.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363,0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359,7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</a:tr>
              <a:tr h="6197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393,9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367,8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 Коммунальное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379,2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329,6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2065,6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1896,4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205,6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198,0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149,0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138,4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</a:tr>
              <a:tr h="315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3599,8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3333,1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AFD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073956" y="1"/>
            <a:ext cx="1070043" cy="6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16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31" y="166943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Сосновоборского городского округа в разрезе муниципальных программ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-2112395" y="1186483"/>
            <a:ext cx="11545910" cy="5671517"/>
            <a:chOff x="-1415" y="234"/>
            <a:chExt cx="7341" cy="4110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 rot="5400000">
              <a:off x="-1685" y="843"/>
              <a:ext cx="3295" cy="2471"/>
            </a:xfrm>
            <a:custGeom>
              <a:avLst/>
              <a:gdLst>
                <a:gd name="G0" fmla="+- 744 0 0"/>
                <a:gd name="G1" fmla="+- 11756105 0 0"/>
                <a:gd name="G2" fmla="+- 0 0 11756105"/>
                <a:gd name="T0" fmla="*/ 0 256 1"/>
                <a:gd name="T1" fmla="*/ 180 256 1"/>
                <a:gd name="G3" fmla="+- 11756105 T0 T1"/>
                <a:gd name="T2" fmla="*/ 0 256 1"/>
                <a:gd name="T3" fmla="*/ 90 256 1"/>
                <a:gd name="G4" fmla="+- 11756105 T2 T3"/>
                <a:gd name="G5" fmla="*/ G4 2 1"/>
                <a:gd name="T4" fmla="*/ 90 256 1"/>
                <a:gd name="T5" fmla="*/ 0 256 1"/>
                <a:gd name="G6" fmla="+- 11756105 T4 T5"/>
                <a:gd name="G7" fmla="*/ G6 2 1"/>
                <a:gd name="G8" fmla="abs 11756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4"/>
                <a:gd name="G18" fmla="*/ 744 1 2"/>
                <a:gd name="G19" fmla="+- G18 5400 0"/>
                <a:gd name="G20" fmla="cos G19 11756105"/>
                <a:gd name="G21" fmla="sin G19 11756105"/>
                <a:gd name="G22" fmla="+- G20 10800 0"/>
                <a:gd name="G23" fmla="+- G21 10800 0"/>
                <a:gd name="G24" fmla="+- 10800 0 G20"/>
                <a:gd name="G25" fmla="+- 744 10800 0"/>
                <a:gd name="G26" fmla="?: G9 G17 G25"/>
                <a:gd name="G27" fmla="?: G9 0 21600"/>
                <a:gd name="G28" fmla="cos 10800 11756105"/>
                <a:gd name="G29" fmla="sin 10800 11756105"/>
                <a:gd name="G30" fmla="sin 744 11756105"/>
                <a:gd name="G31" fmla="+- G28 10800 0"/>
                <a:gd name="G32" fmla="+- G29 10800 0"/>
                <a:gd name="G33" fmla="+- G30 10800 0"/>
                <a:gd name="G34" fmla="?: G4 0 G31"/>
                <a:gd name="G35" fmla="?: 11756105 G34 0"/>
                <a:gd name="G36" fmla="?: G6 G35 G31"/>
                <a:gd name="G37" fmla="+- 21600 0 G36"/>
                <a:gd name="G38" fmla="?: G4 0 G33"/>
                <a:gd name="G39" fmla="?: 11756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28 w 21600"/>
                <a:gd name="T15" fmla="*/ 10862 h 21600"/>
                <a:gd name="T16" fmla="*/ 10800 w 21600"/>
                <a:gd name="T17" fmla="*/ 10056 h 21600"/>
                <a:gd name="T18" fmla="*/ 16572 w 21600"/>
                <a:gd name="T19" fmla="*/ 1086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DAFB7">
                    <a:shade val="30000"/>
                    <a:satMod val="115000"/>
                  </a:srgbClr>
                </a:gs>
                <a:gs pos="50000">
                  <a:srgbClr val="0DAFB7">
                    <a:shade val="67500"/>
                    <a:satMod val="115000"/>
                  </a:srgbClr>
                </a:gs>
                <a:gs pos="100000">
                  <a:srgbClr val="0DAFB7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gray">
            <a:xfrm>
              <a:off x="-72" y="1200"/>
              <a:ext cx="1046" cy="167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2939,2 </a:t>
              </a:r>
            </a:p>
            <a:p>
              <a:pPr algn="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  <a:p>
              <a:pPr algn="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88,2% от общей суммы расходов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937" y="1352"/>
              <a:ext cx="4578" cy="2992"/>
              <a:chOff x="937" y="1352"/>
              <a:chExt cx="4578" cy="2992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gray">
              <a:xfrm>
                <a:off x="1828" y="1352"/>
                <a:ext cx="3493" cy="33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2B2B2">
                      <a:tint val="66000"/>
                      <a:satMod val="160000"/>
                    </a:srgbClr>
                  </a:gs>
                  <a:gs pos="50000">
                    <a:srgbClr val="B2B2B2">
                      <a:tint val="44500"/>
                      <a:satMod val="160000"/>
                    </a:srgbClr>
                  </a:gs>
                  <a:gs pos="100000">
                    <a:srgbClr val="B2B2B2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AutoShape 5"/>
              <p:cNvSpPr>
                <a:spLocks noChangeArrowheads="1"/>
              </p:cNvSpPr>
              <p:nvPr/>
            </p:nvSpPr>
            <p:spPr bwMode="gray">
              <a:xfrm>
                <a:off x="937" y="3887"/>
                <a:ext cx="3542" cy="45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2B2B2">
                      <a:tint val="66000"/>
                      <a:satMod val="160000"/>
                    </a:srgbClr>
                  </a:gs>
                  <a:gs pos="50000">
                    <a:srgbClr val="B2B2B2">
                      <a:tint val="44500"/>
                      <a:satMod val="160000"/>
                    </a:srgbClr>
                  </a:gs>
                  <a:gs pos="100000">
                    <a:srgbClr val="B2B2B2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gray">
              <a:xfrm>
                <a:off x="1017" y="3920"/>
                <a:ext cx="4343" cy="40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5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Стимулирование экономической активности малого и</a:t>
                </a:r>
              </a:p>
              <a:p>
                <a:pPr algn="l"/>
                <a:r>
                  <a:rPr lang="ru-RU" sz="15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среднего предпринимательства</a:t>
                </a:r>
                <a:endParaRPr lang="en-US" sz="15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gray">
              <a:xfrm>
                <a:off x="1952" y="1400"/>
                <a:ext cx="3563" cy="23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5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Физическая культура, спорт и молодежная политика</a:t>
                </a:r>
                <a:endParaRPr lang="en-US" sz="15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AutoShape 18"/>
            <p:cNvSpPr>
              <a:spLocks noChangeArrowheads="1"/>
            </p:cNvSpPr>
            <p:nvPr/>
          </p:nvSpPr>
          <p:spPr bwMode="gray">
            <a:xfrm>
              <a:off x="1834" y="2245"/>
              <a:ext cx="3744" cy="3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2B2B2">
                    <a:tint val="66000"/>
                    <a:satMod val="160000"/>
                  </a:srgbClr>
                </a:gs>
                <a:gs pos="50000">
                  <a:srgbClr val="B2B2B2">
                    <a:tint val="44500"/>
                    <a:satMod val="160000"/>
                  </a:srgbClr>
                </a:gs>
                <a:gs pos="100000">
                  <a:srgbClr val="B2B2B2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gray">
            <a:xfrm>
              <a:off x="1979" y="2268"/>
              <a:ext cx="2220" cy="23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15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Развитие информационного общества</a:t>
              </a:r>
              <a:endParaRPr lang="en-US" sz="1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1574" y="3062"/>
              <a:ext cx="4352" cy="334"/>
              <a:chOff x="1574" y="3062"/>
              <a:chExt cx="4352" cy="334"/>
            </a:xfrm>
          </p:grpSpPr>
          <p:sp>
            <p:nvSpPr>
              <p:cNvPr id="12" name="AutoShape 30"/>
              <p:cNvSpPr>
                <a:spLocks noChangeArrowheads="1"/>
              </p:cNvSpPr>
              <p:nvPr/>
            </p:nvSpPr>
            <p:spPr bwMode="gray">
              <a:xfrm>
                <a:off x="1574" y="3062"/>
                <a:ext cx="3840" cy="33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2B2B2">
                      <a:tint val="66000"/>
                      <a:satMod val="160000"/>
                    </a:srgbClr>
                  </a:gs>
                  <a:gs pos="50000">
                    <a:srgbClr val="B2B2B2">
                      <a:tint val="44500"/>
                      <a:satMod val="160000"/>
                    </a:srgbClr>
                  </a:gs>
                  <a:gs pos="100000">
                    <a:srgbClr val="B2B2B2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35"/>
              <p:cNvSpPr txBox="1">
                <a:spLocks noChangeArrowheads="1"/>
              </p:cNvSpPr>
              <p:nvPr/>
            </p:nvSpPr>
            <p:spPr bwMode="gray">
              <a:xfrm>
                <a:off x="1604" y="3095"/>
                <a:ext cx="4322" cy="23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5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Медико-социальная поддержка отдельных категорий граждан</a:t>
                </a:r>
                <a:endParaRPr lang="en-US" sz="15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AutoShape 2"/>
            <p:cNvSpPr>
              <a:spLocks noChangeArrowheads="1"/>
            </p:cNvSpPr>
            <p:nvPr/>
          </p:nvSpPr>
          <p:spPr bwMode="gray">
            <a:xfrm rot="5400000">
              <a:off x="-1870" y="689"/>
              <a:ext cx="3658" cy="274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B2B2B2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AutoShape 24"/>
          <p:cNvSpPr>
            <a:spLocks noChangeArrowheads="1"/>
          </p:cNvSpPr>
          <p:nvPr/>
        </p:nvSpPr>
        <p:spPr bwMode="gray">
          <a:xfrm>
            <a:off x="2125241" y="5653646"/>
            <a:ext cx="5813060" cy="4595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7F5FB">
                  <a:shade val="30000"/>
                  <a:satMod val="115000"/>
                </a:srgbClr>
              </a:gs>
              <a:gs pos="50000">
                <a:srgbClr val="B7F5FB">
                  <a:shade val="67500"/>
                  <a:satMod val="115000"/>
                </a:srgbClr>
              </a:gs>
              <a:gs pos="100000">
                <a:srgbClr val="B7F5F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gray">
          <a:xfrm>
            <a:off x="2250142" y="5698307"/>
            <a:ext cx="5289177" cy="3231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 населения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gray">
          <a:xfrm>
            <a:off x="1644176" y="925856"/>
            <a:ext cx="5396269" cy="4595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7F5FB">
                  <a:shade val="30000"/>
                  <a:satMod val="115000"/>
                </a:srgbClr>
              </a:gs>
              <a:gs pos="50000">
                <a:srgbClr val="B7F5FB">
                  <a:shade val="67500"/>
                  <a:satMod val="115000"/>
                </a:srgbClr>
              </a:gs>
              <a:gs pos="100000">
                <a:srgbClr val="B7F5F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gray">
          <a:xfrm>
            <a:off x="1785551" y="967850"/>
            <a:ext cx="462421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Современное образование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2734962" y="2062677"/>
            <a:ext cx="5396269" cy="4595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7F5FB">
                  <a:shade val="30000"/>
                  <a:satMod val="115000"/>
                </a:srgbClr>
              </a:gs>
              <a:gs pos="50000">
                <a:srgbClr val="B7F5FB">
                  <a:shade val="67500"/>
                  <a:satMod val="115000"/>
                </a:srgbClr>
              </a:gs>
              <a:gs pos="100000">
                <a:srgbClr val="B7F5F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gray">
          <a:xfrm>
            <a:off x="2819401" y="2143801"/>
            <a:ext cx="173007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gray">
          <a:xfrm>
            <a:off x="3050058" y="3341602"/>
            <a:ext cx="5511083" cy="4595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7F5FB">
                  <a:shade val="30000"/>
                  <a:satMod val="115000"/>
                </a:srgbClr>
              </a:gs>
              <a:gs pos="50000">
                <a:srgbClr val="B7F5FB">
                  <a:shade val="67500"/>
                  <a:satMod val="115000"/>
                </a:srgbClr>
              </a:gs>
              <a:gs pos="100000">
                <a:srgbClr val="B7F5F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gray">
          <a:xfrm>
            <a:off x="2837936" y="4510891"/>
            <a:ext cx="5888554" cy="4595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7F5FB">
                  <a:shade val="30000"/>
                  <a:satMod val="115000"/>
                </a:srgbClr>
              </a:gs>
              <a:gs pos="50000">
                <a:srgbClr val="B7F5FB">
                  <a:shade val="67500"/>
                  <a:satMod val="115000"/>
                </a:srgbClr>
              </a:gs>
              <a:gs pos="100000">
                <a:srgbClr val="B7F5FB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gray">
          <a:xfrm>
            <a:off x="376519" y="918242"/>
            <a:ext cx="1183340" cy="463656"/>
          </a:xfrm>
          <a:prstGeom prst="ellipse">
            <a:avLst/>
          </a:prstGeom>
          <a:solidFill>
            <a:srgbClr val="0DAFB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Oval 28"/>
          <p:cNvSpPr>
            <a:spLocks noChangeArrowheads="1"/>
          </p:cNvSpPr>
          <p:nvPr/>
        </p:nvSpPr>
        <p:spPr bwMode="gray">
          <a:xfrm>
            <a:off x="439271" y="974513"/>
            <a:ext cx="1021976" cy="33118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1791,9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28"/>
          <p:cNvSpPr>
            <a:spLocks noChangeArrowheads="1"/>
          </p:cNvSpPr>
          <p:nvPr/>
        </p:nvSpPr>
        <p:spPr bwMode="gray">
          <a:xfrm>
            <a:off x="1905001" y="2144286"/>
            <a:ext cx="754942" cy="33118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gray">
          <a:xfrm>
            <a:off x="1869747" y="4519751"/>
            <a:ext cx="888631" cy="463656"/>
          </a:xfrm>
          <a:prstGeom prst="ellipse">
            <a:avLst/>
          </a:prstGeom>
          <a:solidFill>
            <a:srgbClr val="0DAFB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gray">
          <a:xfrm>
            <a:off x="1936984" y="4567058"/>
            <a:ext cx="754942" cy="33118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16,6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gray">
          <a:xfrm>
            <a:off x="2016212" y="3968302"/>
            <a:ext cx="888631" cy="463656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Oval 28"/>
          <p:cNvSpPr>
            <a:spLocks noChangeArrowheads="1"/>
          </p:cNvSpPr>
          <p:nvPr/>
        </p:nvSpPr>
        <p:spPr bwMode="gray">
          <a:xfrm>
            <a:off x="2092413" y="4024573"/>
            <a:ext cx="754942" cy="33118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23,3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gray">
          <a:xfrm>
            <a:off x="2069758" y="3375177"/>
            <a:ext cx="888631" cy="463656"/>
          </a:xfrm>
          <a:prstGeom prst="ellipse">
            <a:avLst/>
          </a:prstGeom>
          <a:solidFill>
            <a:srgbClr val="0DAFB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gray">
          <a:xfrm>
            <a:off x="2145959" y="3431448"/>
            <a:ext cx="754942" cy="33118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29,7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gray">
          <a:xfrm>
            <a:off x="2040924" y="2749101"/>
            <a:ext cx="888631" cy="463656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Oval 28"/>
          <p:cNvSpPr>
            <a:spLocks noChangeArrowheads="1"/>
          </p:cNvSpPr>
          <p:nvPr/>
        </p:nvSpPr>
        <p:spPr bwMode="gray">
          <a:xfrm>
            <a:off x="2117125" y="2805372"/>
            <a:ext cx="754942" cy="33118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69,2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7"/>
          <p:cNvSpPr>
            <a:spLocks noChangeArrowheads="1"/>
          </p:cNvSpPr>
          <p:nvPr/>
        </p:nvSpPr>
        <p:spPr bwMode="gray">
          <a:xfrm>
            <a:off x="1513701" y="5120386"/>
            <a:ext cx="888631" cy="463656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Oval 28"/>
          <p:cNvSpPr>
            <a:spLocks noChangeArrowheads="1"/>
          </p:cNvSpPr>
          <p:nvPr/>
        </p:nvSpPr>
        <p:spPr bwMode="gray">
          <a:xfrm>
            <a:off x="1589902" y="5185623"/>
            <a:ext cx="754942" cy="33118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13,2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5"/>
          <p:cNvSpPr>
            <a:spLocks noChangeArrowheads="1"/>
          </p:cNvSpPr>
          <p:nvPr/>
        </p:nvSpPr>
        <p:spPr bwMode="gray">
          <a:xfrm>
            <a:off x="2226272" y="1491471"/>
            <a:ext cx="5493784" cy="4608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B2B2B2">
                  <a:tint val="66000"/>
                  <a:satMod val="160000"/>
                </a:srgbClr>
              </a:gs>
              <a:gs pos="50000">
                <a:srgbClr val="B2B2B2">
                  <a:tint val="44500"/>
                  <a:satMod val="160000"/>
                </a:srgbClr>
              </a:gs>
              <a:gs pos="100000">
                <a:srgbClr val="B2B2B2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gray">
          <a:xfrm>
            <a:off x="2370692" y="1529756"/>
            <a:ext cx="195919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Городское хозяйство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gray">
          <a:xfrm>
            <a:off x="574105" y="6246064"/>
            <a:ext cx="888631" cy="463656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Oval 28"/>
          <p:cNvSpPr>
            <a:spLocks noChangeArrowheads="1"/>
          </p:cNvSpPr>
          <p:nvPr/>
        </p:nvSpPr>
        <p:spPr bwMode="gray">
          <a:xfrm>
            <a:off x="641341" y="6302335"/>
            <a:ext cx="754942" cy="33118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gray">
          <a:xfrm>
            <a:off x="1145786" y="5667477"/>
            <a:ext cx="888631" cy="463656"/>
          </a:xfrm>
          <a:prstGeom prst="ellipse">
            <a:avLst/>
          </a:prstGeom>
          <a:solidFill>
            <a:srgbClr val="0DAFB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gray">
          <a:xfrm>
            <a:off x="1221987" y="5723748"/>
            <a:ext cx="754942" cy="33118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12,8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25"/>
          <p:cNvSpPr txBox="1">
            <a:spLocks noChangeArrowheads="1"/>
          </p:cNvSpPr>
          <p:nvPr/>
        </p:nvSpPr>
        <p:spPr bwMode="gray">
          <a:xfrm>
            <a:off x="3145278" y="3402857"/>
            <a:ext cx="4752627" cy="3231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7"/>
          <p:cNvSpPr>
            <a:spLocks noChangeArrowheads="1"/>
          </p:cNvSpPr>
          <p:nvPr/>
        </p:nvSpPr>
        <p:spPr bwMode="gray">
          <a:xfrm>
            <a:off x="1198605" y="1494890"/>
            <a:ext cx="961889" cy="463656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" name="Oval 28"/>
          <p:cNvSpPr>
            <a:spLocks noChangeArrowheads="1"/>
          </p:cNvSpPr>
          <p:nvPr/>
        </p:nvSpPr>
        <p:spPr bwMode="gray">
          <a:xfrm>
            <a:off x="1258330" y="1542923"/>
            <a:ext cx="821482" cy="33118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692,4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7"/>
          <p:cNvSpPr>
            <a:spLocks noChangeArrowheads="1"/>
          </p:cNvSpPr>
          <p:nvPr/>
        </p:nvSpPr>
        <p:spPr bwMode="gray">
          <a:xfrm>
            <a:off x="1762897" y="2145680"/>
            <a:ext cx="888631" cy="463656"/>
          </a:xfrm>
          <a:prstGeom prst="ellipse">
            <a:avLst/>
          </a:prstGeom>
          <a:solidFill>
            <a:srgbClr val="0DAFB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" name="Oval 28"/>
          <p:cNvSpPr>
            <a:spLocks noChangeArrowheads="1"/>
          </p:cNvSpPr>
          <p:nvPr/>
        </p:nvSpPr>
        <p:spPr bwMode="gray">
          <a:xfrm>
            <a:off x="1839098" y="2201951"/>
            <a:ext cx="754942" cy="33118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287,4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gray">
          <a:xfrm>
            <a:off x="3025832" y="4529988"/>
            <a:ext cx="173007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 bwMode="gray">
          <a:xfrm>
            <a:off x="8133657" y="128423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17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246" y="269906"/>
            <a:ext cx="6132193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Сосновоборского городского округа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FINBANK.ADM\Desktop\для презентации\2022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750"/>
            <a:ext cx="7693152" cy="161925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7633066" y="632266"/>
            <a:ext cx="13316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млн.руб.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18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8" y="1048871"/>
            <a:ext cx="6182658" cy="463699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6166" y="1257939"/>
            <a:ext cx="3881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Инвестиционные расходы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358,9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10,8%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40187" y="3468770"/>
            <a:ext cx="3603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Национальные проекты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61,7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1,9%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84641" y="4486550"/>
            <a:ext cx="2279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2,5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0,1%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0988" y="3373729"/>
            <a:ext cx="2669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349,6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10,5%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6801" y="1214812"/>
            <a:ext cx="4025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дорожной карты по заработной плате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929,8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27,9%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69493" y="2572873"/>
            <a:ext cx="1763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расходов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3 333,1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18" y="571806"/>
            <a:ext cx="7198659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Муниципальном образовании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Сосновоборский городской округ Ленинградской области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659" y="1334530"/>
            <a:ext cx="86362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Муниципальное образование Сосновоборский городской округ Ленинградской области наделено статусом городского округа на основании Областного закона Ленинградской области от 31 марта 2005 года N22-оз «Об установлении границ муниципального образования Сосновоборский городской округ».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Границы территории Сосновоборского городского округа установлены Областным законом Ленинградской области от 15 июня 2010 года N32-оз «Об административно-территориальном устройстве Ленинградской области и порядке его изменения».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Административный центр Сосновоборского городского округа – город Сосновый Бор Ленинградской области.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Среднегодовая численность постоянного населения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8234" y="4823012"/>
          <a:ext cx="7377954" cy="15329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1926144"/>
                <a:gridCol w="1486858"/>
                <a:gridCol w="681477"/>
                <a:gridCol w="743427"/>
                <a:gridCol w="805380"/>
                <a:gridCol w="867334"/>
                <a:gridCol w="867334"/>
              </a:tblGrid>
              <a:tr h="322437">
                <a:tc rowSpan="2">
                  <a:txBody>
                    <a:bodyPr/>
                    <a:lstStyle/>
                    <a:p>
                      <a:pPr marL="1536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 </a:t>
                      </a:r>
                      <a:r>
                        <a:rPr lang="ru-RU" sz="12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 2021 </a:t>
                      </a:r>
                      <a:r>
                        <a:rPr lang="ru-RU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2024г</a:t>
                      </a:r>
                      <a:r>
                        <a:rPr lang="ru-RU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</a:tr>
              <a:tr h="3161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постоянного населения на начало года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</a:tr>
              <a:tr h="630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предыдущему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17780" marB="17780" anchor="ctr">
                    <a:solidFill>
                      <a:srgbClr val="DFFAFD"/>
                    </a:solidFill>
                  </a:tcPr>
                </a:tc>
              </a:tr>
            </a:tbl>
          </a:graphicData>
        </a:graphic>
      </p:graphicFrame>
      <p:pic>
        <p:nvPicPr>
          <p:cNvPr id="25602" name="Picture 2" descr="C:\Users\FINBANK.ADM\Desktop\для презентации\2022\images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18" y="947178"/>
            <a:ext cx="1524000" cy="101917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8073956" y="1"/>
            <a:ext cx="1070043" cy="6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№1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51" y="283269"/>
            <a:ext cx="7353816" cy="607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 Сосновоборского городского округа на исполнение Указа 597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Президента России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Содержимое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777582"/>
              </p:ext>
            </p:extLst>
          </p:nvPr>
        </p:nvGraphicFramePr>
        <p:xfrm>
          <a:off x="825500" y="1041400"/>
          <a:ext cx="7788275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Worksheet" r:id="rId4" imgW="6696115" imgH="4467199" progId="Excel.Sheet.8">
                  <p:embed/>
                </p:oleObj>
              </mc:Choice>
              <mc:Fallback>
                <p:oleObj name="Worksheet" r:id="rId4" imgW="6696115" imgH="4467199" progId="Excel.Sheet.8">
                  <p:embed/>
                  <p:pic>
                    <p:nvPicPr>
                      <p:cNvPr id="0" name="Picture 3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041400"/>
                        <a:ext cx="7788275" cy="360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73970" y="1141386"/>
            <a:ext cx="115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859389" y="4252630"/>
            <a:ext cx="1063106" cy="31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2019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026" y="4921624"/>
            <a:ext cx="3385210" cy="427361"/>
          </a:xfrm>
          <a:prstGeom prst="roundRect">
            <a:avLst/>
          </a:prstGeom>
          <a:solidFill>
            <a:srgbClr val="4DC9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028" y="5414682"/>
            <a:ext cx="3080408" cy="394212"/>
          </a:xfrm>
          <a:prstGeom prst="roundRect">
            <a:avLst/>
          </a:prstGeom>
          <a:solidFill>
            <a:srgbClr val="4DC9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7922" y="6347012"/>
            <a:ext cx="2282549" cy="403412"/>
          </a:xfrm>
          <a:prstGeom prst="roundRect">
            <a:avLst/>
          </a:prstGeom>
          <a:solidFill>
            <a:srgbClr val="4DC9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12630" y="5905546"/>
            <a:ext cx="196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6259" y="5413586"/>
            <a:ext cx="590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учреждений дополнительного образования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6917" y="4930186"/>
            <a:ext cx="532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учреждений дошкольного образования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5837" y="6353592"/>
            <a:ext cx="397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учреждений культуры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815" y="5410736"/>
            <a:ext cx="108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51 846,7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482" y="4906966"/>
            <a:ext cx="108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51 903,1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675" y="6362558"/>
            <a:ext cx="108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46 865,2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4669" y="4898001"/>
            <a:ext cx="72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622949" y="4973600"/>
            <a:ext cx="0" cy="271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260285" y="5450477"/>
            <a:ext cx="0" cy="271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63723" y="5418733"/>
            <a:ext cx="72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419" y="6344628"/>
            <a:ext cx="72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gray">
          <a:xfrm>
            <a:off x="0" y="4519817"/>
            <a:ext cx="103094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руб.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6626" y="5871882"/>
            <a:ext cx="2625539" cy="423873"/>
          </a:xfrm>
          <a:prstGeom prst="roundRect">
            <a:avLst/>
          </a:prstGeom>
          <a:solidFill>
            <a:srgbClr val="4DC9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0673" y="5900208"/>
            <a:ext cx="108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48 637,4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002211" y="5957878"/>
            <a:ext cx="0" cy="271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84095" y="5883416"/>
            <a:ext cx="72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1571907" y="6379218"/>
            <a:ext cx="0" cy="271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 bwMode="gray">
          <a:xfrm>
            <a:off x="8278118" y="101971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19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gray">
          <a:xfrm>
            <a:off x="4127459" y="4243666"/>
            <a:ext cx="1063106" cy="31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2020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gray">
          <a:xfrm>
            <a:off x="6350707" y="4243665"/>
            <a:ext cx="1063106" cy="31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2021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998" y="134466"/>
            <a:ext cx="6538768" cy="6785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АИП в 2021 году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C:\Users\FINBANK.ADM\Desktop\для презентации\2022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1220"/>
            <a:ext cx="6571129" cy="1836779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259977" y="1138518"/>
          <a:ext cx="8444752" cy="477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№20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gray">
          <a:xfrm>
            <a:off x="7168001" y="2391746"/>
            <a:ext cx="776163" cy="45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2020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230368" y="770965"/>
          <a:ext cx="3913632" cy="183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144" y="200370"/>
            <a:ext cx="6078376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дорожного фонда Сосновоборского городского округа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C:\Users\FINBANK.ADM\Desktop\для презентации\2022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0150"/>
            <a:ext cx="6973824" cy="1847850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4" name="Диаграмма 3"/>
          <p:cNvGraphicFramePr/>
          <p:nvPr/>
        </p:nvGraphicFramePr>
        <p:xfrm>
          <a:off x="152327" y="1523999"/>
          <a:ext cx="3146685" cy="397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67954" y="0"/>
          <a:ext cx="6060141" cy="629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366628" y="1081953"/>
            <a:ext cx="13316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Доходы – 3,8 млн. руб.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№21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29" y="143437"/>
            <a:ext cx="6992471" cy="8516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</p:nvPr>
        </p:nvGraphicFramePr>
        <p:xfrm>
          <a:off x="327654" y="794685"/>
          <a:ext cx="8816346" cy="230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144639619"/>
              </p:ext>
            </p:extLst>
          </p:nvPr>
        </p:nvGraphicFramePr>
        <p:xfrm>
          <a:off x="277905" y="3469343"/>
          <a:ext cx="8624046" cy="1918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897906" y="904238"/>
            <a:ext cx="11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№22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6" name="Picture 4" descr="C:\Users\FINBANK.ADM\Desktop\для презентации\2022\images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9294" y="5449454"/>
            <a:ext cx="7611035" cy="140854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698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548640" y="1081953"/>
            <a:ext cx="30358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u="sng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 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3,7 млн. руб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№23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4974336" y="1075857"/>
            <a:ext cx="3377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u="sng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Факт 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3,7 млн. руб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9154" name="Picture 2" descr="Резервный фонд Севастополя составил 100 миллионов руб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7400544" cy="1600200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10" name="组合 88"/>
          <p:cNvGrpSpPr/>
          <p:nvPr/>
        </p:nvGrpSpPr>
        <p:grpSpPr>
          <a:xfrm>
            <a:off x="2342904" y="2024256"/>
            <a:ext cx="3749186" cy="3767518"/>
            <a:chOff x="-114300" y="596900"/>
            <a:chExt cx="7420203" cy="7456487"/>
          </a:xfrm>
        </p:grpSpPr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2281396" y="5037549"/>
              <a:ext cx="382587" cy="274637"/>
            </a:xfrm>
            <a:custGeom>
              <a:avLst/>
              <a:gdLst>
                <a:gd name="T0" fmla="*/ 8 w 102"/>
                <a:gd name="T1" fmla="*/ 46 h 73"/>
                <a:gd name="T2" fmla="*/ 53 w 102"/>
                <a:gd name="T3" fmla="*/ 73 h 73"/>
                <a:gd name="T4" fmla="*/ 102 w 102"/>
                <a:gd name="T5" fmla="*/ 68 h 73"/>
                <a:gd name="T6" fmla="*/ 81 w 102"/>
                <a:gd name="T7" fmla="*/ 42 h 73"/>
                <a:gd name="T8" fmla="*/ 15 w 102"/>
                <a:gd name="T9" fmla="*/ 0 h 73"/>
                <a:gd name="T10" fmla="*/ 0 w 102"/>
                <a:gd name="T11" fmla="*/ 40 h 73"/>
                <a:gd name="T12" fmla="*/ 8 w 102"/>
                <a:gd name="T13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73">
                  <a:moveTo>
                    <a:pt x="8" y="46"/>
                  </a:moveTo>
                  <a:cubicBezTo>
                    <a:pt x="53" y="73"/>
                    <a:pt x="53" y="73"/>
                    <a:pt x="53" y="73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5" y="25"/>
                    <a:pt x="0" y="40"/>
                  </a:cubicBezTo>
                  <a:lnTo>
                    <a:pt x="8" y="46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005070"/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255963" y="2371499"/>
              <a:ext cx="2970213" cy="1098550"/>
            </a:xfrm>
            <a:custGeom>
              <a:avLst/>
              <a:gdLst>
                <a:gd name="T0" fmla="*/ 0 w 792"/>
                <a:gd name="T1" fmla="*/ 293 h 293"/>
                <a:gd name="T2" fmla="*/ 75 w 792"/>
                <a:gd name="T3" fmla="*/ 214 h 293"/>
                <a:gd name="T4" fmla="*/ 155 w 792"/>
                <a:gd name="T5" fmla="*/ 148 h 293"/>
                <a:gd name="T6" fmla="*/ 268 w 792"/>
                <a:gd name="T7" fmla="*/ 78 h 293"/>
                <a:gd name="T8" fmla="*/ 364 w 792"/>
                <a:gd name="T9" fmla="*/ 36 h 293"/>
                <a:gd name="T10" fmla="*/ 464 w 792"/>
                <a:gd name="T11" fmla="*/ 9 h 293"/>
                <a:gd name="T12" fmla="*/ 544 w 792"/>
                <a:gd name="T13" fmla="*/ 1 h 293"/>
                <a:gd name="T14" fmla="*/ 598 w 792"/>
                <a:gd name="T15" fmla="*/ 5 h 293"/>
                <a:gd name="T16" fmla="*/ 698 w 792"/>
                <a:gd name="T17" fmla="*/ 34 h 293"/>
                <a:gd name="T18" fmla="*/ 792 w 792"/>
                <a:gd name="T19" fmla="*/ 88 h 293"/>
                <a:gd name="T20" fmla="*/ 696 w 792"/>
                <a:gd name="T21" fmla="*/ 41 h 293"/>
                <a:gd name="T22" fmla="*/ 597 w 792"/>
                <a:gd name="T23" fmla="*/ 15 h 293"/>
                <a:gd name="T24" fmla="*/ 544 w 792"/>
                <a:gd name="T25" fmla="*/ 10 h 293"/>
                <a:gd name="T26" fmla="*/ 466 w 792"/>
                <a:gd name="T27" fmla="*/ 18 h 293"/>
                <a:gd name="T28" fmla="*/ 367 w 792"/>
                <a:gd name="T29" fmla="*/ 45 h 293"/>
                <a:gd name="T30" fmla="*/ 273 w 792"/>
                <a:gd name="T31" fmla="*/ 86 h 293"/>
                <a:gd name="T32" fmla="*/ 160 w 792"/>
                <a:gd name="T33" fmla="*/ 155 h 293"/>
                <a:gd name="T34" fmla="*/ 79 w 792"/>
                <a:gd name="T35" fmla="*/ 219 h 293"/>
                <a:gd name="T36" fmla="*/ 0 w 792"/>
                <a:gd name="T3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2" h="293">
                  <a:moveTo>
                    <a:pt x="0" y="293"/>
                  </a:moveTo>
                  <a:cubicBezTo>
                    <a:pt x="13" y="276"/>
                    <a:pt x="43" y="244"/>
                    <a:pt x="75" y="214"/>
                  </a:cubicBezTo>
                  <a:cubicBezTo>
                    <a:pt x="106" y="184"/>
                    <a:pt x="140" y="158"/>
                    <a:pt x="155" y="148"/>
                  </a:cubicBezTo>
                  <a:cubicBezTo>
                    <a:pt x="171" y="136"/>
                    <a:pt x="220" y="102"/>
                    <a:pt x="268" y="78"/>
                  </a:cubicBezTo>
                  <a:cubicBezTo>
                    <a:pt x="317" y="52"/>
                    <a:pt x="364" y="36"/>
                    <a:pt x="364" y="36"/>
                  </a:cubicBezTo>
                  <a:cubicBezTo>
                    <a:pt x="364" y="36"/>
                    <a:pt x="410" y="19"/>
                    <a:pt x="464" y="9"/>
                  </a:cubicBezTo>
                  <a:cubicBezTo>
                    <a:pt x="491" y="4"/>
                    <a:pt x="520" y="0"/>
                    <a:pt x="544" y="1"/>
                  </a:cubicBezTo>
                  <a:cubicBezTo>
                    <a:pt x="568" y="1"/>
                    <a:pt x="588" y="4"/>
                    <a:pt x="598" y="5"/>
                  </a:cubicBezTo>
                  <a:cubicBezTo>
                    <a:pt x="616" y="8"/>
                    <a:pt x="658" y="17"/>
                    <a:pt x="698" y="34"/>
                  </a:cubicBezTo>
                  <a:cubicBezTo>
                    <a:pt x="739" y="51"/>
                    <a:pt x="776" y="75"/>
                    <a:pt x="792" y="88"/>
                  </a:cubicBezTo>
                  <a:cubicBezTo>
                    <a:pt x="774" y="78"/>
                    <a:pt x="736" y="56"/>
                    <a:pt x="696" y="41"/>
                  </a:cubicBezTo>
                  <a:cubicBezTo>
                    <a:pt x="656" y="26"/>
                    <a:pt x="614" y="17"/>
                    <a:pt x="597" y="15"/>
                  </a:cubicBezTo>
                  <a:cubicBezTo>
                    <a:pt x="587" y="13"/>
                    <a:pt x="568" y="10"/>
                    <a:pt x="544" y="10"/>
                  </a:cubicBezTo>
                  <a:cubicBezTo>
                    <a:pt x="520" y="10"/>
                    <a:pt x="492" y="13"/>
                    <a:pt x="466" y="18"/>
                  </a:cubicBezTo>
                  <a:cubicBezTo>
                    <a:pt x="413" y="28"/>
                    <a:pt x="367" y="45"/>
                    <a:pt x="367" y="45"/>
                  </a:cubicBezTo>
                  <a:cubicBezTo>
                    <a:pt x="367" y="45"/>
                    <a:pt x="321" y="61"/>
                    <a:pt x="273" y="86"/>
                  </a:cubicBezTo>
                  <a:cubicBezTo>
                    <a:pt x="225" y="111"/>
                    <a:pt x="176" y="144"/>
                    <a:pt x="160" y="155"/>
                  </a:cubicBezTo>
                  <a:cubicBezTo>
                    <a:pt x="146" y="166"/>
                    <a:pt x="112" y="191"/>
                    <a:pt x="79" y="219"/>
                  </a:cubicBezTo>
                  <a:cubicBezTo>
                    <a:pt x="46" y="247"/>
                    <a:pt x="16" y="278"/>
                    <a:pt x="0" y="293"/>
                  </a:cubicBezTo>
                  <a:close/>
                </a:path>
              </a:pathLst>
            </a:custGeom>
            <a:solidFill>
              <a:srgbClr val="952F0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567488" y="2512787"/>
              <a:ext cx="492125" cy="1938338"/>
            </a:xfrm>
            <a:custGeom>
              <a:avLst/>
              <a:gdLst>
                <a:gd name="T0" fmla="*/ 111 w 131"/>
                <a:gd name="T1" fmla="*/ 517 h 517"/>
                <a:gd name="T2" fmla="*/ 121 w 131"/>
                <a:gd name="T3" fmla="*/ 388 h 517"/>
                <a:gd name="T4" fmla="*/ 119 w 131"/>
                <a:gd name="T5" fmla="*/ 307 h 517"/>
                <a:gd name="T6" fmla="*/ 111 w 131"/>
                <a:gd name="T7" fmla="*/ 245 h 517"/>
                <a:gd name="T8" fmla="*/ 98 w 131"/>
                <a:gd name="T9" fmla="*/ 184 h 517"/>
                <a:gd name="T10" fmla="*/ 70 w 131"/>
                <a:gd name="T11" fmla="*/ 108 h 517"/>
                <a:gd name="T12" fmla="*/ 40 w 131"/>
                <a:gd name="T13" fmla="*/ 53 h 517"/>
                <a:gd name="T14" fmla="*/ 0 w 131"/>
                <a:gd name="T15" fmla="*/ 0 h 517"/>
                <a:gd name="T16" fmla="*/ 43 w 131"/>
                <a:gd name="T17" fmla="*/ 51 h 517"/>
                <a:gd name="T18" fmla="*/ 76 w 131"/>
                <a:gd name="T19" fmla="*/ 105 h 517"/>
                <a:gd name="T20" fmla="*/ 106 w 131"/>
                <a:gd name="T21" fmla="*/ 181 h 517"/>
                <a:gd name="T22" fmla="*/ 121 w 131"/>
                <a:gd name="T23" fmla="*/ 243 h 517"/>
                <a:gd name="T24" fmla="*/ 128 w 131"/>
                <a:gd name="T25" fmla="*/ 307 h 517"/>
                <a:gd name="T26" fmla="*/ 130 w 131"/>
                <a:gd name="T27" fmla="*/ 388 h 517"/>
                <a:gd name="T28" fmla="*/ 111 w 131"/>
                <a:gd name="T2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517">
                  <a:moveTo>
                    <a:pt x="111" y="517"/>
                  </a:moveTo>
                  <a:cubicBezTo>
                    <a:pt x="115" y="491"/>
                    <a:pt x="121" y="410"/>
                    <a:pt x="121" y="388"/>
                  </a:cubicBezTo>
                  <a:cubicBezTo>
                    <a:pt x="121" y="376"/>
                    <a:pt x="122" y="340"/>
                    <a:pt x="119" y="307"/>
                  </a:cubicBezTo>
                  <a:cubicBezTo>
                    <a:pt x="117" y="274"/>
                    <a:pt x="111" y="245"/>
                    <a:pt x="111" y="245"/>
                  </a:cubicBezTo>
                  <a:cubicBezTo>
                    <a:pt x="111" y="245"/>
                    <a:pt x="107" y="216"/>
                    <a:pt x="98" y="184"/>
                  </a:cubicBezTo>
                  <a:cubicBezTo>
                    <a:pt x="89" y="152"/>
                    <a:pt x="75" y="119"/>
                    <a:pt x="70" y="108"/>
                  </a:cubicBezTo>
                  <a:cubicBezTo>
                    <a:pt x="65" y="98"/>
                    <a:pt x="54" y="75"/>
                    <a:pt x="40" y="53"/>
                  </a:cubicBezTo>
                  <a:cubicBezTo>
                    <a:pt x="26" y="30"/>
                    <a:pt x="9" y="10"/>
                    <a:pt x="0" y="0"/>
                  </a:cubicBezTo>
                  <a:cubicBezTo>
                    <a:pt x="10" y="10"/>
                    <a:pt x="28" y="29"/>
                    <a:pt x="43" y="51"/>
                  </a:cubicBezTo>
                  <a:cubicBezTo>
                    <a:pt x="59" y="73"/>
                    <a:pt x="71" y="95"/>
                    <a:pt x="76" y="105"/>
                  </a:cubicBezTo>
                  <a:cubicBezTo>
                    <a:pt x="81" y="116"/>
                    <a:pt x="97" y="149"/>
                    <a:pt x="106" y="181"/>
                  </a:cubicBezTo>
                  <a:cubicBezTo>
                    <a:pt x="115" y="214"/>
                    <a:pt x="121" y="243"/>
                    <a:pt x="121" y="243"/>
                  </a:cubicBezTo>
                  <a:cubicBezTo>
                    <a:pt x="121" y="243"/>
                    <a:pt x="126" y="273"/>
                    <a:pt x="128" y="307"/>
                  </a:cubicBezTo>
                  <a:cubicBezTo>
                    <a:pt x="131" y="340"/>
                    <a:pt x="131" y="376"/>
                    <a:pt x="130" y="388"/>
                  </a:cubicBezTo>
                  <a:cubicBezTo>
                    <a:pt x="131" y="411"/>
                    <a:pt x="121" y="493"/>
                    <a:pt x="111" y="517"/>
                  </a:cubicBezTo>
                  <a:close/>
                </a:path>
              </a:pathLst>
            </a:custGeom>
            <a:solidFill>
              <a:srgbClr val="952F0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186590" y="4740276"/>
              <a:ext cx="2119313" cy="1296988"/>
            </a:xfrm>
            <a:custGeom>
              <a:avLst/>
              <a:gdLst>
                <a:gd name="T0" fmla="*/ 0 w 565"/>
                <a:gd name="T1" fmla="*/ 346 h 346"/>
                <a:gd name="T2" fmla="*/ 142 w 565"/>
                <a:gd name="T3" fmla="*/ 278 h 346"/>
                <a:gd name="T4" fmla="*/ 296 w 565"/>
                <a:gd name="T5" fmla="*/ 194 h 346"/>
                <a:gd name="T6" fmla="*/ 361 w 565"/>
                <a:gd name="T7" fmla="*/ 153 h 346"/>
                <a:gd name="T8" fmla="*/ 442 w 565"/>
                <a:gd name="T9" fmla="*/ 97 h 346"/>
                <a:gd name="T10" fmla="*/ 565 w 565"/>
                <a:gd name="T11" fmla="*/ 0 h 346"/>
                <a:gd name="T12" fmla="*/ 447 w 565"/>
                <a:gd name="T13" fmla="*/ 105 h 346"/>
                <a:gd name="T14" fmla="*/ 366 w 565"/>
                <a:gd name="T15" fmla="*/ 161 h 346"/>
                <a:gd name="T16" fmla="*/ 301 w 565"/>
                <a:gd name="T17" fmla="*/ 202 h 346"/>
                <a:gd name="T18" fmla="*/ 146 w 565"/>
                <a:gd name="T19" fmla="*/ 286 h 346"/>
                <a:gd name="T20" fmla="*/ 0 w 565"/>
                <a:gd name="T21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5" h="346">
                  <a:moveTo>
                    <a:pt x="0" y="346"/>
                  </a:moveTo>
                  <a:cubicBezTo>
                    <a:pt x="29" y="333"/>
                    <a:pt x="118" y="290"/>
                    <a:pt x="142" y="278"/>
                  </a:cubicBezTo>
                  <a:cubicBezTo>
                    <a:pt x="169" y="266"/>
                    <a:pt x="297" y="195"/>
                    <a:pt x="296" y="194"/>
                  </a:cubicBezTo>
                  <a:cubicBezTo>
                    <a:pt x="296" y="194"/>
                    <a:pt x="327" y="175"/>
                    <a:pt x="361" y="153"/>
                  </a:cubicBezTo>
                  <a:cubicBezTo>
                    <a:pt x="395" y="132"/>
                    <a:pt x="430" y="106"/>
                    <a:pt x="442" y="97"/>
                  </a:cubicBezTo>
                  <a:cubicBezTo>
                    <a:pt x="464" y="82"/>
                    <a:pt x="541" y="20"/>
                    <a:pt x="565" y="0"/>
                  </a:cubicBezTo>
                  <a:cubicBezTo>
                    <a:pt x="546" y="25"/>
                    <a:pt x="470" y="89"/>
                    <a:pt x="447" y="105"/>
                  </a:cubicBezTo>
                  <a:cubicBezTo>
                    <a:pt x="436" y="114"/>
                    <a:pt x="400" y="139"/>
                    <a:pt x="366" y="161"/>
                  </a:cubicBezTo>
                  <a:cubicBezTo>
                    <a:pt x="332" y="184"/>
                    <a:pt x="301" y="202"/>
                    <a:pt x="301" y="202"/>
                  </a:cubicBezTo>
                  <a:cubicBezTo>
                    <a:pt x="302" y="203"/>
                    <a:pt x="173" y="275"/>
                    <a:pt x="146" y="286"/>
                  </a:cubicBezTo>
                  <a:cubicBezTo>
                    <a:pt x="122" y="299"/>
                    <a:pt x="31" y="338"/>
                    <a:pt x="0" y="346"/>
                  </a:cubicBezTo>
                  <a:close/>
                </a:path>
              </a:pathLst>
            </a:custGeom>
            <a:solidFill>
              <a:srgbClr val="952F0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grpSp>
          <p:nvGrpSpPr>
            <p:cNvPr id="15" name="Group 12"/>
            <p:cNvGrpSpPr>
              <a:grpSpLocks noChangeAspect="1"/>
            </p:cNvGrpSpPr>
            <p:nvPr/>
          </p:nvGrpSpPr>
          <p:grpSpPr bwMode="auto">
            <a:xfrm>
              <a:off x="1816100" y="596900"/>
              <a:ext cx="5475288" cy="5440363"/>
              <a:chOff x="1156" y="376"/>
              <a:chExt cx="3449" cy="3427"/>
            </a:xfrm>
          </p:grpSpPr>
          <p:sp>
            <p:nvSpPr>
              <p:cNvPr id="36" name="Freeform 13"/>
              <p:cNvSpPr>
                <a:spLocks/>
              </p:cNvSpPr>
              <p:nvPr/>
            </p:nvSpPr>
            <p:spPr bwMode="auto">
              <a:xfrm>
                <a:off x="1204" y="607"/>
                <a:ext cx="2192" cy="1564"/>
              </a:xfrm>
              <a:custGeom>
                <a:avLst/>
                <a:gdLst>
                  <a:gd name="T0" fmla="*/ 364 w 928"/>
                  <a:gd name="T1" fmla="*/ 662 h 662"/>
                  <a:gd name="T2" fmla="*/ 0 w 928"/>
                  <a:gd name="T3" fmla="*/ 387 h 662"/>
                  <a:gd name="T4" fmla="*/ 2 w 928"/>
                  <a:gd name="T5" fmla="*/ 358 h 662"/>
                  <a:gd name="T6" fmla="*/ 604 w 928"/>
                  <a:gd name="T7" fmla="*/ 13 h 662"/>
                  <a:gd name="T8" fmla="*/ 918 w 928"/>
                  <a:gd name="T9" fmla="*/ 373 h 662"/>
                  <a:gd name="T10" fmla="*/ 899 w 928"/>
                  <a:gd name="T11" fmla="*/ 375 h 662"/>
                  <a:gd name="T12" fmla="*/ 364 w 928"/>
                  <a:gd name="T13" fmla="*/ 66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8" h="662">
                    <a:moveTo>
                      <a:pt x="364" y="662"/>
                    </a:moveTo>
                    <a:cubicBezTo>
                      <a:pt x="0" y="387"/>
                      <a:pt x="0" y="387"/>
                      <a:pt x="0" y="387"/>
                    </a:cubicBezTo>
                    <a:cubicBezTo>
                      <a:pt x="2" y="358"/>
                      <a:pt x="2" y="358"/>
                      <a:pt x="2" y="358"/>
                    </a:cubicBezTo>
                    <a:cubicBezTo>
                      <a:pt x="2" y="358"/>
                      <a:pt x="252" y="46"/>
                      <a:pt x="604" y="13"/>
                    </a:cubicBezTo>
                    <a:cubicBezTo>
                      <a:pt x="748" y="0"/>
                      <a:pt x="928" y="121"/>
                      <a:pt x="918" y="373"/>
                    </a:cubicBezTo>
                    <a:cubicBezTo>
                      <a:pt x="899" y="375"/>
                      <a:pt x="899" y="375"/>
                      <a:pt x="899" y="375"/>
                    </a:cubicBezTo>
                    <a:cubicBezTo>
                      <a:pt x="899" y="375"/>
                      <a:pt x="634" y="369"/>
                      <a:pt x="364" y="662"/>
                    </a:cubicBezTo>
                    <a:close/>
                  </a:path>
                </a:pathLst>
              </a:custGeom>
              <a:gradFill flip="none" rotWithShape="1">
                <a:gsLst>
                  <a:gs pos="55000">
                    <a:srgbClr val="EA6400"/>
                  </a:gs>
                  <a:gs pos="100000">
                    <a:srgbClr val="FF9443"/>
                  </a:gs>
                  <a:gs pos="0">
                    <a:srgbClr val="5B1D01"/>
                  </a:gs>
                  <a:gs pos="76000">
                    <a:srgbClr val="FF7711"/>
                  </a:gs>
                </a:gsLst>
                <a:lin ang="81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3011" y="1757"/>
                <a:ext cx="545" cy="2046"/>
              </a:xfrm>
              <a:custGeom>
                <a:avLst/>
                <a:gdLst>
                  <a:gd name="T0" fmla="*/ 110 w 231"/>
                  <a:gd name="T1" fmla="*/ 866 h 866"/>
                  <a:gd name="T2" fmla="*/ 55 w 231"/>
                  <a:gd name="T3" fmla="*/ 810 h 866"/>
                  <a:gd name="T4" fmla="*/ 0 w 231"/>
                  <a:gd name="T5" fmla="*/ 22 h 866"/>
                  <a:gd name="T6" fmla="*/ 89 w 231"/>
                  <a:gd name="T7" fmla="*/ 0 h 866"/>
                  <a:gd name="T8" fmla="*/ 149 w 231"/>
                  <a:gd name="T9" fmla="*/ 89 h 866"/>
                  <a:gd name="T10" fmla="*/ 144 w 231"/>
                  <a:gd name="T11" fmla="*/ 829 h 866"/>
                  <a:gd name="T12" fmla="*/ 110 w 231"/>
                  <a:gd name="T13" fmla="*/ 866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866">
                    <a:moveTo>
                      <a:pt x="110" y="866"/>
                    </a:moveTo>
                    <a:cubicBezTo>
                      <a:pt x="55" y="810"/>
                      <a:pt x="55" y="810"/>
                      <a:pt x="55" y="810"/>
                    </a:cubicBezTo>
                    <a:cubicBezTo>
                      <a:pt x="100" y="405"/>
                      <a:pt x="0" y="22"/>
                      <a:pt x="0" y="22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49" y="89"/>
                      <a:pt x="149" y="89"/>
                      <a:pt x="149" y="89"/>
                    </a:cubicBezTo>
                    <a:cubicBezTo>
                      <a:pt x="149" y="89"/>
                      <a:pt x="231" y="488"/>
                      <a:pt x="144" y="829"/>
                    </a:cubicBezTo>
                    <a:lnTo>
                      <a:pt x="110" y="866"/>
                    </a:lnTo>
                    <a:close/>
                  </a:path>
                </a:pathLst>
              </a:custGeom>
              <a:gradFill flip="none" rotWithShape="1">
                <a:gsLst>
                  <a:gs pos="55000">
                    <a:srgbClr val="EA6400"/>
                  </a:gs>
                  <a:gs pos="100000">
                    <a:srgbClr val="FF9443"/>
                  </a:gs>
                  <a:gs pos="0">
                    <a:srgbClr val="5B1D01"/>
                  </a:gs>
                  <a:gs pos="76000">
                    <a:srgbClr val="FF7711"/>
                  </a:gs>
                </a:gsLst>
                <a:lin ang="135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38" name="Freeform 15"/>
              <p:cNvSpPr>
                <a:spLocks/>
              </p:cNvSpPr>
              <p:nvPr/>
            </p:nvSpPr>
            <p:spPr bwMode="auto">
              <a:xfrm>
                <a:off x="3221" y="730"/>
                <a:ext cx="1384" cy="3073"/>
              </a:xfrm>
              <a:custGeom>
                <a:avLst/>
                <a:gdLst>
                  <a:gd name="T0" fmla="*/ 0 w 586"/>
                  <a:gd name="T1" fmla="*/ 435 h 1301"/>
                  <a:gd name="T2" fmla="*/ 21 w 586"/>
                  <a:gd name="T3" fmla="*/ 1301 h 1301"/>
                  <a:gd name="T4" fmla="*/ 586 w 586"/>
                  <a:gd name="T5" fmla="*/ 955 h 1301"/>
                  <a:gd name="T6" fmla="*/ 504 w 586"/>
                  <a:gd name="T7" fmla="*/ 882 h 1301"/>
                  <a:gd name="T8" fmla="*/ 511 w 586"/>
                  <a:gd name="T9" fmla="*/ 621 h 1301"/>
                  <a:gd name="T10" fmla="*/ 393 w 586"/>
                  <a:gd name="T11" fmla="*/ 365 h 1301"/>
                  <a:gd name="T12" fmla="*/ 27 w 586"/>
                  <a:gd name="T13" fmla="*/ 0 h 1301"/>
                  <a:gd name="T14" fmla="*/ 7 w 586"/>
                  <a:gd name="T15" fmla="*/ 22 h 1301"/>
                  <a:gd name="T16" fmla="*/ 78 w 586"/>
                  <a:gd name="T17" fmla="*/ 446 h 1301"/>
                  <a:gd name="T18" fmla="*/ 35 w 586"/>
                  <a:gd name="T19" fmla="*/ 466 h 1301"/>
                  <a:gd name="T20" fmla="*/ 0 w 586"/>
                  <a:gd name="T21" fmla="*/ 435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6" h="1301">
                    <a:moveTo>
                      <a:pt x="0" y="435"/>
                    </a:moveTo>
                    <a:cubicBezTo>
                      <a:pt x="0" y="435"/>
                      <a:pt x="96" y="863"/>
                      <a:pt x="21" y="1301"/>
                    </a:cubicBezTo>
                    <a:cubicBezTo>
                      <a:pt x="21" y="1301"/>
                      <a:pt x="355" y="1175"/>
                      <a:pt x="586" y="955"/>
                    </a:cubicBezTo>
                    <a:cubicBezTo>
                      <a:pt x="504" y="882"/>
                      <a:pt x="504" y="882"/>
                      <a:pt x="504" y="882"/>
                    </a:cubicBezTo>
                    <a:cubicBezTo>
                      <a:pt x="504" y="882"/>
                      <a:pt x="532" y="761"/>
                      <a:pt x="511" y="621"/>
                    </a:cubicBezTo>
                    <a:cubicBezTo>
                      <a:pt x="494" y="507"/>
                      <a:pt x="445" y="418"/>
                      <a:pt x="393" y="36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124" y="179"/>
                      <a:pt x="78" y="446"/>
                    </a:cubicBezTo>
                    <a:cubicBezTo>
                      <a:pt x="35" y="466"/>
                      <a:pt x="35" y="466"/>
                      <a:pt x="35" y="466"/>
                    </a:cubicBezTo>
                    <a:lnTo>
                      <a:pt x="0" y="435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135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3221" y="730"/>
                <a:ext cx="772" cy="3073"/>
              </a:xfrm>
              <a:custGeom>
                <a:avLst/>
                <a:gdLst>
                  <a:gd name="T0" fmla="*/ 315 w 327"/>
                  <a:gd name="T1" fmla="*/ 533 h 1301"/>
                  <a:gd name="T2" fmla="*/ 21 w 327"/>
                  <a:gd name="T3" fmla="*/ 1301 h 1301"/>
                  <a:gd name="T4" fmla="*/ 0 w 327"/>
                  <a:gd name="T5" fmla="*/ 435 h 1301"/>
                  <a:gd name="T6" fmla="*/ 35 w 327"/>
                  <a:gd name="T7" fmla="*/ 466 h 1301"/>
                  <a:gd name="T8" fmla="*/ 78 w 327"/>
                  <a:gd name="T9" fmla="*/ 446 h 1301"/>
                  <a:gd name="T10" fmla="*/ 7 w 327"/>
                  <a:gd name="T11" fmla="*/ 22 h 1301"/>
                  <a:gd name="T12" fmla="*/ 27 w 327"/>
                  <a:gd name="T13" fmla="*/ 0 h 1301"/>
                  <a:gd name="T14" fmla="*/ 287 w 327"/>
                  <a:gd name="T15" fmla="*/ 260 h 1301"/>
                  <a:gd name="T16" fmla="*/ 315 w 327"/>
                  <a:gd name="T17" fmla="*/ 533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301">
                    <a:moveTo>
                      <a:pt x="315" y="533"/>
                    </a:moveTo>
                    <a:cubicBezTo>
                      <a:pt x="327" y="911"/>
                      <a:pt x="21" y="1301"/>
                      <a:pt x="21" y="1301"/>
                    </a:cubicBezTo>
                    <a:cubicBezTo>
                      <a:pt x="96" y="863"/>
                      <a:pt x="0" y="435"/>
                      <a:pt x="0" y="435"/>
                    </a:cubicBezTo>
                    <a:cubicBezTo>
                      <a:pt x="35" y="466"/>
                      <a:pt x="35" y="466"/>
                      <a:pt x="35" y="466"/>
                    </a:cubicBezTo>
                    <a:cubicBezTo>
                      <a:pt x="78" y="446"/>
                      <a:pt x="78" y="446"/>
                      <a:pt x="78" y="446"/>
                    </a:cubicBezTo>
                    <a:cubicBezTo>
                      <a:pt x="124" y="179"/>
                      <a:pt x="7" y="22"/>
                      <a:pt x="7" y="2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7" y="260"/>
                      <a:pt x="287" y="260"/>
                      <a:pt x="287" y="260"/>
                    </a:cubicBezTo>
                    <a:cubicBezTo>
                      <a:pt x="301" y="335"/>
                      <a:pt x="312" y="426"/>
                      <a:pt x="315" y="533"/>
                    </a:cubicBezTo>
                    <a:close/>
                  </a:path>
                </a:pathLst>
              </a:custGeom>
              <a:gradFill flip="none" rotWithShape="1">
                <a:gsLst>
                  <a:gs pos="27000">
                    <a:srgbClr val="FF7711"/>
                  </a:gs>
                  <a:gs pos="5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  <a:gs pos="80000">
                    <a:srgbClr val="FFC000"/>
                  </a:gs>
                </a:gsLst>
                <a:lin ang="27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40" name="Freeform 17"/>
              <p:cNvSpPr>
                <a:spLocks/>
              </p:cNvSpPr>
              <p:nvPr/>
            </p:nvSpPr>
            <p:spPr bwMode="auto">
              <a:xfrm>
                <a:off x="1156" y="376"/>
                <a:ext cx="2431" cy="1606"/>
              </a:xfrm>
              <a:custGeom>
                <a:avLst/>
                <a:gdLst>
                  <a:gd name="T0" fmla="*/ 20 w 1029"/>
                  <a:gd name="T1" fmla="*/ 485 h 680"/>
                  <a:gd name="T2" fmla="*/ 0 w 1029"/>
                  <a:gd name="T3" fmla="*/ 451 h 680"/>
                  <a:gd name="T4" fmla="*/ 525 w 1029"/>
                  <a:gd name="T5" fmla="*/ 85 h 680"/>
                  <a:gd name="T6" fmla="*/ 998 w 1029"/>
                  <a:gd name="T7" fmla="*/ 344 h 680"/>
                  <a:gd name="T8" fmla="*/ 981 w 1029"/>
                  <a:gd name="T9" fmla="*/ 680 h 680"/>
                  <a:gd name="T10" fmla="*/ 909 w 1029"/>
                  <a:gd name="T11" fmla="*/ 616 h 680"/>
                  <a:gd name="T12" fmla="*/ 826 w 1029"/>
                  <a:gd name="T13" fmla="*/ 220 h 680"/>
                  <a:gd name="T14" fmla="*/ 358 w 1029"/>
                  <a:gd name="T15" fmla="*/ 212 h 680"/>
                  <a:gd name="T16" fmla="*/ 20 w 1029"/>
                  <a:gd name="T17" fmla="*/ 48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9" h="680">
                    <a:moveTo>
                      <a:pt x="20" y="485"/>
                    </a:move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51"/>
                      <a:pt x="231" y="170"/>
                      <a:pt x="525" y="85"/>
                    </a:cubicBezTo>
                    <a:cubicBezTo>
                      <a:pt x="820" y="0"/>
                      <a:pt x="965" y="164"/>
                      <a:pt x="998" y="344"/>
                    </a:cubicBezTo>
                    <a:cubicBezTo>
                      <a:pt x="1029" y="514"/>
                      <a:pt x="981" y="680"/>
                      <a:pt x="981" y="680"/>
                    </a:cubicBezTo>
                    <a:cubicBezTo>
                      <a:pt x="909" y="616"/>
                      <a:pt x="909" y="616"/>
                      <a:pt x="909" y="616"/>
                    </a:cubicBezTo>
                    <a:cubicBezTo>
                      <a:pt x="909" y="616"/>
                      <a:pt x="961" y="355"/>
                      <a:pt x="826" y="220"/>
                    </a:cubicBezTo>
                    <a:cubicBezTo>
                      <a:pt x="691" y="85"/>
                      <a:pt x="489" y="147"/>
                      <a:pt x="358" y="212"/>
                    </a:cubicBezTo>
                    <a:cubicBezTo>
                      <a:pt x="228" y="277"/>
                      <a:pt x="85" y="411"/>
                      <a:pt x="20" y="485"/>
                    </a:cubicBezTo>
                    <a:close/>
                  </a:path>
                </a:pathLst>
              </a:custGeom>
              <a:gradFill flip="none" rotWithShape="1">
                <a:gsLst>
                  <a:gs pos="92000">
                    <a:srgbClr val="FF7711"/>
                  </a:gs>
                  <a:gs pos="14000">
                    <a:srgbClr val="FFAA01"/>
                  </a:gs>
                  <a:gs pos="64000">
                    <a:srgbClr val="FECE02"/>
                  </a:gs>
                  <a:gs pos="0">
                    <a:srgbClr val="C73E01"/>
                  </a:gs>
                  <a:gs pos="34000">
                    <a:srgbClr val="FFE389"/>
                  </a:gs>
                </a:gsLst>
                <a:lin ang="10800000" scaled="1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3221" y="1755"/>
                <a:ext cx="744" cy="2045"/>
              </a:xfrm>
              <a:custGeom>
                <a:avLst/>
                <a:gdLst>
                  <a:gd name="T0" fmla="*/ 315 w 327"/>
                  <a:gd name="T1" fmla="*/ 533 h 1301"/>
                  <a:gd name="T2" fmla="*/ 21 w 327"/>
                  <a:gd name="T3" fmla="*/ 1301 h 1301"/>
                  <a:gd name="T4" fmla="*/ 0 w 327"/>
                  <a:gd name="T5" fmla="*/ 435 h 1301"/>
                  <a:gd name="T6" fmla="*/ 35 w 327"/>
                  <a:gd name="T7" fmla="*/ 466 h 1301"/>
                  <a:gd name="T8" fmla="*/ 78 w 327"/>
                  <a:gd name="T9" fmla="*/ 446 h 1301"/>
                  <a:gd name="T10" fmla="*/ 7 w 327"/>
                  <a:gd name="T11" fmla="*/ 22 h 1301"/>
                  <a:gd name="T12" fmla="*/ 27 w 327"/>
                  <a:gd name="T13" fmla="*/ 0 h 1301"/>
                  <a:gd name="T14" fmla="*/ 287 w 327"/>
                  <a:gd name="T15" fmla="*/ 260 h 1301"/>
                  <a:gd name="T16" fmla="*/ 315 w 327"/>
                  <a:gd name="T17" fmla="*/ 533 h 1301"/>
                  <a:gd name="connsiteX0" fmla="*/ 9633 w 9643"/>
                  <a:gd name="connsiteY0" fmla="*/ 4097 h 10000"/>
                  <a:gd name="connsiteX1" fmla="*/ 642 w 9643"/>
                  <a:gd name="connsiteY1" fmla="*/ 10000 h 10000"/>
                  <a:gd name="connsiteX2" fmla="*/ 0 w 9643"/>
                  <a:gd name="connsiteY2" fmla="*/ 3344 h 10000"/>
                  <a:gd name="connsiteX3" fmla="*/ 1070 w 9643"/>
                  <a:gd name="connsiteY3" fmla="*/ 3582 h 10000"/>
                  <a:gd name="connsiteX4" fmla="*/ 2385 w 9643"/>
                  <a:gd name="connsiteY4" fmla="*/ 3428 h 10000"/>
                  <a:gd name="connsiteX5" fmla="*/ 826 w 9643"/>
                  <a:gd name="connsiteY5" fmla="*/ 0 h 10000"/>
                  <a:gd name="connsiteX6" fmla="*/ 8777 w 9643"/>
                  <a:gd name="connsiteY6" fmla="*/ 1998 h 10000"/>
                  <a:gd name="connsiteX7" fmla="*/ 9633 w 9643"/>
                  <a:gd name="connsiteY7" fmla="*/ 4097 h 10000"/>
                  <a:gd name="connsiteX0" fmla="*/ 9990 w 10000"/>
                  <a:gd name="connsiteY0" fmla="*/ 2106 h 8009"/>
                  <a:gd name="connsiteX1" fmla="*/ 666 w 10000"/>
                  <a:gd name="connsiteY1" fmla="*/ 8009 h 8009"/>
                  <a:gd name="connsiteX2" fmla="*/ 0 w 10000"/>
                  <a:gd name="connsiteY2" fmla="*/ 1353 h 8009"/>
                  <a:gd name="connsiteX3" fmla="*/ 1110 w 10000"/>
                  <a:gd name="connsiteY3" fmla="*/ 1591 h 8009"/>
                  <a:gd name="connsiteX4" fmla="*/ 2473 w 10000"/>
                  <a:gd name="connsiteY4" fmla="*/ 1437 h 8009"/>
                  <a:gd name="connsiteX5" fmla="*/ 9102 w 10000"/>
                  <a:gd name="connsiteY5" fmla="*/ 7 h 8009"/>
                  <a:gd name="connsiteX6" fmla="*/ 9990 w 10000"/>
                  <a:gd name="connsiteY6" fmla="*/ 2106 h 8009"/>
                  <a:gd name="connsiteX0" fmla="*/ 9990 w 10000"/>
                  <a:gd name="connsiteY0" fmla="*/ 941 h 8311"/>
                  <a:gd name="connsiteX1" fmla="*/ 666 w 10000"/>
                  <a:gd name="connsiteY1" fmla="*/ 8311 h 8311"/>
                  <a:gd name="connsiteX2" fmla="*/ 0 w 10000"/>
                  <a:gd name="connsiteY2" fmla="*/ 0 h 8311"/>
                  <a:gd name="connsiteX3" fmla="*/ 1110 w 10000"/>
                  <a:gd name="connsiteY3" fmla="*/ 298 h 8311"/>
                  <a:gd name="connsiteX4" fmla="*/ 2473 w 10000"/>
                  <a:gd name="connsiteY4" fmla="*/ 105 h 8311"/>
                  <a:gd name="connsiteX5" fmla="*/ 9990 w 10000"/>
                  <a:gd name="connsiteY5" fmla="*/ 941 h 8311"/>
                  <a:gd name="connsiteX0" fmla="*/ 9990 w 10000"/>
                  <a:gd name="connsiteY0" fmla="*/ 1132 h 10000"/>
                  <a:gd name="connsiteX1" fmla="*/ 666 w 10000"/>
                  <a:gd name="connsiteY1" fmla="*/ 10000 h 10000"/>
                  <a:gd name="connsiteX2" fmla="*/ 0 w 10000"/>
                  <a:gd name="connsiteY2" fmla="*/ 0 h 10000"/>
                  <a:gd name="connsiteX3" fmla="*/ 1110 w 10000"/>
                  <a:gd name="connsiteY3" fmla="*/ 359 h 10000"/>
                  <a:gd name="connsiteX4" fmla="*/ 9990 w 10000"/>
                  <a:gd name="connsiteY4" fmla="*/ 1132 h 10000"/>
                  <a:gd name="connsiteX0" fmla="*/ 10318 w 10328"/>
                  <a:gd name="connsiteY0" fmla="*/ 1866 h 10734"/>
                  <a:gd name="connsiteX1" fmla="*/ 994 w 10328"/>
                  <a:gd name="connsiteY1" fmla="*/ 10734 h 10734"/>
                  <a:gd name="connsiteX2" fmla="*/ 328 w 10328"/>
                  <a:gd name="connsiteY2" fmla="*/ 734 h 10734"/>
                  <a:gd name="connsiteX3" fmla="*/ 10318 w 10328"/>
                  <a:gd name="connsiteY3" fmla="*/ 1866 h 10734"/>
                  <a:gd name="connsiteX0" fmla="*/ 10318 w 10328"/>
                  <a:gd name="connsiteY0" fmla="*/ 1866 h 10734"/>
                  <a:gd name="connsiteX1" fmla="*/ 994 w 10328"/>
                  <a:gd name="connsiteY1" fmla="*/ 10734 h 10734"/>
                  <a:gd name="connsiteX2" fmla="*/ 328 w 10328"/>
                  <a:gd name="connsiteY2" fmla="*/ 734 h 10734"/>
                  <a:gd name="connsiteX3" fmla="*/ 10318 w 10328"/>
                  <a:gd name="connsiteY3" fmla="*/ 1866 h 10734"/>
                  <a:gd name="connsiteX0" fmla="*/ 10318 w 10328"/>
                  <a:gd name="connsiteY0" fmla="*/ 1235 h 10103"/>
                  <a:gd name="connsiteX1" fmla="*/ 994 w 10328"/>
                  <a:gd name="connsiteY1" fmla="*/ 10103 h 10103"/>
                  <a:gd name="connsiteX2" fmla="*/ 328 w 10328"/>
                  <a:gd name="connsiteY2" fmla="*/ 103 h 10103"/>
                  <a:gd name="connsiteX3" fmla="*/ 10318 w 10328"/>
                  <a:gd name="connsiteY3" fmla="*/ 1235 h 10103"/>
                  <a:gd name="connsiteX0" fmla="*/ 10318 w 10328"/>
                  <a:gd name="connsiteY0" fmla="*/ 1235 h 10103"/>
                  <a:gd name="connsiteX1" fmla="*/ 994 w 10328"/>
                  <a:gd name="connsiteY1" fmla="*/ 10103 h 10103"/>
                  <a:gd name="connsiteX2" fmla="*/ 328 w 10328"/>
                  <a:gd name="connsiteY2" fmla="*/ 103 h 10103"/>
                  <a:gd name="connsiteX3" fmla="*/ 10318 w 10328"/>
                  <a:gd name="connsiteY3" fmla="*/ 1235 h 10103"/>
                  <a:gd name="connsiteX0" fmla="*/ 10318 w 10328"/>
                  <a:gd name="connsiteY0" fmla="*/ 1136 h 10004"/>
                  <a:gd name="connsiteX1" fmla="*/ 994 w 10328"/>
                  <a:gd name="connsiteY1" fmla="*/ 10004 h 10004"/>
                  <a:gd name="connsiteX2" fmla="*/ 328 w 10328"/>
                  <a:gd name="connsiteY2" fmla="*/ 4 h 10004"/>
                  <a:gd name="connsiteX3" fmla="*/ 10318 w 10328"/>
                  <a:gd name="connsiteY3" fmla="*/ 1136 h 10004"/>
                  <a:gd name="connsiteX0" fmla="*/ 9990 w 10000"/>
                  <a:gd name="connsiteY0" fmla="*/ 1136 h 10004"/>
                  <a:gd name="connsiteX1" fmla="*/ 666 w 10000"/>
                  <a:gd name="connsiteY1" fmla="*/ 10004 h 10004"/>
                  <a:gd name="connsiteX2" fmla="*/ 0 w 10000"/>
                  <a:gd name="connsiteY2" fmla="*/ 4 h 10004"/>
                  <a:gd name="connsiteX3" fmla="*/ 9990 w 10000"/>
                  <a:gd name="connsiteY3" fmla="*/ 1136 h 10004"/>
                  <a:gd name="connsiteX0" fmla="*/ 9990 w 10000"/>
                  <a:gd name="connsiteY0" fmla="*/ 1136 h 10004"/>
                  <a:gd name="connsiteX1" fmla="*/ 666 w 10000"/>
                  <a:gd name="connsiteY1" fmla="*/ 10004 h 10004"/>
                  <a:gd name="connsiteX2" fmla="*/ 0 w 10000"/>
                  <a:gd name="connsiteY2" fmla="*/ 4 h 10004"/>
                  <a:gd name="connsiteX3" fmla="*/ 9990 w 10000"/>
                  <a:gd name="connsiteY3" fmla="*/ 1136 h 10004"/>
                  <a:gd name="connsiteX0" fmla="*/ 9990 w 10000"/>
                  <a:gd name="connsiteY0" fmla="*/ 1136 h 10004"/>
                  <a:gd name="connsiteX1" fmla="*/ 666 w 10000"/>
                  <a:gd name="connsiteY1" fmla="*/ 10004 h 10004"/>
                  <a:gd name="connsiteX2" fmla="*/ 0 w 10000"/>
                  <a:gd name="connsiteY2" fmla="*/ 4 h 10004"/>
                  <a:gd name="connsiteX3" fmla="*/ 9990 w 10000"/>
                  <a:gd name="connsiteY3" fmla="*/ 1136 h 10004"/>
                  <a:gd name="connsiteX0" fmla="*/ 9990 w 10000"/>
                  <a:gd name="connsiteY0" fmla="*/ 1132 h 10000"/>
                  <a:gd name="connsiteX1" fmla="*/ 666 w 10000"/>
                  <a:gd name="connsiteY1" fmla="*/ 10000 h 10000"/>
                  <a:gd name="connsiteX2" fmla="*/ 0 w 10000"/>
                  <a:gd name="connsiteY2" fmla="*/ 0 h 10000"/>
                  <a:gd name="connsiteX3" fmla="*/ 9990 w 10000"/>
                  <a:gd name="connsiteY3" fmla="*/ 1132 h 10000"/>
                  <a:gd name="connsiteX0" fmla="*/ 9990 w 10000"/>
                  <a:gd name="connsiteY0" fmla="*/ 1132 h 10000"/>
                  <a:gd name="connsiteX1" fmla="*/ 666 w 10000"/>
                  <a:gd name="connsiteY1" fmla="*/ 10000 h 10000"/>
                  <a:gd name="connsiteX2" fmla="*/ 0 w 10000"/>
                  <a:gd name="connsiteY2" fmla="*/ 0 h 10000"/>
                  <a:gd name="connsiteX3" fmla="*/ 9990 w 10000"/>
                  <a:gd name="connsiteY3" fmla="*/ 113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9990" y="1132"/>
                    </a:moveTo>
                    <a:cubicBezTo>
                      <a:pt x="10370" y="5496"/>
                      <a:pt x="666" y="10000"/>
                      <a:pt x="666" y="10000"/>
                    </a:cubicBezTo>
                    <a:cubicBezTo>
                      <a:pt x="3045" y="4942"/>
                      <a:pt x="413" y="1523"/>
                      <a:pt x="0" y="0"/>
                    </a:cubicBezTo>
                    <a:lnTo>
                      <a:pt x="9990" y="1132"/>
                    </a:lnTo>
                    <a:close/>
                  </a:path>
                </a:pathLst>
              </a:custGeom>
              <a:gradFill flip="none" rotWithShape="1">
                <a:gsLst>
                  <a:gs pos="55000">
                    <a:sysClr val="window" lastClr="FFFFFF">
                      <a:alpha val="9000"/>
                    </a:sysClr>
                  </a:gs>
                  <a:gs pos="100000">
                    <a:srgbClr val="FF9443">
                      <a:alpha val="0"/>
                    </a:srgbClr>
                  </a:gs>
                  <a:gs pos="0">
                    <a:sysClr val="window" lastClr="FFFFFF"/>
                  </a:gs>
                  <a:gs pos="76000">
                    <a:srgbClr val="FF7711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</p:grpSp>
        <p:grpSp>
          <p:nvGrpSpPr>
            <p:cNvPr id="16" name="Group 23"/>
            <p:cNvGrpSpPr>
              <a:grpSpLocks noChangeAspect="1"/>
            </p:cNvGrpSpPr>
            <p:nvPr/>
          </p:nvGrpSpPr>
          <p:grpSpPr bwMode="auto">
            <a:xfrm>
              <a:off x="1854200" y="801688"/>
              <a:ext cx="3806826" cy="5230812"/>
              <a:chOff x="1180" y="505"/>
              <a:chExt cx="2398" cy="3295"/>
            </a:xfrm>
          </p:grpSpPr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1228" y="666"/>
                <a:ext cx="2137" cy="1162"/>
              </a:xfrm>
              <a:custGeom>
                <a:avLst/>
                <a:gdLst>
                  <a:gd name="T0" fmla="*/ 889 w 905"/>
                  <a:gd name="T1" fmla="*/ 492 h 492"/>
                  <a:gd name="T2" fmla="*/ 894 w 905"/>
                  <a:gd name="T3" fmla="*/ 329 h 492"/>
                  <a:gd name="T4" fmla="*/ 857 w 905"/>
                  <a:gd name="T5" fmla="*/ 179 h 492"/>
                  <a:gd name="T6" fmla="*/ 814 w 905"/>
                  <a:gd name="T7" fmla="*/ 112 h 492"/>
                  <a:gd name="T8" fmla="*/ 720 w 905"/>
                  <a:gd name="T9" fmla="*/ 43 h 492"/>
                  <a:gd name="T10" fmla="*/ 568 w 905"/>
                  <a:gd name="T11" fmla="*/ 22 h 492"/>
                  <a:gd name="T12" fmla="*/ 418 w 905"/>
                  <a:gd name="T13" fmla="*/ 58 h 492"/>
                  <a:gd name="T14" fmla="*/ 241 w 905"/>
                  <a:gd name="T15" fmla="*/ 152 h 492"/>
                  <a:gd name="T16" fmla="*/ 118 w 905"/>
                  <a:gd name="T17" fmla="*/ 248 h 492"/>
                  <a:gd name="T18" fmla="*/ 0 w 905"/>
                  <a:gd name="T19" fmla="*/ 361 h 492"/>
                  <a:gd name="T20" fmla="*/ 114 w 905"/>
                  <a:gd name="T21" fmla="*/ 243 h 492"/>
                  <a:gd name="T22" fmla="*/ 236 w 905"/>
                  <a:gd name="T23" fmla="*/ 144 h 492"/>
                  <a:gd name="T24" fmla="*/ 305 w 905"/>
                  <a:gd name="T25" fmla="*/ 100 h 492"/>
                  <a:gd name="T26" fmla="*/ 415 w 905"/>
                  <a:gd name="T27" fmla="*/ 49 h 492"/>
                  <a:gd name="T28" fmla="*/ 568 w 905"/>
                  <a:gd name="T29" fmla="*/ 12 h 492"/>
                  <a:gd name="T30" fmla="*/ 723 w 905"/>
                  <a:gd name="T31" fmla="*/ 34 h 492"/>
                  <a:gd name="T32" fmla="*/ 822 w 905"/>
                  <a:gd name="T33" fmla="*/ 106 h 492"/>
                  <a:gd name="T34" fmla="*/ 865 w 905"/>
                  <a:gd name="T35" fmla="*/ 175 h 492"/>
                  <a:gd name="T36" fmla="*/ 901 w 905"/>
                  <a:gd name="T37" fmla="*/ 329 h 492"/>
                  <a:gd name="T38" fmla="*/ 889 w 905"/>
                  <a:gd name="T39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05" h="492">
                    <a:moveTo>
                      <a:pt x="889" y="492"/>
                    </a:moveTo>
                    <a:cubicBezTo>
                      <a:pt x="893" y="461"/>
                      <a:pt x="899" y="394"/>
                      <a:pt x="894" y="329"/>
                    </a:cubicBezTo>
                    <a:cubicBezTo>
                      <a:pt x="889" y="264"/>
                      <a:pt x="869" y="203"/>
                      <a:pt x="857" y="179"/>
                    </a:cubicBezTo>
                    <a:cubicBezTo>
                      <a:pt x="851" y="166"/>
                      <a:pt x="838" y="139"/>
                      <a:pt x="814" y="112"/>
                    </a:cubicBezTo>
                    <a:cubicBezTo>
                      <a:pt x="791" y="85"/>
                      <a:pt x="757" y="58"/>
                      <a:pt x="720" y="43"/>
                    </a:cubicBezTo>
                    <a:cubicBezTo>
                      <a:pt x="644" y="10"/>
                      <a:pt x="567" y="23"/>
                      <a:pt x="568" y="22"/>
                    </a:cubicBezTo>
                    <a:cubicBezTo>
                      <a:pt x="569" y="21"/>
                      <a:pt x="494" y="28"/>
                      <a:pt x="418" y="58"/>
                    </a:cubicBezTo>
                    <a:cubicBezTo>
                      <a:pt x="341" y="86"/>
                      <a:pt x="265" y="134"/>
                      <a:pt x="241" y="152"/>
                    </a:cubicBezTo>
                    <a:cubicBezTo>
                      <a:pt x="219" y="167"/>
                      <a:pt x="167" y="205"/>
                      <a:pt x="118" y="248"/>
                    </a:cubicBezTo>
                    <a:cubicBezTo>
                      <a:pt x="69" y="291"/>
                      <a:pt x="22" y="338"/>
                      <a:pt x="0" y="361"/>
                    </a:cubicBezTo>
                    <a:cubicBezTo>
                      <a:pt x="20" y="336"/>
                      <a:pt x="65" y="287"/>
                      <a:pt x="114" y="243"/>
                    </a:cubicBezTo>
                    <a:cubicBezTo>
                      <a:pt x="162" y="199"/>
                      <a:pt x="213" y="160"/>
                      <a:pt x="236" y="144"/>
                    </a:cubicBezTo>
                    <a:cubicBezTo>
                      <a:pt x="248" y="136"/>
                      <a:pt x="273" y="119"/>
                      <a:pt x="305" y="100"/>
                    </a:cubicBezTo>
                    <a:cubicBezTo>
                      <a:pt x="337" y="82"/>
                      <a:pt x="376" y="64"/>
                      <a:pt x="415" y="49"/>
                    </a:cubicBezTo>
                    <a:cubicBezTo>
                      <a:pt x="492" y="19"/>
                      <a:pt x="568" y="12"/>
                      <a:pt x="568" y="12"/>
                    </a:cubicBezTo>
                    <a:cubicBezTo>
                      <a:pt x="567" y="13"/>
                      <a:pt x="645" y="0"/>
                      <a:pt x="723" y="34"/>
                    </a:cubicBezTo>
                    <a:cubicBezTo>
                      <a:pt x="762" y="50"/>
                      <a:pt x="797" y="78"/>
                      <a:pt x="822" y="106"/>
                    </a:cubicBezTo>
                    <a:cubicBezTo>
                      <a:pt x="846" y="134"/>
                      <a:pt x="859" y="161"/>
                      <a:pt x="865" y="175"/>
                    </a:cubicBezTo>
                    <a:cubicBezTo>
                      <a:pt x="878" y="200"/>
                      <a:pt x="898" y="263"/>
                      <a:pt x="901" y="329"/>
                    </a:cubicBezTo>
                    <a:cubicBezTo>
                      <a:pt x="905" y="395"/>
                      <a:pt x="896" y="461"/>
                      <a:pt x="889" y="4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3245" y="1755"/>
                <a:ext cx="130" cy="2045"/>
              </a:xfrm>
              <a:custGeom>
                <a:avLst/>
                <a:gdLst>
                  <a:gd name="T0" fmla="*/ 0 w 55"/>
                  <a:gd name="T1" fmla="*/ 0 h 866"/>
                  <a:gd name="T2" fmla="*/ 37 w 55"/>
                  <a:gd name="T3" fmla="*/ 203 h 866"/>
                  <a:gd name="T4" fmla="*/ 49 w 55"/>
                  <a:gd name="T5" fmla="*/ 332 h 866"/>
                  <a:gd name="T6" fmla="*/ 53 w 55"/>
                  <a:gd name="T7" fmla="*/ 432 h 866"/>
                  <a:gd name="T8" fmla="*/ 55 w 55"/>
                  <a:gd name="T9" fmla="*/ 533 h 866"/>
                  <a:gd name="T10" fmla="*/ 50 w 55"/>
                  <a:gd name="T11" fmla="*/ 662 h 866"/>
                  <a:gd name="T12" fmla="*/ 21 w 55"/>
                  <a:gd name="T13" fmla="*/ 866 h 866"/>
                  <a:gd name="T14" fmla="*/ 40 w 55"/>
                  <a:gd name="T15" fmla="*/ 662 h 866"/>
                  <a:gd name="T16" fmla="*/ 45 w 55"/>
                  <a:gd name="T17" fmla="*/ 533 h 866"/>
                  <a:gd name="T18" fmla="*/ 44 w 55"/>
                  <a:gd name="T19" fmla="*/ 433 h 866"/>
                  <a:gd name="T20" fmla="*/ 39 w 55"/>
                  <a:gd name="T21" fmla="*/ 332 h 866"/>
                  <a:gd name="T22" fmla="*/ 27 w 55"/>
                  <a:gd name="T23" fmla="*/ 204 h 866"/>
                  <a:gd name="T24" fmla="*/ 0 w 55"/>
                  <a:gd name="T25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866">
                    <a:moveTo>
                      <a:pt x="0" y="0"/>
                    </a:moveTo>
                    <a:cubicBezTo>
                      <a:pt x="13" y="40"/>
                      <a:pt x="34" y="168"/>
                      <a:pt x="37" y="203"/>
                    </a:cubicBezTo>
                    <a:cubicBezTo>
                      <a:pt x="39" y="222"/>
                      <a:pt x="45" y="279"/>
                      <a:pt x="49" y="332"/>
                    </a:cubicBezTo>
                    <a:cubicBezTo>
                      <a:pt x="52" y="384"/>
                      <a:pt x="53" y="432"/>
                      <a:pt x="53" y="432"/>
                    </a:cubicBezTo>
                    <a:cubicBezTo>
                      <a:pt x="53" y="432"/>
                      <a:pt x="55" y="480"/>
                      <a:pt x="55" y="533"/>
                    </a:cubicBezTo>
                    <a:cubicBezTo>
                      <a:pt x="54" y="586"/>
                      <a:pt x="51" y="643"/>
                      <a:pt x="50" y="662"/>
                    </a:cubicBezTo>
                    <a:cubicBezTo>
                      <a:pt x="49" y="698"/>
                      <a:pt x="33" y="827"/>
                      <a:pt x="21" y="866"/>
                    </a:cubicBezTo>
                    <a:cubicBezTo>
                      <a:pt x="27" y="826"/>
                      <a:pt x="39" y="697"/>
                      <a:pt x="40" y="662"/>
                    </a:cubicBezTo>
                    <a:cubicBezTo>
                      <a:pt x="42" y="643"/>
                      <a:pt x="45" y="585"/>
                      <a:pt x="45" y="533"/>
                    </a:cubicBezTo>
                    <a:cubicBezTo>
                      <a:pt x="46" y="480"/>
                      <a:pt x="44" y="433"/>
                      <a:pt x="44" y="433"/>
                    </a:cubicBezTo>
                    <a:cubicBezTo>
                      <a:pt x="44" y="433"/>
                      <a:pt x="43" y="385"/>
                      <a:pt x="39" y="332"/>
                    </a:cubicBezTo>
                    <a:cubicBezTo>
                      <a:pt x="36" y="280"/>
                      <a:pt x="30" y="223"/>
                      <a:pt x="27" y="204"/>
                    </a:cubicBezTo>
                    <a:cubicBezTo>
                      <a:pt x="24" y="169"/>
                      <a:pt x="7" y="4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1180" y="505"/>
                <a:ext cx="2398" cy="1474"/>
              </a:xfrm>
              <a:custGeom>
                <a:avLst/>
                <a:gdLst>
                  <a:gd name="T0" fmla="*/ 0 w 1015"/>
                  <a:gd name="T1" fmla="*/ 395 h 624"/>
                  <a:gd name="T2" fmla="*/ 134 w 1015"/>
                  <a:gd name="T3" fmla="*/ 255 h 624"/>
                  <a:gd name="T4" fmla="*/ 281 w 1015"/>
                  <a:gd name="T5" fmla="*/ 140 h 624"/>
                  <a:gd name="T6" fmla="*/ 495 w 1015"/>
                  <a:gd name="T7" fmla="*/ 33 h 624"/>
                  <a:gd name="T8" fmla="*/ 679 w 1015"/>
                  <a:gd name="T9" fmla="*/ 1 h 624"/>
                  <a:gd name="T10" fmla="*/ 736 w 1015"/>
                  <a:gd name="T11" fmla="*/ 6 h 624"/>
                  <a:gd name="T12" fmla="*/ 858 w 1015"/>
                  <a:gd name="T13" fmla="*/ 52 h 624"/>
                  <a:gd name="T14" fmla="*/ 956 w 1015"/>
                  <a:gd name="T15" fmla="*/ 157 h 624"/>
                  <a:gd name="T16" fmla="*/ 993 w 1015"/>
                  <a:gd name="T17" fmla="*/ 247 h 624"/>
                  <a:gd name="T18" fmla="*/ 1012 w 1015"/>
                  <a:gd name="T19" fmla="*/ 432 h 624"/>
                  <a:gd name="T20" fmla="*/ 981 w 1015"/>
                  <a:gd name="T21" fmla="*/ 624 h 624"/>
                  <a:gd name="T22" fmla="*/ 1005 w 1015"/>
                  <a:gd name="T23" fmla="*/ 432 h 624"/>
                  <a:gd name="T24" fmla="*/ 984 w 1015"/>
                  <a:gd name="T25" fmla="*/ 249 h 624"/>
                  <a:gd name="T26" fmla="*/ 947 w 1015"/>
                  <a:gd name="T27" fmla="*/ 162 h 624"/>
                  <a:gd name="T28" fmla="*/ 852 w 1015"/>
                  <a:gd name="T29" fmla="*/ 60 h 624"/>
                  <a:gd name="T30" fmla="*/ 734 w 1015"/>
                  <a:gd name="T31" fmla="*/ 15 h 624"/>
                  <a:gd name="T32" fmla="*/ 679 w 1015"/>
                  <a:gd name="T33" fmla="*/ 11 h 624"/>
                  <a:gd name="T34" fmla="*/ 498 w 1015"/>
                  <a:gd name="T35" fmla="*/ 42 h 624"/>
                  <a:gd name="T36" fmla="*/ 287 w 1015"/>
                  <a:gd name="T37" fmla="*/ 148 h 624"/>
                  <a:gd name="T38" fmla="*/ 139 w 1015"/>
                  <a:gd name="T39" fmla="*/ 260 h 624"/>
                  <a:gd name="T40" fmla="*/ 0 w 1015"/>
                  <a:gd name="T41" fmla="*/ 39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5" h="624">
                    <a:moveTo>
                      <a:pt x="0" y="395"/>
                    </a:moveTo>
                    <a:cubicBezTo>
                      <a:pt x="23" y="365"/>
                      <a:pt x="76" y="307"/>
                      <a:pt x="134" y="255"/>
                    </a:cubicBezTo>
                    <a:cubicBezTo>
                      <a:pt x="192" y="203"/>
                      <a:pt x="254" y="158"/>
                      <a:pt x="281" y="140"/>
                    </a:cubicBezTo>
                    <a:cubicBezTo>
                      <a:pt x="311" y="120"/>
                      <a:pt x="402" y="64"/>
                      <a:pt x="495" y="33"/>
                    </a:cubicBezTo>
                    <a:cubicBezTo>
                      <a:pt x="588" y="0"/>
                      <a:pt x="679" y="0"/>
                      <a:pt x="679" y="1"/>
                    </a:cubicBezTo>
                    <a:cubicBezTo>
                      <a:pt x="679" y="1"/>
                      <a:pt x="702" y="1"/>
                      <a:pt x="736" y="6"/>
                    </a:cubicBezTo>
                    <a:cubicBezTo>
                      <a:pt x="770" y="11"/>
                      <a:pt x="816" y="25"/>
                      <a:pt x="858" y="52"/>
                    </a:cubicBezTo>
                    <a:cubicBezTo>
                      <a:pt x="899" y="79"/>
                      <a:pt x="934" y="119"/>
                      <a:pt x="956" y="157"/>
                    </a:cubicBezTo>
                    <a:cubicBezTo>
                      <a:pt x="977" y="195"/>
                      <a:pt x="988" y="229"/>
                      <a:pt x="993" y="247"/>
                    </a:cubicBezTo>
                    <a:cubicBezTo>
                      <a:pt x="1003" y="278"/>
                      <a:pt x="1015" y="355"/>
                      <a:pt x="1012" y="432"/>
                    </a:cubicBezTo>
                    <a:cubicBezTo>
                      <a:pt x="1009" y="510"/>
                      <a:pt x="993" y="588"/>
                      <a:pt x="981" y="624"/>
                    </a:cubicBezTo>
                    <a:cubicBezTo>
                      <a:pt x="990" y="587"/>
                      <a:pt x="1004" y="510"/>
                      <a:pt x="1005" y="432"/>
                    </a:cubicBezTo>
                    <a:cubicBezTo>
                      <a:pt x="1007" y="355"/>
                      <a:pt x="994" y="280"/>
                      <a:pt x="984" y="249"/>
                    </a:cubicBezTo>
                    <a:cubicBezTo>
                      <a:pt x="979" y="232"/>
                      <a:pt x="969" y="199"/>
                      <a:pt x="947" y="162"/>
                    </a:cubicBezTo>
                    <a:cubicBezTo>
                      <a:pt x="926" y="125"/>
                      <a:pt x="893" y="86"/>
                      <a:pt x="852" y="60"/>
                    </a:cubicBezTo>
                    <a:cubicBezTo>
                      <a:pt x="813" y="33"/>
                      <a:pt x="768" y="20"/>
                      <a:pt x="734" y="15"/>
                    </a:cubicBezTo>
                    <a:cubicBezTo>
                      <a:pt x="701" y="10"/>
                      <a:pt x="679" y="11"/>
                      <a:pt x="679" y="11"/>
                    </a:cubicBezTo>
                    <a:cubicBezTo>
                      <a:pt x="679" y="10"/>
                      <a:pt x="590" y="10"/>
                      <a:pt x="498" y="42"/>
                    </a:cubicBezTo>
                    <a:cubicBezTo>
                      <a:pt x="406" y="72"/>
                      <a:pt x="316" y="129"/>
                      <a:pt x="287" y="148"/>
                    </a:cubicBezTo>
                    <a:cubicBezTo>
                      <a:pt x="259" y="166"/>
                      <a:pt x="197" y="209"/>
                      <a:pt x="139" y="260"/>
                    </a:cubicBezTo>
                    <a:cubicBezTo>
                      <a:pt x="80" y="311"/>
                      <a:pt x="25" y="367"/>
                      <a:pt x="0" y="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</p:grp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314325" y="3138488"/>
              <a:ext cx="2117725" cy="847725"/>
            </a:xfrm>
            <a:custGeom>
              <a:avLst/>
              <a:gdLst>
                <a:gd name="T0" fmla="*/ 0 w 565"/>
                <a:gd name="T1" fmla="*/ 220 h 226"/>
                <a:gd name="T2" fmla="*/ 541 w 565"/>
                <a:gd name="T3" fmla="*/ 0 h 226"/>
                <a:gd name="T4" fmla="*/ 565 w 565"/>
                <a:gd name="T5" fmla="*/ 25 h 226"/>
                <a:gd name="T6" fmla="*/ 530 w 565"/>
                <a:gd name="T7" fmla="*/ 73 h 226"/>
                <a:gd name="T8" fmla="*/ 127 w 565"/>
                <a:gd name="T9" fmla="*/ 226 h 226"/>
                <a:gd name="T10" fmla="*/ 0 w 565"/>
                <a:gd name="T11" fmla="*/ 22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226">
                  <a:moveTo>
                    <a:pt x="0" y="220"/>
                  </a:moveTo>
                  <a:cubicBezTo>
                    <a:pt x="230" y="87"/>
                    <a:pt x="541" y="0"/>
                    <a:pt x="541" y="0"/>
                  </a:cubicBezTo>
                  <a:cubicBezTo>
                    <a:pt x="565" y="25"/>
                    <a:pt x="565" y="25"/>
                    <a:pt x="565" y="25"/>
                  </a:cubicBezTo>
                  <a:cubicBezTo>
                    <a:pt x="530" y="73"/>
                    <a:pt x="530" y="73"/>
                    <a:pt x="530" y="73"/>
                  </a:cubicBezTo>
                  <a:cubicBezTo>
                    <a:pt x="530" y="73"/>
                    <a:pt x="270" y="150"/>
                    <a:pt x="127" y="226"/>
                  </a:cubicBezTo>
                  <a:lnTo>
                    <a:pt x="0" y="220"/>
                  </a:lnTo>
                  <a:close/>
                </a:path>
              </a:pathLst>
            </a:custGeom>
            <a:gradFill flip="none" rotWithShape="1">
              <a:gsLst>
                <a:gs pos="10000">
                  <a:srgbClr val="0083B8"/>
                </a:gs>
                <a:gs pos="56000">
                  <a:srgbClr val="21C0FF"/>
                </a:gs>
                <a:gs pos="100000">
                  <a:srgbClr val="9FE4FF"/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314325" y="3929063"/>
              <a:ext cx="644525" cy="296862"/>
            </a:xfrm>
            <a:custGeom>
              <a:avLst/>
              <a:gdLst>
                <a:gd name="T0" fmla="*/ 0 w 406"/>
                <a:gd name="T1" fmla="*/ 21 h 187"/>
                <a:gd name="T2" fmla="*/ 120 w 406"/>
                <a:gd name="T3" fmla="*/ 0 h 187"/>
                <a:gd name="T4" fmla="*/ 170 w 406"/>
                <a:gd name="T5" fmla="*/ 2 h 187"/>
                <a:gd name="T6" fmla="*/ 406 w 406"/>
                <a:gd name="T7" fmla="*/ 154 h 187"/>
                <a:gd name="T8" fmla="*/ 269 w 406"/>
                <a:gd name="T9" fmla="*/ 187 h 187"/>
                <a:gd name="T10" fmla="*/ 245 w 406"/>
                <a:gd name="T11" fmla="*/ 175 h 187"/>
                <a:gd name="T12" fmla="*/ 0 w 406"/>
                <a:gd name="T13" fmla="*/ 2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187">
                  <a:moveTo>
                    <a:pt x="0" y="21"/>
                  </a:moveTo>
                  <a:lnTo>
                    <a:pt x="120" y="0"/>
                  </a:lnTo>
                  <a:lnTo>
                    <a:pt x="170" y="2"/>
                  </a:lnTo>
                  <a:lnTo>
                    <a:pt x="406" y="154"/>
                  </a:lnTo>
                  <a:lnTo>
                    <a:pt x="269" y="187"/>
                  </a:lnTo>
                  <a:lnTo>
                    <a:pt x="245" y="175"/>
                  </a:lnTo>
                  <a:lnTo>
                    <a:pt x="0" y="21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005070"/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3805238" y="5630862"/>
              <a:ext cx="1852613" cy="1350962"/>
            </a:xfrm>
            <a:custGeom>
              <a:avLst/>
              <a:gdLst>
                <a:gd name="T0" fmla="*/ 1167 w 1167"/>
                <a:gd name="T1" fmla="*/ 839 h 851"/>
                <a:gd name="T2" fmla="*/ 1060 w 1167"/>
                <a:gd name="T3" fmla="*/ 678 h 851"/>
                <a:gd name="T4" fmla="*/ 14 w 1167"/>
                <a:gd name="T5" fmla="*/ 0 h 851"/>
                <a:gd name="T6" fmla="*/ 0 w 1167"/>
                <a:gd name="T7" fmla="*/ 59 h 851"/>
                <a:gd name="T8" fmla="*/ 101 w 1167"/>
                <a:gd name="T9" fmla="*/ 225 h 851"/>
                <a:gd name="T10" fmla="*/ 1082 w 1167"/>
                <a:gd name="T11" fmla="*/ 851 h 851"/>
                <a:gd name="T12" fmla="*/ 1167 w 1167"/>
                <a:gd name="T13" fmla="*/ 839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7" h="851">
                  <a:moveTo>
                    <a:pt x="1167" y="839"/>
                  </a:moveTo>
                  <a:lnTo>
                    <a:pt x="1060" y="678"/>
                  </a:lnTo>
                  <a:lnTo>
                    <a:pt x="14" y="0"/>
                  </a:lnTo>
                  <a:lnTo>
                    <a:pt x="0" y="59"/>
                  </a:lnTo>
                  <a:lnTo>
                    <a:pt x="101" y="225"/>
                  </a:lnTo>
                  <a:lnTo>
                    <a:pt x="1082" y="851"/>
                  </a:lnTo>
                  <a:lnTo>
                    <a:pt x="1167" y="839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0083B8"/>
                </a:gs>
                <a:gs pos="56000">
                  <a:srgbClr val="2DC3FF"/>
                </a:gs>
                <a:gs pos="100000">
                  <a:srgbClr val="9FE4FF"/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-114300" y="3232150"/>
              <a:ext cx="2774950" cy="4105274"/>
            </a:xfrm>
            <a:custGeom>
              <a:avLst/>
              <a:gdLst>
                <a:gd name="T0" fmla="*/ 165 w 740"/>
                <a:gd name="T1" fmla="*/ 186 h 1095"/>
                <a:gd name="T2" fmla="*/ 679 w 740"/>
                <a:gd name="T3" fmla="*/ 0 h 1095"/>
                <a:gd name="T4" fmla="*/ 740 w 740"/>
                <a:gd name="T5" fmla="*/ 546 h 1095"/>
                <a:gd name="T6" fmla="*/ 656 w 740"/>
                <a:gd name="T7" fmla="*/ 493 h 1095"/>
                <a:gd name="T8" fmla="*/ 636 w 740"/>
                <a:gd name="T9" fmla="*/ 916 h 1095"/>
                <a:gd name="T10" fmla="*/ 628 w 740"/>
                <a:gd name="T11" fmla="*/ 944 h 1095"/>
                <a:gd name="T12" fmla="*/ 235 w 740"/>
                <a:gd name="T13" fmla="*/ 270 h 1095"/>
                <a:gd name="T14" fmla="*/ 266 w 740"/>
                <a:gd name="T15" fmla="*/ 249 h 1095"/>
                <a:gd name="T16" fmla="*/ 165 w 740"/>
                <a:gd name="T17" fmla="*/ 186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0" h="1095">
                  <a:moveTo>
                    <a:pt x="165" y="186"/>
                  </a:moveTo>
                  <a:cubicBezTo>
                    <a:pt x="165" y="186"/>
                    <a:pt x="421" y="67"/>
                    <a:pt x="679" y="0"/>
                  </a:cubicBezTo>
                  <a:cubicBezTo>
                    <a:pt x="679" y="0"/>
                    <a:pt x="673" y="291"/>
                    <a:pt x="740" y="546"/>
                  </a:cubicBezTo>
                  <a:cubicBezTo>
                    <a:pt x="656" y="493"/>
                    <a:pt x="656" y="493"/>
                    <a:pt x="656" y="493"/>
                  </a:cubicBezTo>
                  <a:cubicBezTo>
                    <a:pt x="656" y="493"/>
                    <a:pt x="573" y="724"/>
                    <a:pt x="636" y="916"/>
                  </a:cubicBezTo>
                  <a:cubicBezTo>
                    <a:pt x="628" y="944"/>
                    <a:pt x="628" y="944"/>
                    <a:pt x="628" y="944"/>
                  </a:cubicBezTo>
                  <a:cubicBezTo>
                    <a:pt x="628" y="944"/>
                    <a:pt x="0" y="1095"/>
                    <a:pt x="235" y="270"/>
                  </a:cubicBezTo>
                  <a:cubicBezTo>
                    <a:pt x="266" y="249"/>
                    <a:pt x="266" y="249"/>
                    <a:pt x="266" y="249"/>
                  </a:cubicBezTo>
                  <a:lnTo>
                    <a:pt x="165" y="1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5070"/>
                </a:gs>
                <a:gs pos="34000">
                  <a:srgbClr val="005070"/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1116013" y="5875337"/>
              <a:ext cx="4541838" cy="2178050"/>
            </a:xfrm>
            <a:custGeom>
              <a:avLst/>
              <a:gdLst>
                <a:gd name="T0" fmla="*/ 740 w 1211"/>
                <a:gd name="T1" fmla="*/ 0 h 581"/>
                <a:gd name="T2" fmla="*/ 763 w 1211"/>
                <a:gd name="T3" fmla="*/ 3 h 581"/>
                <a:gd name="T4" fmla="*/ 1211 w 1211"/>
                <a:gd name="T5" fmla="*/ 290 h 581"/>
                <a:gd name="T6" fmla="*/ 830 w 1211"/>
                <a:gd name="T7" fmla="*/ 530 h 581"/>
                <a:gd name="T8" fmla="*/ 474 w 1211"/>
                <a:gd name="T9" fmla="*/ 529 h 581"/>
                <a:gd name="T10" fmla="*/ 0 w 1211"/>
                <a:gd name="T11" fmla="*/ 300 h 581"/>
                <a:gd name="T12" fmla="*/ 22 w 1211"/>
                <a:gd name="T13" fmla="*/ 251 h 581"/>
                <a:gd name="T14" fmla="*/ 740 w 1211"/>
                <a:gd name="T15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1" h="581">
                  <a:moveTo>
                    <a:pt x="740" y="0"/>
                  </a:moveTo>
                  <a:cubicBezTo>
                    <a:pt x="763" y="3"/>
                    <a:pt x="763" y="3"/>
                    <a:pt x="763" y="3"/>
                  </a:cubicBezTo>
                  <a:cubicBezTo>
                    <a:pt x="1211" y="290"/>
                    <a:pt x="1211" y="290"/>
                    <a:pt x="1211" y="290"/>
                  </a:cubicBezTo>
                  <a:cubicBezTo>
                    <a:pt x="1211" y="290"/>
                    <a:pt x="1051" y="459"/>
                    <a:pt x="830" y="530"/>
                  </a:cubicBezTo>
                  <a:cubicBezTo>
                    <a:pt x="672" y="581"/>
                    <a:pt x="546" y="563"/>
                    <a:pt x="474" y="529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2" y="251"/>
                    <a:pt x="306" y="406"/>
                    <a:pt x="74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005070"/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1116013" y="5875337"/>
              <a:ext cx="3719513" cy="1754187"/>
            </a:xfrm>
            <a:custGeom>
              <a:avLst/>
              <a:gdLst>
                <a:gd name="T0" fmla="*/ 348 w 992"/>
                <a:gd name="T1" fmla="*/ 468 h 468"/>
                <a:gd name="T2" fmla="*/ 0 w 992"/>
                <a:gd name="T3" fmla="*/ 300 h 468"/>
                <a:gd name="T4" fmla="*/ 22 w 992"/>
                <a:gd name="T5" fmla="*/ 251 h 468"/>
                <a:gd name="T6" fmla="*/ 740 w 992"/>
                <a:gd name="T7" fmla="*/ 0 h 468"/>
                <a:gd name="T8" fmla="*/ 763 w 992"/>
                <a:gd name="T9" fmla="*/ 3 h 468"/>
                <a:gd name="T10" fmla="*/ 992 w 992"/>
                <a:gd name="T11" fmla="*/ 149 h 468"/>
                <a:gd name="T12" fmla="*/ 348 w 992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2" h="468">
                  <a:moveTo>
                    <a:pt x="348" y="468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2" y="251"/>
                    <a:pt x="306" y="406"/>
                    <a:pt x="740" y="0"/>
                  </a:cubicBezTo>
                  <a:cubicBezTo>
                    <a:pt x="763" y="3"/>
                    <a:pt x="763" y="3"/>
                    <a:pt x="763" y="3"/>
                  </a:cubicBezTo>
                  <a:cubicBezTo>
                    <a:pt x="992" y="149"/>
                    <a:pt x="992" y="149"/>
                    <a:pt x="992" y="149"/>
                  </a:cubicBezTo>
                  <a:cubicBezTo>
                    <a:pt x="947" y="194"/>
                    <a:pt x="665" y="462"/>
                    <a:pt x="348" y="468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005070"/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auto">
            <a:xfrm>
              <a:off x="490539" y="3240498"/>
              <a:ext cx="1928812" cy="696913"/>
            </a:xfrm>
            <a:custGeom>
              <a:avLst/>
              <a:gdLst>
                <a:gd name="T0" fmla="*/ 0 w 514"/>
                <a:gd name="T1" fmla="*/ 186 h 186"/>
                <a:gd name="T2" fmla="*/ 117 w 514"/>
                <a:gd name="T3" fmla="*/ 132 h 186"/>
                <a:gd name="T4" fmla="*/ 252 w 514"/>
                <a:gd name="T5" fmla="*/ 80 h 186"/>
                <a:gd name="T6" fmla="*/ 389 w 514"/>
                <a:gd name="T7" fmla="*/ 33 h 186"/>
                <a:gd name="T8" fmla="*/ 514 w 514"/>
                <a:gd name="T9" fmla="*/ 0 h 186"/>
                <a:gd name="T10" fmla="*/ 391 w 514"/>
                <a:gd name="T11" fmla="*/ 39 h 186"/>
                <a:gd name="T12" fmla="*/ 254 w 514"/>
                <a:gd name="T13" fmla="*/ 86 h 186"/>
                <a:gd name="T14" fmla="*/ 120 w 514"/>
                <a:gd name="T15" fmla="*/ 138 h 186"/>
                <a:gd name="T16" fmla="*/ 0 w 514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4" h="186">
                  <a:moveTo>
                    <a:pt x="0" y="186"/>
                  </a:moveTo>
                  <a:cubicBezTo>
                    <a:pt x="22" y="173"/>
                    <a:pt x="97" y="140"/>
                    <a:pt x="117" y="132"/>
                  </a:cubicBezTo>
                  <a:cubicBezTo>
                    <a:pt x="139" y="122"/>
                    <a:pt x="252" y="79"/>
                    <a:pt x="252" y="80"/>
                  </a:cubicBezTo>
                  <a:cubicBezTo>
                    <a:pt x="252" y="79"/>
                    <a:pt x="365" y="39"/>
                    <a:pt x="389" y="33"/>
                  </a:cubicBezTo>
                  <a:cubicBezTo>
                    <a:pt x="410" y="26"/>
                    <a:pt x="488" y="4"/>
                    <a:pt x="514" y="0"/>
                  </a:cubicBezTo>
                  <a:cubicBezTo>
                    <a:pt x="489" y="8"/>
                    <a:pt x="412" y="32"/>
                    <a:pt x="391" y="39"/>
                  </a:cubicBezTo>
                  <a:cubicBezTo>
                    <a:pt x="368" y="46"/>
                    <a:pt x="254" y="85"/>
                    <a:pt x="254" y="86"/>
                  </a:cubicBezTo>
                  <a:cubicBezTo>
                    <a:pt x="254" y="85"/>
                    <a:pt x="142" y="128"/>
                    <a:pt x="120" y="138"/>
                  </a:cubicBezTo>
                  <a:cubicBezTo>
                    <a:pt x="99" y="146"/>
                    <a:pt x="24" y="177"/>
                    <a:pt x="0" y="186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grpSp>
          <p:nvGrpSpPr>
            <p:cNvPr id="24" name="Group 54"/>
            <p:cNvGrpSpPr>
              <a:grpSpLocks noChangeAspect="1"/>
            </p:cNvGrpSpPr>
            <p:nvPr/>
          </p:nvGrpSpPr>
          <p:grpSpPr bwMode="auto">
            <a:xfrm>
              <a:off x="2146301" y="3247231"/>
              <a:ext cx="3479800" cy="4767262"/>
              <a:chOff x="1788" y="657"/>
              <a:chExt cx="2192" cy="3003"/>
            </a:xfrm>
          </p:grpSpPr>
          <p:sp>
            <p:nvSpPr>
              <p:cNvPr id="30" name="Freeform 55"/>
              <p:cNvSpPr>
                <a:spLocks/>
              </p:cNvSpPr>
              <p:nvPr/>
            </p:nvSpPr>
            <p:spPr bwMode="auto">
              <a:xfrm>
                <a:off x="1788" y="1822"/>
                <a:ext cx="486" cy="1677"/>
              </a:xfrm>
              <a:custGeom>
                <a:avLst/>
                <a:gdLst>
                  <a:gd name="T0" fmla="*/ 50 w 206"/>
                  <a:gd name="T1" fmla="*/ 0 h 710"/>
                  <a:gd name="T2" fmla="*/ 29 w 206"/>
                  <a:gd name="T3" fmla="*/ 90 h 710"/>
                  <a:gd name="T4" fmla="*/ 16 w 206"/>
                  <a:gd name="T5" fmla="*/ 178 h 710"/>
                  <a:gd name="T6" fmla="*/ 12 w 206"/>
                  <a:gd name="T7" fmla="*/ 292 h 710"/>
                  <a:gd name="T8" fmla="*/ 23 w 206"/>
                  <a:gd name="T9" fmla="*/ 379 h 710"/>
                  <a:gd name="T10" fmla="*/ 49 w 206"/>
                  <a:gd name="T11" fmla="*/ 463 h 710"/>
                  <a:gd name="T12" fmla="*/ 98 w 206"/>
                  <a:gd name="T13" fmla="*/ 566 h 710"/>
                  <a:gd name="T14" fmla="*/ 145 w 206"/>
                  <a:gd name="T15" fmla="*/ 641 h 710"/>
                  <a:gd name="T16" fmla="*/ 206 w 206"/>
                  <a:gd name="T17" fmla="*/ 710 h 710"/>
                  <a:gd name="T18" fmla="*/ 139 w 206"/>
                  <a:gd name="T19" fmla="*/ 645 h 710"/>
                  <a:gd name="T20" fmla="*/ 89 w 206"/>
                  <a:gd name="T21" fmla="*/ 570 h 710"/>
                  <a:gd name="T22" fmla="*/ 41 w 206"/>
                  <a:gd name="T23" fmla="*/ 466 h 710"/>
                  <a:gd name="T24" fmla="*/ 14 w 206"/>
                  <a:gd name="T25" fmla="*/ 381 h 710"/>
                  <a:gd name="T26" fmla="*/ 2 w 206"/>
                  <a:gd name="T27" fmla="*/ 292 h 710"/>
                  <a:gd name="T28" fmla="*/ 7 w 206"/>
                  <a:gd name="T29" fmla="*/ 177 h 710"/>
                  <a:gd name="T30" fmla="*/ 22 w 206"/>
                  <a:gd name="T31" fmla="*/ 89 h 710"/>
                  <a:gd name="T32" fmla="*/ 50 w 206"/>
                  <a:gd name="T33" fmla="*/ 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6" h="710">
                    <a:moveTo>
                      <a:pt x="50" y="0"/>
                    </a:moveTo>
                    <a:cubicBezTo>
                      <a:pt x="46" y="18"/>
                      <a:pt x="36" y="54"/>
                      <a:pt x="29" y="90"/>
                    </a:cubicBezTo>
                    <a:cubicBezTo>
                      <a:pt x="22" y="127"/>
                      <a:pt x="18" y="163"/>
                      <a:pt x="16" y="178"/>
                    </a:cubicBezTo>
                    <a:cubicBezTo>
                      <a:pt x="14" y="195"/>
                      <a:pt x="9" y="245"/>
                      <a:pt x="12" y="292"/>
                    </a:cubicBezTo>
                    <a:cubicBezTo>
                      <a:pt x="14" y="338"/>
                      <a:pt x="23" y="379"/>
                      <a:pt x="23" y="379"/>
                    </a:cubicBezTo>
                    <a:cubicBezTo>
                      <a:pt x="23" y="379"/>
                      <a:pt x="32" y="420"/>
                      <a:pt x="49" y="463"/>
                    </a:cubicBezTo>
                    <a:cubicBezTo>
                      <a:pt x="66" y="506"/>
                      <a:pt x="89" y="551"/>
                      <a:pt x="98" y="566"/>
                    </a:cubicBezTo>
                    <a:cubicBezTo>
                      <a:pt x="105" y="579"/>
                      <a:pt x="123" y="611"/>
                      <a:pt x="145" y="641"/>
                    </a:cubicBezTo>
                    <a:cubicBezTo>
                      <a:pt x="166" y="671"/>
                      <a:pt x="193" y="697"/>
                      <a:pt x="206" y="710"/>
                    </a:cubicBezTo>
                    <a:cubicBezTo>
                      <a:pt x="191" y="700"/>
                      <a:pt x="162" y="674"/>
                      <a:pt x="139" y="645"/>
                    </a:cubicBezTo>
                    <a:cubicBezTo>
                      <a:pt x="116" y="616"/>
                      <a:pt x="97" y="584"/>
                      <a:pt x="89" y="570"/>
                    </a:cubicBezTo>
                    <a:cubicBezTo>
                      <a:pt x="81" y="556"/>
                      <a:pt x="57" y="510"/>
                      <a:pt x="41" y="466"/>
                    </a:cubicBezTo>
                    <a:cubicBezTo>
                      <a:pt x="23" y="423"/>
                      <a:pt x="13" y="381"/>
                      <a:pt x="14" y="381"/>
                    </a:cubicBezTo>
                    <a:cubicBezTo>
                      <a:pt x="14" y="381"/>
                      <a:pt x="4" y="339"/>
                      <a:pt x="2" y="292"/>
                    </a:cubicBezTo>
                    <a:cubicBezTo>
                      <a:pt x="0" y="245"/>
                      <a:pt x="5" y="194"/>
                      <a:pt x="7" y="177"/>
                    </a:cubicBezTo>
                    <a:cubicBezTo>
                      <a:pt x="8" y="162"/>
                      <a:pt x="14" y="125"/>
                      <a:pt x="22" y="89"/>
                    </a:cubicBezTo>
                    <a:cubicBezTo>
                      <a:pt x="31" y="53"/>
                      <a:pt x="43" y="17"/>
                      <a:pt x="50" y="0"/>
                    </a:cubicBezTo>
                    <a:close/>
                  </a:path>
                </a:pathLst>
              </a:custGeom>
              <a:solidFill>
                <a:srgbClr val="005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31" name="Freeform 56"/>
              <p:cNvSpPr>
                <a:spLocks/>
              </p:cNvSpPr>
              <p:nvPr/>
            </p:nvSpPr>
            <p:spPr bwMode="auto">
              <a:xfrm>
                <a:off x="1953" y="657"/>
                <a:ext cx="151" cy="1290"/>
              </a:xfrm>
              <a:custGeom>
                <a:avLst/>
                <a:gdLst>
                  <a:gd name="T0" fmla="*/ 3 w 64"/>
                  <a:gd name="T1" fmla="*/ 0 h 546"/>
                  <a:gd name="T2" fmla="*/ 9 w 64"/>
                  <a:gd name="T3" fmla="*/ 130 h 546"/>
                  <a:gd name="T4" fmla="*/ 20 w 64"/>
                  <a:gd name="T5" fmla="*/ 275 h 546"/>
                  <a:gd name="T6" fmla="*/ 40 w 64"/>
                  <a:gd name="T7" fmla="*/ 418 h 546"/>
                  <a:gd name="T8" fmla="*/ 64 w 64"/>
                  <a:gd name="T9" fmla="*/ 546 h 546"/>
                  <a:gd name="T10" fmla="*/ 33 w 64"/>
                  <a:gd name="T11" fmla="*/ 419 h 546"/>
                  <a:gd name="T12" fmla="*/ 13 w 64"/>
                  <a:gd name="T13" fmla="*/ 275 h 546"/>
                  <a:gd name="T14" fmla="*/ 2 w 64"/>
                  <a:gd name="T15" fmla="*/ 130 h 546"/>
                  <a:gd name="T16" fmla="*/ 3 w 64"/>
                  <a:gd name="T1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6">
                    <a:moveTo>
                      <a:pt x="3" y="0"/>
                    </a:moveTo>
                    <a:cubicBezTo>
                      <a:pt x="4" y="26"/>
                      <a:pt x="7" y="108"/>
                      <a:pt x="9" y="130"/>
                    </a:cubicBezTo>
                    <a:cubicBezTo>
                      <a:pt x="9" y="154"/>
                      <a:pt x="19" y="275"/>
                      <a:pt x="20" y="275"/>
                    </a:cubicBezTo>
                    <a:cubicBezTo>
                      <a:pt x="19" y="275"/>
                      <a:pt x="35" y="395"/>
                      <a:pt x="40" y="418"/>
                    </a:cubicBezTo>
                    <a:cubicBezTo>
                      <a:pt x="43" y="440"/>
                      <a:pt x="59" y="520"/>
                      <a:pt x="64" y="546"/>
                    </a:cubicBezTo>
                    <a:cubicBezTo>
                      <a:pt x="55" y="522"/>
                      <a:pt x="37" y="441"/>
                      <a:pt x="33" y="419"/>
                    </a:cubicBezTo>
                    <a:cubicBezTo>
                      <a:pt x="28" y="396"/>
                      <a:pt x="12" y="275"/>
                      <a:pt x="13" y="275"/>
                    </a:cubicBezTo>
                    <a:cubicBezTo>
                      <a:pt x="12" y="275"/>
                      <a:pt x="2" y="155"/>
                      <a:pt x="2" y="130"/>
                    </a:cubicBezTo>
                    <a:cubicBezTo>
                      <a:pt x="1" y="108"/>
                      <a:pt x="0" y="26"/>
                      <a:pt x="3" y="0"/>
                    </a:cubicBezTo>
                    <a:close/>
                  </a:path>
                </a:pathLst>
              </a:custGeom>
              <a:solidFill>
                <a:srgbClr val="005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32" name="Freeform 57"/>
              <p:cNvSpPr>
                <a:spLocks/>
              </p:cNvSpPr>
              <p:nvPr/>
            </p:nvSpPr>
            <p:spPr bwMode="auto">
              <a:xfrm>
                <a:off x="2239" y="3008"/>
                <a:ext cx="1741" cy="652"/>
              </a:xfrm>
              <a:custGeom>
                <a:avLst/>
                <a:gdLst>
                  <a:gd name="T0" fmla="*/ 737 w 737"/>
                  <a:gd name="T1" fmla="*/ 0 h 276"/>
                  <a:gd name="T2" fmla="*/ 666 w 737"/>
                  <a:gd name="T3" fmla="*/ 68 h 276"/>
                  <a:gd name="T4" fmla="*/ 591 w 737"/>
                  <a:gd name="T5" fmla="*/ 127 h 276"/>
                  <a:gd name="T6" fmla="*/ 487 w 737"/>
                  <a:gd name="T7" fmla="*/ 190 h 276"/>
                  <a:gd name="T8" fmla="*/ 400 w 737"/>
                  <a:gd name="T9" fmla="*/ 230 h 276"/>
                  <a:gd name="T10" fmla="*/ 310 w 737"/>
                  <a:gd name="T11" fmla="*/ 259 h 276"/>
                  <a:gd name="T12" fmla="*/ 189 w 737"/>
                  <a:gd name="T13" fmla="*/ 276 h 276"/>
                  <a:gd name="T14" fmla="*/ 94 w 737"/>
                  <a:gd name="T15" fmla="*/ 269 h 276"/>
                  <a:gd name="T16" fmla="*/ 0 w 737"/>
                  <a:gd name="T17" fmla="*/ 239 h 276"/>
                  <a:gd name="T18" fmla="*/ 94 w 737"/>
                  <a:gd name="T19" fmla="*/ 264 h 276"/>
                  <a:gd name="T20" fmla="*/ 188 w 737"/>
                  <a:gd name="T21" fmla="*/ 268 h 276"/>
                  <a:gd name="T22" fmla="*/ 307 w 737"/>
                  <a:gd name="T23" fmla="*/ 249 h 276"/>
                  <a:gd name="T24" fmla="*/ 397 w 737"/>
                  <a:gd name="T25" fmla="*/ 221 h 276"/>
                  <a:gd name="T26" fmla="*/ 482 w 737"/>
                  <a:gd name="T27" fmla="*/ 182 h 276"/>
                  <a:gd name="T28" fmla="*/ 586 w 737"/>
                  <a:gd name="T29" fmla="*/ 119 h 276"/>
                  <a:gd name="T30" fmla="*/ 662 w 737"/>
                  <a:gd name="T31" fmla="*/ 63 h 276"/>
                  <a:gd name="T32" fmla="*/ 737 w 737"/>
                  <a:gd name="T3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7" h="276">
                    <a:moveTo>
                      <a:pt x="737" y="0"/>
                    </a:moveTo>
                    <a:cubicBezTo>
                      <a:pt x="725" y="14"/>
                      <a:pt x="697" y="43"/>
                      <a:pt x="666" y="68"/>
                    </a:cubicBezTo>
                    <a:cubicBezTo>
                      <a:pt x="636" y="94"/>
                      <a:pt x="605" y="117"/>
                      <a:pt x="591" y="127"/>
                    </a:cubicBezTo>
                    <a:cubicBezTo>
                      <a:pt x="576" y="137"/>
                      <a:pt x="531" y="167"/>
                      <a:pt x="487" y="190"/>
                    </a:cubicBezTo>
                    <a:cubicBezTo>
                      <a:pt x="443" y="213"/>
                      <a:pt x="400" y="229"/>
                      <a:pt x="400" y="230"/>
                    </a:cubicBezTo>
                    <a:cubicBezTo>
                      <a:pt x="400" y="229"/>
                      <a:pt x="358" y="247"/>
                      <a:pt x="310" y="259"/>
                    </a:cubicBezTo>
                    <a:cubicBezTo>
                      <a:pt x="261" y="271"/>
                      <a:pt x="207" y="275"/>
                      <a:pt x="189" y="276"/>
                    </a:cubicBezTo>
                    <a:cubicBezTo>
                      <a:pt x="172" y="276"/>
                      <a:pt x="133" y="276"/>
                      <a:pt x="94" y="269"/>
                    </a:cubicBezTo>
                    <a:cubicBezTo>
                      <a:pt x="54" y="263"/>
                      <a:pt x="17" y="248"/>
                      <a:pt x="0" y="239"/>
                    </a:cubicBezTo>
                    <a:cubicBezTo>
                      <a:pt x="18" y="247"/>
                      <a:pt x="55" y="259"/>
                      <a:pt x="94" y="264"/>
                    </a:cubicBezTo>
                    <a:cubicBezTo>
                      <a:pt x="133" y="269"/>
                      <a:pt x="172" y="269"/>
                      <a:pt x="188" y="268"/>
                    </a:cubicBezTo>
                    <a:cubicBezTo>
                      <a:pt x="206" y="267"/>
                      <a:pt x="260" y="262"/>
                      <a:pt x="307" y="249"/>
                    </a:cubicBezTo>
                    <a:cubicBezTo>
                      <a:pt x="355" y="238"/>
                      <a:pt x="397" y="221"/>
                      <a:pt x="397" y="221"/>
                    </a:cubicBezTo>
                    <a:cubicBezTo>
                      <a:pt x="397" y="221"/>
                      <a:pt x="439" y="205"/>
                      <a:pt x="482" y="182"/>
                    </a:cubicBezTo>
                    <a:cubicBezTo>
                      <a:pt x="526" y="159"/>
                      <a:pt x="571" y="129"/>
                      <a:pt x="586" y="119"/>
                    </a:cubicBezTo>
                    <a:cubicBezTo>
                      <a:pt x="599" y="110"/>
                      <a:pt x="631" y="88"/>
                      <a:pt x="662" y="63"/>
                    </a:cubicBezTo>
                    <a:cubicBezTo>
                      <a:pt x="693" y="39"/>
                      <a:pt x="723" y="12"/>
                      <a:pt x="737" y="0"/>
                    </a:cubicBezTo>
                    <a:close/>
                  </a:path>
                </a:pathLst>
              </a:custGeom>
              <a:solidFill>
                <a:srgbClr val="005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</p:grp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1196975" y="5932487"/>
              <a:ext cx="3719513" cy="1754187"/>
            </a:xfrm>
            <a:custGeom>
              <a:avLst/>
              <a:gdLst>
                <a:gd name="T0" fmla="*/ 348 w 992"/>
                <a:gd name="T1" fmla="*/ 468 h 468"/>
                <a:gd name="T2" fmla="*/ 0 w 992"/>
                <a:gd name="T3" fmla="*/ 300 h 468"/>
                <a:gd name="T4" fmla="*/ 22 w 992"/>
                <a:gd name="T5" fmla="*/ 251 h 468"/>
                <a:gd name="T6" fmla="*/ 740 w 992"/>
                <a:gd name="T7" fmla="*/ 0 h 468"/>
                <a:gd name="T8" fmla="*/ 763 w 992"/>
                <a:gd name="T9" fmla="*/ 3 h 468"/>
                <a:gd name="T10" fmla="*/ 992 w 992"/>
                <a:gd name="T11" fmla="*/ 149 h 468"/>
                <a:gd name="T12" fmla="*/ 348 w 992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2" h="468">
                  <a:moveTo>
                    <a:pt x="348" y="468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2" y="251"/>
                    <a:pt x="306" y="406"/>
                    <a:pt x="740" y="0"/>
                  </a:cubicBezTo>
                  <a:cubicBezTo>
                    <a:pt x="763" y="3"/>
                    <a:pt x="763" y="3"/>
                    <a:pt x="763" y="3"/>
                  </a:cubicBezTo>
                  <a:cubicBezTo>
                    <a:pt x="992" y="149"/>
                    <a:pt x="992" y="149"/>
                    <a:pt x="992" y="149"/>
                  </a:cubicBezTo>
                  <a:cubicBezTo>
                    <a:pt x="947" y="194"/>
                    <a:pt x="665" y="462"/>
                    <a:pt x="348" y="468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005070"/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9FE4FF"/>
                </a:gs>
              </a:gsLst>
              <a:lin ang="1890000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190500" y="4165600"/>
              <a:ext cx="3786188" cy="3105149"/>
            </a:xfrm>
            <a:custGeom>
              <a:avLst/>
              <a:gdLst>
                <a:gd name="T0" fmla="*/ 1010 w 1010"/>
                <a:gd name="T1" fmla="*/ 459 h 828"/>
                <a:gd name="T2" fmla="*/ 970 w 1010"/>
                <a:gd name="T3" fmla="*/ 391 h 828"/>
                <a:gd name="T4" fmla="*/ 608 w 1010"/>
                <a:gd name="T5" fmla="*/ 646 h 828"/>
                <a:gd name="T6" fmla="*/ 152 w 1010"/>
                <a:gd name="T7" fmla="*/ 517 h 828"/>
                <a:gd name="T8" fmla="*/ 185 w 1010"/>
                <a:gd name="T9" fmla="*/ 0 h 828"/>
                <a:gd name="T10" fmla="*/ 137 w 1010"/>
                <a:gd name="T11" fmla="*/ 11 h 828"/>
                <a:gd name="T12" fmla="*/ 90 w 1010"/>
                <a:gd name="T13" fmla="*/ 575 h 828"/>
                <a:gd name="T14" fmla="*/ 657 w 1010"/>
                <a:gd name="T15" fmla="*/ 720 h 828"/>
                <a:gd name="T16" fmla="*/ 1010 w 1010"/>
                <a:gd name="T17" fmla="*/ 459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0" h="828">
                  <a:moveTo>
                    <a:pt x="1010" y="459"/>
                  </a:moveTo>
                  <a:cubicBezTo>
                    <a:pt x="970" y="391"/>
                    <a:pt x="970" y="391"/>
                    <a:pt x="970" y="391"/>
                  </a:cubicBezTo>
                  <a:cubicBezTo>
                    <a:pt x="880" y="482"/>
                    <a:pt x="755" y="585"/>
                    <a:pt x="608" y="646"/>
                  </a:cubicBezTo>
                  <a:cubicBezTo>
                    <a:pt x="462" y="707"/>
                    <a:pt x="247" y="727"/>
                    <a:pt x="152" y="517"/>
                  </a:cubicBezTo>
                  <a:cubicBezTo>
                    <a:pt x="57" y="306"/>
                    <a:pt x="185" y="0"/>
                    <a:pt x="185" y="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0" y="327"/>
                    <a:pt x="90" y="575"/>
                  </a:cubicBezTo>
                  <a:cubicBezTo>
                    <a:pt x="180" y="823"/>
                    <a:pt x="436" y="828"/>
                    <a:pt x="657" y="720"/>
                  </a:cubicBezTo>
                  <a:cubicBezTo>
                    <a:pt x="878" y="612"/>
                    <a:pt x="1010" y="459"/>
                    <a:pt x="1010" y="4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5070"/>
                </a:gs>
                <a:gs pos="54591">
                  <a:srgbClr val="8FDFFF"/>
                </a:gs>
                <a:gs pos="85000">
                  <a:srgbClr val="2DC3FF"/>
                </a:gs>
                <a:gs pos="32000">
                  <a:srgbClr val="9FE4FF"/>
                </a:gs>
              </a:gsLst>
              <a:lin ang="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382589" y="4215223"/>
              <a:ext cx="3581400" cy="2932113"/>
            </a:xfrm>
            <a:custGeom>
              <a:avLst/>
              <a:gdLst>
                <a:gd name="T0" fmla="*/ 82 w 955"/>
                <a:gd name="T1" fmla="*/ 0 h 782"/>
                <a:gd name="T2" fmla="*/ 26 w 955"/>
                <a:gd name="T3" fmla="*/ 195 h 782"/>
                <a:gd name="T4" fmla="*/ 8 w 955"/>
                <a:gd name="T5" fmla="*/ 389 h 782"/>
                <a:gd name="T6" fmla="*/ 69 w 955"/>
                <a:gd name="T7" fmla="*/ 628 h 782"/>
                <a:gd name="T8" fmla="*/ 160 w 955"/>
                <a:gd name="T9" fmla="*/ 724 h 782"/>
                <a:gd name="T10" fmla="*/ 212 w 955"/>
                <a:gd name="T11" fmla="*/ 751 h 782"/>
                <a:gd name="T12" fmla="*/ 269 w 955"/>
                <a:gd name="T13" fmla="*/ 767 h 782"/>
                <a:gd name="T14" fmla="*/ 403 w 955"/>
                <a:gd name="T15" fmla="*/ 768 h 782"/>
                <a:gd name="T16" fmla="*/ 638 w 955"/>
                <a:gd name="T17" fmla="*/ 687 h 782"/>
                <a:gd name="T18" fmla="*/ 802 w 955"/>
                <a:gd name="T19" fmla="*/ 582 h 782"/>
                <a:gd name="T20" fmla="*/ 955 w 955"/>
                <a:gd name="T21" fmla="*/ 448 h 782"/>
                <a:gd name="T22" fmla="*/ 805 w 955"/>
                <a:gd name="T23" fmla="*/ 586 h 782"/>
                <a:gd name="T24" fmla="*/ 641 w 955"/>
                <a:gd name="T25" fmla="*/ 693 h 782"/>
                <a:gd name="T26" fmla="*/ 404 w 955"/>
                <a:gd name="T27" fmla="*/ 775 h 782"/>
                <a:gd name="T28" fmla="*/ 268 w 955"/>
                <a:gd name="T29" fmla="*/ 773 h 782"/>
                <a:gd name="T30" fmla="*/ 210 w 955"/>
                <a:gd name="T31" fmla="*/ 757 h 782"/>
                <a:gd name="T32" fmla="*/ 157 w 955"/>
                <a:gd name="T33" fmla="*/ 730 h 782"/>
                <a:gd name="T34" fmla="*/ 63 w 955"/>
                <a:gd name="T35" fmla="*/ 631 h 782"/>
                <a:gd name="T36" fmla="*/ 1 w 955"/>
                <a:gd name="T37" fmla="*/ 389 h 782"/>
                <a:gd name="T38" fmla="*/ 21 w 955"/>
                <a:gd name="T39" fmla="*/ 194 h 782"/>
                <a:gd name="T40" fmla="*/ 82 w 955"/>
                <a:gd name="T41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5" h="782">
                  <a:moveTo>
                    <a:pt x="82" y="0"/>
                  </a:moveTo>
                  <a:cubicBezTo>
                    <a:pt x="68" y="36"/>
                    <a:pt x="42" y="115"/>
                    <a:pt x="26" y="195"/>
                  </a:cubicBezTo>
                  <a:cubicBezTo>
                    <a:pt x="10" y="275"/>
                    <a:pt x="7" y="355"/>
                    <a:pt x="8" y="389"/>
                  </a:cubicBezTo>
                  <a:cubicBezTo>
                    <a:pt x="8" y="425"/>
                    <a:pt x="15" y="540"/>
                    <a:pt x="69" y="628"/>
                  </a:cubicBezTo>
                  <a:cubicBezTo>
                    <a:pt x="94" y="671"/>
                    <a:pt x="130" y="705"/>
                    <a:pt x="160" y="724"/>
                  </a:cubicBezTo>
                  <a:cubicBezTo>
                    <a:pt x="190" y="743"/>
                    <a:pt x="213" y="750"/>
                    <a:pt x="212" y="751"/>
                  </a:cubicBezTo>
                  <a:cubicBezTo>
                    <a:pt x="213" y="750"/>
                    <a:pt x="234" y="760"/>
                    <a:pt x="269" y="767"/>
                  </a:cubicBezTo>
                  <a:cubicBezTo>
                    <a:pt x="304" y="773"/>
                    <a:pt x="353" y="776"/>
                    <a:pt x="403" y="768"/>
                  </a:cubicBezTo>
                  <a:cubicBezTo>
                    <a:pt x="505" y="756"/>
                    <a:pt x="606" y="705"/>
                    <a:pt x="638" y="687"/>
                  </a:cubicBezTo>
                  <a:cubicBezTo>
                    <a:pt x="668" y="671"/>
                    <a:pt x="737" y="631"/>
                    <a:pt x="802" y="582"/>
                  </a:cubicBezTo>
                  <a:cubicBezTo>
                    <a:pt x="868" y="534"/>
                    <a:pt x="928" y="477"/>
                    <a:pt x="955" y="448"/>
                  </a:cubicBezTo>
                  <a:cubicBezTo>
                    <a:pt x="930" y="479"/>
                    <a:pt x="870" y="537"/>
                    <a:pt x="805" y="586"/>
                  </a:cubicBezTo>
                  <a:cubicBezTo>
                    <a:pt x="741" y="636"/>
                    <a:pt x="671" y="677"/>
                    <a:pt x="641" y="693"/>
                  </a:cubicBezTo>
                  <a:cubicBezTo>
                    <a:pt x="609" y="711"/>
                    <a:pt x="507" y="763"/>
                    <a:pt x="404" y="775"/>
                  </a:cubicBezTo>
                  <a:cubicBezTo>
                    <a:pt x="353" y="782"/>
                    <a:pt x="303" y="780"/>
                    <a:pt x="268" y="773"/>
                  </a:cubicBezTo>
                  <a:cubicBezTo>
                    <a:pt x="232" y="766"/>
                    <a:pt x="210" y="757"/>
                    <a:pt x="210" y="757"/>
                  </a:cubicBezTo>
                  <a:cubicBezTo>
                    <a:pt x="210" y="757"/>
                    <a:pt x="187" y="750"/>
                    <a:pt x="157" y="730"/>
                  </a:cubicBezTo>
                  <a:cubicBezTo>
                    <a:pt x="126" y="711"/>
                    <a:pt x="89" y="676"/>
                    <a:pt x="63" y="631"/>
                  </a:cubicBezTo>
                  <a:cubicBezTo>
                    <a:pt x="8" y="541"/>
                    <a:pt x="1" y="425"/>
                    <a:pt x="1" y="389"/>
                  </a:cubicBezTo>
                  <a:cubicBezTo>
                    <a:pt x="0" y="355"/>
                    <a:pt x="4" y="274"/>
                    <a:pt x="21" y="194"/>
                  </a:cubicBezTo>
                  <a:cubicBezTo>
                    <a:pt x="38" y="114"/>
                    <a:pt x="66" y="36"/>
                    <a:pt x="8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28" name="Freeform 50"/>
            <p:cNvSpPr>
              <a:spLocks/>
            </p:cNvSpPr>
            <p:nvPr/>
          </p:nvSpPr>
          <p:spPr bwMode="auto">
            <a:xfrm>
              <a:off x="600076" y="4173948"/>
              <a:ext cx="3214687" cy="2598738"/>
            </a:xfrm>
            <a:custGeom>
              <a:avLst/>
              <a:gdLst>
                <a:gd name="T0" fmla="*/ 857 w 857"/>
                <a:gd name="T1" fmla="*/ 391 h 693"/>
                <a:gd name="T2" fmla="*/ 723 w 857"/>
                <a:gd name="T3" fmla="*/ 514 h 693"/>
                <a:gd name="T4" fmla="*/ 577 w 857"/>
                <a:gd name="T5" fmla="*/ 610 h 693"/>
                <a:gd name="T6" fmla="*/ 367 w 857"/>
                <a:gd name="T7" fmla="*/ 686 h 693"/>
                <a:gd name="T8" fmla="*/ 245 w 857"/>
                <a:gd name="T9" fmla="*/ 686 h 693"/>
                <a:gd name="T10" fmla="*/ 193 w 857"/>
                <a:gd name="T11" fmla="*/ 672 h 693"/>
                <a:gd name="T12" fmla="*/ 146 w 857"/>
                <a:gd name="T13" fmla="*/ 649 h 693"/>
                <a:gd name="T14" fmla="*/ 60 w 857"/>
                <a:gd name="T15" fmla="*/ 562 h 693"/>
                <a:gd name="T16" fmla="*/ 11 w 857"/>
                <a:gd name="T17" fmla="*/ 438 h 693"/>
                <a:gd name="T18" fmla="*/ 1 w 857"/>
                <a:gd name="T19" fmla="*/ 348 h 693"/>
                <a:gd name="T20" fmla="*/ 19 w 857"/>
                <a:gd name="T21" fmla="*/ 174 h 693"/>
                <a:gd name="T22" fmla="*/ 72 w 857"/>
                <a:gd name="T23" fmla="*/ 0 h 693"/>
                <a:gd name="T24" fmla="*/ 23 w 857"/>
                <a:gd name="T25" fmla="*/ 175 h 693"/>
                <a:gd name="T26" fmla="*/ 8 w 857"/>
                <a:gd name="T27" fmla="*/ 348 h 693"/>
                <a:gd name="T28" fmla="*/ 66 w 857"/>
                <a:gd name="T29" fmla="*/ 559 h 693"/>
                <a:gd name="T30" fmla="*/ 149 w 857"/>
                <a:gd name="T31" fmla="*/ 643 h 693"/>
                <a:gd name="T32" fmla="*/ 196 w 857"/>
                <a:gd name="T33" fmla="*/ 666 h 693"/>
                <a:gd name="T34" fmla="*/ 246 w 857"/>
                <a:gd name="T35" fmla="*/ 679 h 693"/>
                <a:gd name="T36" fmla="*/ 366 w 857"/>
                <a:gd name="T37" fmla="*/ 679 h 693"/>
                <a:gd name="T38" fmla="*/ 574 w 857"/>
                <a:gd name="T39" fmla="*/ 604 h 693"/>
                <a:gd name="T40" fmla="*/ 720 w 857"/>
                <a:gd name="T41" fmla="*/ 510 h 693"/>
                <a:gd name="T42" fmla="*/ 857 w 857"/>
                <a:gd name="T43" fmla="*/ 391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7" h="693">
                  <a:moveTo>
                    <a:pt x="857" y="391"/>
                  </a:moveTo>
                  <a:cubicBezTo>
                    <a:pt x="833" y="417"/>
                    <a:pt x="780" y="469"/>
                    <a:pt x="723" y="514"/>
                  </a:cubicBezTo>
                  <a:cubicBezTo>
                    <a:pt x="666" y="559"/>
                    <a:pt x="604" y="596"/>
                    <a:pt x="577" y="610"/>
                  </a:cubicBezTo>
                  <a:cubicBezTo>
                    <a:pt x="549" y="626"/>
                    <a:pt x="459" y="673"/>
                    <a:pt x="367" y="686"/>
                  </a:cubicBezTo>
                  <a:cubicBezTo>
                    <a:pt x="321" y="693"/>
                    <a:pt x="277" y="691"/>
                    <a:pt x="245" y="686"/>
                  </a:cubicBezTo>
                  <a:cubicBezTo>
                    <a:pt x="213" y="680"/>
                    <a:pt x="193" y="672"/>
                    <a:pt x="193" y="672"/>
                  </a:cubicBezTo>
                  <a:cubicBezTo>
                    <a:pt x="194" y="672"/>
                    <a:pt x="173" y="666"/>
                    <a:pt x="146" y="649"/>
                  </a:cubicBezTo>
                  <a:cubicBezTo>
                    <a:pt x="118" y="632"/>
                    <a:pt x="84" y="602"/>
                    <a:pt x="60" y="562"/>
                  </a:cubicBezTo>
                  <a:cubicBezTo>
                    <a:pt x="35" y="523"/>
                    <a:pt x="18" y="478"/>
                    <a:pt x="11" y="438"/>
                  </a:cubicBezTo>
                  <a:cubicBezTo>
                    <a:pt x="2" y="398"/>
                    <a:pt x="1" y="364"/>
                    <a:pt x="1" y="348"/>
                  </a:cubicBezTo>
                  <a:cubicBezTo>
                    <a:pt x="0" y="317"/>
                    <a:pt x="3" y="245"/>
                    <a:pt x="19" y="174"/>
                  </a:cubicBezTo>
                  <a:cubicBezTo>
                    <a:pt x="33" y="103"/>
                    <a:pt x="58" y="33"/>
                    <a:pt x="72" y="0"/>
                  </a:cubicBezTo>
                  <a:cubicBezTo>
                    <a:pt x="60" y="33"/>
                    <a:pt x="37" y="104"/>
                    <a:pt x="23" y="175"/>
                  </a:cubicBezTo>
                  <a:cubicBezTo>
                    <a:pt x="9" y="246"/>
                    <a:pt x="6" y="317"/>
                    <a:pt x="8" y="348"/>
                  </a:cubicBezTo>
                  <a:cubicBezTo>
                    <a:pt x="8" y="380"/>
                    <a:pt x="14" y="482"/>
                    <a:pt x="66" y="559"/>
                  </a:cubicBezTo>
                  <a:cubicBezTo>
                    <a:pt x="89" y="597"/>
                    <a:pt x="122" y="627"/>
                    <a:pt x="149" y="643"/>
                  </a:cubicBezTo>
                  <a:cubicBezTo>
                    <a:pt x="176" y="660"/>
                    <a:pt x="196" y="666"/>
                    <a:pt x="196" y="666"/>
                  </a:cubicBezTo>
                  <a:cubicBezTo>
                    <a:pt x="196" y="666"/>
                    <a:pt x="215" y="674"/>
                    <a:pt x="246" y="679"/>
                  </a:cubicBezTo>
                  <a:cubicBezTo>
                    <a:pt x="277" y="685"/>
                    <a:pt x="321" y="686"/>
                    <a:pt x="366" y="679"/>
                  </a:cubicBezTo>
                  <a:cubicBezTo>
                    <a:pt x="456" y="667"/>
                    <a:pt x="545" y="620"/>
                    <a:pt x="574" y="604"/>
                  </a:cubicBezTo>
                  <a:cubicBezTo>
                    <a:pt x="601" y="590"/>
                    <a:pt x="662" y="554"/>
                    <a:pt x="720" y="510"/>
                  </a:cubicBezTo>
                  <a:cubicBezTo>
                    <a:pt x="778" y="466"/>
                    <a:pt x="831" y="415"/>
                    <a:pt x="857" y="39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>
              <a:off x="3963989" y="5894798"/>
              <a:ext cx="1681162" cy="1076325"/>
            </a:xfrm>
            <a:custGeom>
              <a:avLst/>
              <a:gdLst>
                <a:gd name="T0" fmla="*/ 0 w 448"/>
                <a:gd name="T1" fmla="*/ 0 h 287"/>
                <a:gd name="T2" fmla="*/ 108 w 448"/>
                <a:gd name="T3" fmla="*/ 65 h 287"/>
                <a:gd name="T4" fmla="*/ 226 w 448"/>
                <a:gd name="T5" fmla="*/ 140 h 287"/>
                <a:gd name="T6" fmla="*/ 344 w 448"/>
                <a:gd name="T7" fmla="*/ 216 h 287"/>
                <a:gd name="T8" fmla="*/ 448 w 448"/>
                <a:gd name="T9" fmla="*/ 287 h 287"/>
                <a:gd name="T10" fmla="*/ 341 w 448"/>
                <a:gd name="T11" fmla="*/ 222 h 287"/>
                <a:gd name="T12" fmla="*/ 223 w 448"/>
                <a:gd name="T13" fmla="*/ 147 h 287"/>
                <a:gd name="T14" fmla="*/ 104 w 448"/>
                <a:gd name="T15" fmla="*/ 71 h 287"/>
                <a:gd name="T16" fmla="*/ 0 w 448"/>
                <a:gd name="T1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8" h="287">
                  <a:moveTo>
                    <a:pt x="0" y="0"/>
                  </a:moveTo>
                  <a:cubicBezTo>
                    <a:pt x="23" y="11"/>
                    <a:pt x="90" y="53"/>
                    <a:pt x="108" y="65"/>
                  </a:cubicBezTo>
                  <a:cubicBezTo>
                    <a:pt x="128" y="77"/>
                    <a:pt x="226" y="140"/>
                    <a:pt x="226" y="140"/>
                  </a:cubicBezTo>
                  <a:cubicBezTo>
                    <a:pt x="226" y="140"/>
                    <a:pt x="325" y="203"/>
                    <a:pt x="344" y="216"/>
                  </a:cubicBezTo>
                  <a:cubicBezTo>
                    <a:pt x="363" y="227"/>
                    <a:pt x="429" y="271"/>
                    <a:pt x="448" y="287"/>
                  </a:cubicBezTo>
                  <a:cubicBezTo>
                    <a:pt x="426" y="276"/>
                    <a:pt x="359" y="234"/>
                    <a:pt x="341" y="222"/>
                  </a:cubicBezTo>
                  <a:cubicBezTo>
                    <a:pt x="321" y="210"/>
                    <a:pt x="223" y="147"/>
                    <a:pt x="223" y="147"/>
                  </a:cubicBezTo>
                  <a:cubicBezTo>
                    <a:pt x="223" y="147"/>
                    <a:pt x="124" y="84"/>
                    <a:pt x="104" y="71"/>
                  </a:cubicBezTo>
                  <a:cubicBezTo>
                    <a:pt x="86" y="60"/>
                    <a:pt x="19" y="16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grpSp>
        <p:nvGrpSpPr>
          <p:cNvPr id="42" name="Group 61"/>
          <p:cNvGrpSpPr>
            <a:grpSpLocks noChangeAspect="1"/>
          </p:cNvGrpSpPr>
          <p:nvPr/>
        </p:nvGrpSpPr>
        <p:grpSpPr bwMode="auto">
          <a:xfrm>
            <a:off x="6029446" y="2081950"/>
            <a:ext cx="2956058" cy="1977986"/>
            <a:chOff x="3976" y="981"/>
            <a:chExt cx="1218" cy="815"/>
          </a:xfrm>
        </p:grpSpPr>
        <p:sp>
          <p:nvSpPr>
            <p:cNvPr id="43" name="Rectangle 62"/>
            <p:cNvSpPr>
              <a:spLocks noChangeArrowheads="1"/>
            </p:cNvSpPr>
            <p:nvPr/>
          </p:nvSpPr>
          <p:spPr bwMode="auto">
            <a:xfrm>
              <a:off x="3976" y="1203"/>
              <a:ext cx="1218" cy="503"/>
            </a:xfrm>
            <a:prstGeom prst="rect">
              <a:avLst/>
            </a:prstGeom>
            <a:solidFill>
              <a:sysClr val="window" lastClr="FFFFFF">
                <a:alpha val="65000"/>
              </a:sysClr>
            </a:solidFill>
            <a:ln w="9525">
              <a:gradFill flip="none" rotWithShape="1">
                <a:gsLst>
                  <a:gs pos="0">
                    <a:srgbClr val="C85600"/>
                  </a:gs>
                  <a:gs pos="50000">
                    <a:srgbClr val="FF7711"/>
                  </a:gs>
                  <a:gs pos="100000">
                    <a:srgbClr val="CC5700"/>
                  </a:gs>
                </a:gsLst>
                <a:lin ang="2700000" scaled="1"/>
                <a:tileRect/>
              </a:gra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4342" y="1706"/>
              <a:ext cx="252" cy="90"/>
            </a:xfrm>
            <a:custGeom>
              <a:avLst/>
              <a:gdLst>
                <a:gd name="T0" fmla="*/ 14 w 42"/>
                <a:gd name="T1" fmla="*/ 0 h 15"/>
                <a:gd name="T2" fmla="*/ 0 w 42"/>
                <a:gd name="T3" fmla="*/ 15 h 15"/>
                <a:gd name="T4" fmla="*/ 42 w 42"/>
                <a:gd name="T5" fmla="*/ 0 h 15"/>
                <a:gd name="T6" fmla="*/ 14 w 4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5">
                  <a:moveTo>
                    <a:pt x="14" y="0"/>
                  </a:moveTo>
                  <a:cubicBezTo>
                    <a:pt x="12" y="0"/>
                    <a:pt x="0" y="15"/>
                    <a:pt x="0" y="15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14" y="0"/>
                  </a:lnTo>
                  <a:close/>
                </a:path>
              </a:pathLst>
            </a:custGeom>
            <a:gradFill flip="none" rotWithShape="1">
              <a:gsLst>
                <a:gs pos="55000">
                  <a:srgbClr val="EA6400"/>
                </a:gs>
                <a:gs pos="100000">
                  <a:srgbClr val="FF9443"/>
                </a:gs>
                <a:gs pos="0">
                  <a:srgbClr val="5B1D01"/>
                </a:gs>
                <a:gs pos="76000">
                  <a:srgbClr val="FF7711"/>
                </a:gs>
              </a:gsLst>
              <a:lin ang="810000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3976" y="981"/>
              <a:ext cx="858" cy="222"/>
            </a:xfrm>
            <a:custGeom>
              <a:avLst/>
              <a:gdLst>
                <a:gd name="T0" fmla="*/ 750 w 858"/>
                <a:gd name="T1" fmla="*/ 0 h 108"/>
                <a:gd name="T2" fmla="*/ 0 w 858"/>
                <a:gd name="T3" fmla="*/ 0 h 108"/>
                <a:gd name="T4" fmla="*/ 0 w 858"/>
                <a:gd name="T5" fmla="*/ 108 h 108"/>
                <a:gd name="T6" fmla="*/ 858 w 858"/>
                <a:gd name="T7" fmla="*/ 108 h 108"/>
                <a:gd name="T8" fmla="*/ 750 w 85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108">
                  <a:moveTo>
                    <a:pt x="750" y="0"/>
                  </a:moveTo>
                  <a:lnTo>
                    <a:pt x="0" y="0"/>
                  </a:lnTo>
                  <a:lnTo>
                    <a:pt x="0" y="108"/>
                  </a:lnTo>
                  <a:lnTo>
                    <a:pt x="858" y="108"/>
                  </a:lnTo>
                  <a:lnTo>
                    <a:pt x="750" y="0"/>
                  </a:lnTo>
                  <a:close/>
                </a:path>
              </a:pathLst>
            </a:custGeom>
            <a:gradFill flip="none" rotWithShape="1">
              <a:gsLst>
                <a:gs pos="55000">
                  <a:srgbClr val="EA6400"/>
                </a:gs>
                <a:gs pos="100000">
                  <a:srgbClr val="FF9443"/>
                </a:gs>
                <a:gs pos="0">
                  <a:srgbClr val="5B1D01"/>
                </a:gs>
                <a:gs pos="76000">
                  <a:srgbClr val="FF7711"/>
                </a:gs>
              </a:gsLst>
              <a:lin ang="810000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grpSp>
        <p:nvGrpSpPr>
          <p:cNvPr id="46" name="Group 61"/>
          <p:cNvGrpSpPr>
            <a:grpSpLocks noChangeAspect="1"/>
          </p:cNvGrpSpPr>
          <p:nvPr/>
        </p:nvGrpSpPr>
        <p:grpSpPr bwMode="auto">
          <a:xfrm flipV="1">
            <a:off x="373558" y="4230997"/>
            <a:ext cx="2098675" cy="1341437"/>
            <a:chOff x="3976" y="1203"/>
            <a:chExt cx="1322" cy="845"/>
          </a:xfrm>
        </p:grpSpPr>
        <p:sp>
          <p:nvSpPr>
            <p:cNvPr id="47" name="Rectangle 62"/>
            <p:cNvSpPr>
              <a:spLocks noChangeArrowheads="1"/>
            </p:cNvSpPr>
            <p:nvPr/>
          </p:nvSpPr>
          <p:spPr bwMode="auto">
            <a:xfrm>
              <a:off x="3976" y="1203"/>
              <a:ext cx="1218" cy="503"/>
            </a:xfrm>
            <a:prstGeom prst="rect">
              <a:avLst/>
            </a:prstGeom>
            <a:solidFill>
              <a:sysClr val="window" lastClr="FFFFFF">
                <a:alpha val="65000"/>
              </a:sysClr>
            </a:solidFill>
            <a:ln w="9525">
              <a:gradFill flip="none" rotWithShape="1">
                <a:gsLst>
                  <a:gs pos="0">
                    <a:srgbClr val="006B96"/>
                  </a:gs>
                  <a:gs pos="50000">
                    <a:srgbClr val="0083B8"/>
                  </a:gs>
                  <a:gs pos="100000">
                    <a:srgbClr val="006892"/>
                  </a:gs>
                </a:gsLst>
                <a:lin ang="2700000" scaled="1"/>
                <a:tileRect/>
              </a:gra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endParaRPr>
            </a:p>
          </p:txBody>
        </p:sp>
        <p:sp>
          <p:nvSpPr>
            <p:cNvPr id="48" name="Freeform 63"/>
            <p:cNvSpPr>
              <a:spLocks/>
            </p:cNvSpPr>
            <p:nvPr/>
          </p:nvSpPr>
          <p:spPr bwMode="auto">
            <a:xfrm rot="16200000">
              <a:off x="5127" y="1421"/>
              <a:ext cx="252" cy="90"/>
            </a:xfrm>
            <a:custGeom>
              <a:avLst/>
              <a:gdLst>
                <a:gd name="T0" fmla="*/ 14 w 42"/>
                <a:gd name="T1" fmla="*/ 0 h 15"/>
                <a:gd name="T2" fmla="*/ 0 w 42"/>
                <a:gd name="T3" fmla="*/ 15 h 15"/>
                <a:gd name="T4" fmla="*/ 42 w 42"/>
                <a:gd name="T5" fmla="*/ 0 h 15"/>
                <a:gd name="T6" fmla="*/ 14 w 4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5">
                  <a:moveTo>
                    <a:pt x="14" y="0"/>
                  </a:moveTo>
                  <a:cubicBezTo>
                    <a:pt x="12" y="0"/>
                    <a:pt x="0" y="15"/>
                    <a:pt x="0" y="15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5070"/>
                </a:gs>
                <a:gs pos="34000">
                  <a:srgbClr val="005070"/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endParaRPr>
            </a:p>
          </p:txBody>
        </p:sp>
        <p:sp>
          <p:nvSpPr>
            <p:cNvPr id="49" name="Freeform 64"/>
            <p:cNvSpPr>
              <a:spLocks/>
            </p:cNvSpPr>
            <p:nvPr/>
          </p:nvSpPr>
          <p:spPr bwMode="auto">
            <a:xfrm flipV="1">
              <a:off x="3976" y="1706"/>
              <a:ext cx="840" cy="342"/>
            </a:xfrm>
            <a:custGeom>
              <a:avLst/>
              <a:gdLst>
                <a:gd name="T0" fmla="*/ 750 w 858"/>
                <a:gd name="T1" fmla="*/ 0 h 108"/>
                <a:gd name="T2" fmla="*/ 0 w 858"/>
                <a:gd name="T3" fmla="*/ 0 h 108"/>
                <a:gd name="T4" fmla="*/ 0 w 858"/>
                <a:gd name="T5" fmla="*/ 108 h 108"/>
                <a:gd name="T6" fmla="*/ 858 w 858"/>
                <a:gd name="T7" fmla="*/ 108 h 108"/>
                <a:gd name="T8" fmla="*/ 750 w 85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108">
                  <a:moveTo>
                    <a:pt x="750" y="0"/>
                  </a:moveTo>
                  <a:lnTo>
                    <a:pt x="0" y="0"/>
                  </a:lnTo>
                  <a:lnTo>
                    <a:pt x="0" y="108"/>
                  </a:lnTo>
                  <a:lnTo>
                    <a:pt x="858" y="108"/>
                  </a:lnTo>
                  <a:lnTo>
                    <a:pt x="7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5070"/>
                </a:gs>
                <a:gs pos="34000">
                  <a:srgbClr val="005070"/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宋体"/>
                <a:cs typeface="Times New Roman" pitchFamily="18" charset="0"/>
              </a:endParaRPr>
            </a:p>
          </p:txBody>
        </p:sp>
      </p:grpSp>
      <p:sp>
        <p:nvSpPr>
          <p:cNvPr id="50" name="TextBox 11"/>
          <p:cNvSpPr txBox="1">
            <a:spLocks noChangeArrowheads="1"/>
          </p:cNvSpPr>
          <p:nvPr/>
        </p:nvSpPr>
        <p:spPr bwMode="auto">
          <a:xfrm flipH="1">
            <a:off x="6086724" y="2026343"/>
            <a:ext cx="145658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3200" b="1" kern="0" dirty="0" smtClean="0">
                <a:solidFill>
                  <a:prstClr val="white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1,95</a:t>
            </a:r>
            <a:endParaRPr lang="en-US" altLang="zh-CN" sz="3200" b="1" kern="0" dirty="0" smtClean="0">
              <a:solidFill>
                <a:prstClr val="white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1" name="TextBox 11"/>
          <p:cNvSpPr txBox="1">
            <a:spLocks noChangeArrowheads="1"/>
          </p:cNvSpPr>
          <p:nvPr/>
        </p:nvSpPr>
        <p:spPr bwMode="auto">
          <a:xfrm flipH="1">
            <a:off x="206060" y="4169765"/>
            <a:ext cx="145658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3200" b="1" kern="0" smtClean="0">
                <a:solidFill>
                  <a:prstClr val="white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1,73</a:t>
            </a:r>
            <a:endParaRPr lang="en-US" altLang="zh-CN" sz="3200" b="1" kern="0" dirty="0" smtClean="0">
              <a:solidFill>
                <a:prstClr val="white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2" name="TextBox 11"/>
          <p:cNvSpPr txBox="1">
            <a:spLocks noChangeArrowheads="1"/>
          </p:cNvSpPr>
          <p:nvPr/>
        </p:nvSpPr>
        <p:spPr bwMode="auto">
          <a:xfrm flipH="1">
            <a:off x="6115022" y="2596897"/>
            <a:ext cx="2858289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На предупреждение возникновения и развития чрезвычайной ситуации</a:t>
            </a:r>
            <a:endParaRPr lang="en-US" altLang="zh-CN" b="1" kern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5" name="TextBox 11"/>
          <p:cNvSpPr txBox="1">
            <a:spLocks noChangeArrowheads="1"/>
          </p:cNvSpPr>
          <p:nvPr/>
        </p:nvSpPr>
        <p:spPr bwMode="auto">
          <a:xfrm flipH="1">
            <a:off x="466164" y="4700127"/>
            <a:ext cx="1775012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На исполнение 10 судебных актов</a:t>
            </a:r>
            <a:endParaRPr lang="en-US" altLang="zh-CN" b="1" kern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 txBox="1">
            <a:spLocks/>
          </p:cNvSpPr>
          <p:nvPr/>
        </p:nvSpPr>
        <p:spPr>
          <a:xfrm>
            <a:off x="2114648" y="249138"/>
            <a:ext cx="6078376" cy="678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Резервный фонд Сосновоборского городского округа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51B6C0-EDC6-4AC0-BBC7-2536E37800B0}"/>
              </a:ext>
            </a:extLst>
          </p:cNvPr>
          <p:cNvSpPr txBox="1">
            <a:spLocks/>
          </p:cNvSpPr>
          <p:nvPr/>
        </p:nvSpPr>
        <p:spPr>
          <a:xfrm>
            <a:off x="1907287" y="288562"/>
            <a:ext cx="6538768" cy="67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по борьбе с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в 2021 году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8073957" y="0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951B6C0-EDC6-4AC0-BBC7-2536E37800B0}"/>
              </a:ext>
            </a:extLst>
          </p:cNvPr>
          <p:cNvSpPr txBox="1">
            <a:spLocks/>
          </p:cNvSpPr>
          <p:nvPr/>
        </p:nvSpPr>
        <p:spPr>
          <a:xfrm>
            <a:off x="7980208" y="976145"/>
            <a:ext cx="1163792" cy="4089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ыс. руб.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208072"/>
              </p:ext>
            </p:extLst>
          </p:nvPr>
        </p:nvGraphicFramePr>
        <p:xfrm>
          <a:off x="224118" y="1389529"/>
          <a:ext cx="8767481" cy="341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93" name="Picture 9" descr="Казна испытывает дефицит – Коммерсантъ Ижев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97505"/>
            <a:ext cx="8576049" cy="199016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946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51B6C0-EDC6-4AC0-BBC7-2536E37800B0}"/>
              </a:ext>
            </a:extLst>
          </p:cNvPr>
          <p:cNvSpPr txBox="1">
            <a:spLocks/>
          </p:cNvSpPr>
          <p:nvPr/>
        </p:nvSpPr>
        <p:spPr>
          <a:xfrm>
            <a:off x="2355522" y="216844"/>
            <a:ext cx="6538768" cy="678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видов расходов бюджета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Сосновоборского городского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8154901" y="-65258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25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7" descr="C:\Users\FINBANK.ADM\Desktop\для презентации\2022\images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31976"/>
            <a:ext cx="8023412" cy="202602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Заголовок 1">
            <a:extLst>
              <a:ext uri="{FF2B5EF4-FFF2-40B4-BE49-F238E27FC236}">
                <a16:creationId xmlns:c="http://schemas.openxmlformats.org/drawingml/2006/chart" xmlns:cdr="http://schemas.openxmlformats.org/drawingml/2006/chartDrawing" xmlns="" xmlns:a16="http://schemas.microsoft.com/office/drawing/2014/main" xmlns:lc="http://schemas.openxmlformats.org/drawingml/2006/lockedCanvas" id="{1951B6C0-EDC6-4AC0-BBC7-2536E37800B0}"/>
              </a:ext>
            </a:extLst>
          </p:cNvPr>
          <p:cNvSpPr txBox="1">
            <a:spLocks/>
          </p:cNvSpPr>
          <p:nvPr/>
        </p:nvSpPr>
        <p:spPr>
          <a:xfrm>
            <a:off x="5751676" y="1945762"/>
            <a:ext cx="2938246" cy="3335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процентах к 2020 году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377777"/>
              </p:ext>
            </p:extLst>
          </p:nvPr>
        </p:nvGraphicFramePr>
        <p:xfrm>
          <a:off x="167742" y="886178"/>
          <a:ext cx="9057202" cy="486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803" y="334841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Остаток средств на счете бюджета по итогам работы за 2021 год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26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Gruppieren 1"/>
          <p:cNvGrpSpPr/>
          <p:nvPr/>
        </p:nvGrpSpPr>
        <p:grpSpPr>
          <a:xfrm>
            <a:off x="3191435" y="1936376"/>
            <a:ext cx="2994213" cy="3173506"/>
            <a:chOff x="3374014" y="1920698"/>
            <a:chExt cx="2492024" cy="2667092"/>
          </a:xfrm>
        </p:grpSpPr>
        <p:grpSp>
          <p:nvGrpSpPr>
            <p:cNvPr id="9" name="Gruppieren 4"/>
            <p:cNvGrpSpPr/>
            <p:nvPr/>
          </p:nvGrpSpPr>
          <p:grpSpPr>
            <a:xfrm>
              <a:off x="3374014" y="1920698"/>
              <a:ext cx="2471615" cy="2667092"/>
              <a:chOff x="3374014" y="1920698"/>
              <a:chExt cx="2471615" cy="26670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</p:grpSpPr>
          <p:sp>
            <p:nvSpPr>
              <p:cNvPr id="12" name="Freeform 5"/>
              <p:cNvSpPr>
                <a:spLocks/>
              </p:cNvSpPr>
              <p:nvPr/>
            </p:nvSpPr>
            <p:spPr bwMode="gray">
              <a:xfrm>
                <a:off x="3374014" y="1920698"/>
                <a:ext cx="1988949" cy="2667092"/>
              </a:xfrm>
              <a:custGeom>
                <a:avLst/>
                <a:gdLst/>
                <a:ahLst/>
                <a:cxnLst>
                  <a:cxn ang="0">
                    <a:pos x="502" y="620"/>
                  </a:cxn>
                  <a:cxn ang="0">
                    <a:pos x="86" y="179"/>
                  </a:cxn>
                  <a:cxn ang="0">
                    <a:pos x="121" y="0"/>
                  </a:cxn>
                  <a:cxn ang="0">
                    <a:pos x="68" y="0"/>
                  </a:cxn>
                  <a:cxn ang="0">
                    <a:pos x="0" y="68"/>
                  </a:cxn>
                  <a:cxn ang="0">
                    <a:pos x="0" y="1049"/>
                  </a:cxn>
                  <a:cxn ang="0">
                    <a:pos x="68" y="1117"/>
                  </a:cxn>
                  <a:cxn ang="0">
                    <a:pos x="796" y="1117"/>
                  </a:cxn>
                  <a:cxn ang="0">
                    <a:pos x="833" y="966"/>
                  </a:cxn>
                  <a:cxn ang="0">
                    <a:pos x="502" y="620"/>
                  </a:cxn>
                </a:cxnLst>
                <a:rect l="0" t="0" r="r" b="b"/>
                <a:pathLst>
                  <a:path w="833" h="1117">
                    <a:moveTo>
                      <a:pt x="502" y="620"/>
                    </a:moveTo>
                    <a:cubicBezTo>
                      <a:pt x="205" y="526"/>
                      <a:pt x="86" y="326"/>
                      <a:pt x="86" y="179"/>
                    </a:cubicBezTo>
                    <a:cubicBezTo>
                      <a:pt x="86" y="97"/>
                      <a:pt x="98" y="43"/>
                      <a:pt x="121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0" y="0"/>
                      <a:pt x="0" y="30"/>
                      <a:pt x="0" y="68"/>
                    </a:cubicBezTo>
                    <a:cubicBezTo>
                      <a:pt x="0" y="1049"/>
                      <a:pt x="0" y="1049"/>
                      <a:pt x="0" y="1049"/>
                    </a:cubicBezTo>
                    <a:cubicBezTo>
                      <a:pt x="0" y="1087"/>
                      <a:pt x="30" y="1117"/>
                      <a:pt x="68" y="1117"/>
                    </a:cubicBezTo>
                    <a:cubicBezTo>
                      <a:pt x="796" y="1117"/>
                      <a:pt x="796" y="1117"/>
                      <a:pt x="796" y="1117"/>
                    </a:cubicBezTo>
                    <a:cubicBezTo>
                      <a:pt x="823" y="1065"/>
                      <a:pt x="833" y="1011"/>
                      <a:pt x="833" y="966"/>
                    </a:cubicBezTo>
                    <a:cubicBezTo>
                      <a:pt x="833" y="899"/>
                      <a:pt x="799" y="714"/>
                      <a:pt x="502" y="620"/>
                    </a:cubicBezTo>
                    <a:close/>
                  </a:path>
                </a:pathLst>
              </a:custGeom>
              <a:solidFill>
                <a:srgbClr val="B0F6F4"/>
              </a:solidFill>
              <a:ln w="14288" cap="flat">
                <a:noFill/>
                <a:prstDash val="solid"/>
                <a:miter lim="800000"/>
                <a:headEnd/>
                <a:tailEnd/>
              </a:ln>
              <a:scene3d>
                <a:camera prst="perspectiveFront" fov="3900000"/>
                <a:lightRig rig="balanced" dir="t"/>
              </a:scene3d>
              <a:sp3d extrusionH="1143000" prstMaterial="plastic">
                <a:bevelT w="25400" h="317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gray">
              <a:xfrm>
                <a:off x="3856680" y="1920698"/>
                <a:ext cx="1988949" cy="2667092"/>
              </a:xfrm>
              <a:custGeom>
                <a:avLst/>
                <a:gdLst/>
                <a:ahLst/>
                <a:cxnLst>
                  <a:cxn ang="0">
                    <a:pos x="765" y="0"/>
                  </a:cxn>
                  <a:cxn ang="0">
                    <a:pos x="27" y="0"/>
                  </a:cxn>
                  <a:cxn ang="0">
                    <a:pos x="0" y="131"/>
                  </a:cxn>
                  <a:cxn ang="0">
                    <a:pos x="331" y="476"/>
                  </a:cxn>
                  <a:cxn ang="0">
                    <a:pos x="747" y="917"/>
                  </a:cxn>
                  <a:cxn ang="0">
                    <a:pos x="700" y="1117"/>
                  </a:cxn>
                  <a:cxn ang="0">
                    <a:pos x="765" y="1117"/>
                  </a:cxn>
                  <a:cxn ang="0">
                    <a:pos x="833" y="1049"/>
                  </a:cxn>
                  <a:cxn ang="0">
                    <a:pos x="833" y="68"/>
                  </a:cxn>
                  <a:cxn ang="0">
                    <a:pos x="765" y="0"/>
                  </a:cxn>
                </a:cxnLst>
                <a:rect l="0" t="0" r="r" b="b"/>
                <a:pathLst>
                  <a:path w="833" h="1117">
                    <a:moveTo>
                      <a:pt x="765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7" y="45"/>
                      <a:pt x="0" y="91"/>
                      <a:pt x="0" y="131"/>
                    </a:cubicBezTo>
                    <a:cubicBezTo>
                      <a:pt x="0" y="197"/>
                      <a:pt x="34" y="383"/>
                      <a:pt x="331" y="476"/>
                    </a:cubicBezTo>
                    <a:cubicBezTo>
                      <a:pt x="628" y="570"/>
                      <a:pt x="747" y="770"/>
                      <a:pt x="747" y="917"/>
                    </a:cubicBezTo>
                    <a:cubicBezTo>
                      <a:pt x="747" y="1013"/>
                      <a:pt x="731" y="1070"/>
                      <a:pt x="700" y="1117"/>
                    </a:cubicBezTo>
                    <a:cubicBezTo>
                      <a:pt x="765" y="1117"/>
                      <a:pt x="765" y="1117"/>
                      <a:pt x="765" y="1117"/>
                    </a:cubicBezTo>
                    <a:cubicBezTo>
                      <a:pt x="803" y="1117"/>
                      <a:pt x="833" y="1087"/>
                      <a:pt x="833" y="1049"/>
                    </a:cubicBezTo>
                    <a:cubicBezTo>
                      <a:pt x="833" y="68"/>
                      <a:pt x="833" y="68"/>
                      <a:pt x="833" y="68"/>
                    </a:cubicBezTo>
                    <a:cubicBezTo>
                      <a:pt x="833" y="30"/>
                      <a:pt x="803" y="0"/>
                      <a:pt x="76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7D7D7"/>
                  </a:gs>
                  <a:gs pos="100000">
                    <a:srgbClr val="AFAFAF"/>
                  </a:gs>
                </a:gsLst>
                <a:path path="circle">
                  <a:fillToRect l="50000" t="50000" r="50000" b="50000"/>
                </a:path>
                <a:tileRect/>
              </a:gradFill>
              <a:ln w="14288" cap="flat">
                <a:noFill/>
                <a:prstDash val="solid"/>
                <a:miter lim="800000"/>
                <a:headEnd/>
                <a:tailEnd/>
              </a:ln>
              <a:scene3d>
                <a:camera prst="perspectiveFront" fov="3900000"/>
                <a:lightRig rig="balanced" dir="t"/>
              </a:scene3d>
              <a:sp3d extrusionH="1143000" prstMaterial="plastic">
                <a:bevelT w="25400" h="317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" name="Rechteck 3"/>
            <p:cNvSpPr/>
            <p:nvPr/>
          </p:nvSpPr>
          <p:spPr bwMode="gray">
            <a:xfrm>
              <a:off x="3374014" y="3505200"/>
              <a:ext cx="1828636" cy="843485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Местный бюджет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hteck 15"/>
            <p:cNvSpPr/>
            <p:nvPr/>
          </p:nvSpPr>
          <p:spPr bwMode="gray">
            <a:xfrm>
              <a:off x="3857944" y="2117034"/>
              <a:ext cx="2008094" cy="30811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Областной бюджет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Inhaltsplatzhalter 5"/>
          <p:cNvSpPr txBox="1">
            <a:spLocks/>
          </p:cNvSpPr>
          <p:nvPr/>
        </p:nvSpPr>
        <p:spPr bwMode="gray">
          <a:xfrm>
            <a:off x="134471" y="1973357"/>
            <a:ext cx="3010985" cy="2487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95000"/>
              </a:lnSpc>
              <a:spcAft>
                <a:spcPts val="800"/>
              </a:spcAft>
              <a:buSzTx/>
              <a:tabLst/>
              <a:defRPr/>
            </a:pPr>
            <a:r>
              <a:rPr lang="ru-RU" b="1" noProof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Остаток средств местного бюджета в сумме  132,2 млн. руб.</a:t>
            </a:r>
            <a:r>
              <a:rPr lang="ru-RU" b="1" noProof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noProof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направлен:</a:t>
            </a:r>
          </a:p>
          <a:p>
            <a:pPr marL="180000" marR="0" lvl="0" indent="-180000" algn="l" defTabSz="914400" rtl="0" eaLnBrk="1" fontAlgn="auto" latinLnBrk="0" hangingPunct="1">
              <a:lnSpc>
                <a:spcPct val="95000"/>
              </a:lnSpc>
              <a:spcAft>
                <a:spcPts val="800"/>
              </a:spcAft>
              <a:buSzTx/>
              <a:tabLst/>
              <a:defRPr/>
            </a:pPr>
            <a:r>
              <a:rPr lang="ru-RU" b="1" noProof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 погашение дефицита бюджета – 101,8 млн. руб.</a:t>
            </a:r>
          </a:p>
          <a:p>
            <a:pPr marL="180000" marR="0" lvl="0" indent="-180000" algn="l" defTabSz="914400" rtl="0" eaLnBrk="1" fontAlgn="auto" latinLnBrk="0" hangingPunct="1">
              <a:lnSpc>
                <a:spcPct val="95000"/>
              </a:lnSpc>
              <a:spcAft>
                <a:spcPts val="800"/>
              </a:spcAft>
              <a:buSzTx/>
              <a:tabLst/>
              <a:defRPr/>
            </a:pPr>
            <a:r>
              <a:rPr lang="ru-RU" b="1" noProof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 оплату переходящих контрактов 2022 года – 30,4 млн. руб.</a:t>
            </a:r>
          </a:p>
          <a:p>
            <a:pPr marL="180000" lvl="0" indent="-180000" defTabSz="914400">
              <a:lnSpc>
                <a:spcPct val="95000"/>
              </a:lnSpc>
              <a:spcAft>
                <a:spcPts val="800"/>
              </a:spcAft>
              <a:defRPr/>
            </a:pPr>
            <a:endParaRPr lang="ru-RU" b="1" noProof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 bwMode="gray">
          <a:xfrm>
            <a:off x="6499412" y="2321859"/>
            <a:ext cx="2339787" cy="22680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95000"/>
              </a:lnSpc>
              <a:spcAft>
                <a:spcPts val="800"/>
              </a:spcAft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Остаток средств</a:t>
            </a:r>
            <a:r>
              <a:rPr kumimoji="0" lang="ru-RU" sz="1800" b="1" i="0" u="none" strike="noStrike" kern="1200" cap="none" spc="0" normalizeH="0" noProof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областного бюджета в сумме  </a:t>
            </a:r>
            <a:r>
              <a:rPr lang="ru-RU" b="1" noProof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млн. руб. возвращен в бюджет Ленинградской области</a:t>
            </a:r>
            <a:endParaRPr lang="en-US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Inhaltsplatzhalter 5"/>
          <p:cNvSpPr txBox="1">
            <a:spLocks/>
          </p:cNvSpPr>
          <p:nvPr/>
        </p:nvSpPr>
        <p:spPr bwMode="gray">
          <a:xfrm>
            <a:off x="2510118" y="1261558"/>
            <a:ext cx="4181856" cy="5098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637200" lvl="1" indent="-180000" defTabSz="914400">
              <a:lnSpc>
                <a:spcPct val="95000"/>
              </a:lnSpc>
              <a:spcAft>
                <a:spcPts val="800"/>
              </a:spcAft>
              <a:defRPr/>
            </a:pPr>
            <a:r>
              <a:rPr lang="ru-RU" sz="2800" b="1" noProof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133,0 млн. руб. </a:t>
            </a:r>
            <a:endParaRPr kumimoji="0" lang="en-US" sz="2800" b="1" i="0" u="none" strike="noStrike" kern="1200" cap="none" spc="0" normalizeH="0" baseline="0" noProof="1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Inhaltsplatzhalter 5"/>
          <p:cNvSpPr txBox="1">
            <a:spLocks/>
          </p:cNvSpPr>
          <p:nvPr/>
        </p:nvSpPr>
        <p:spPr bwMode="gray">
          <a:xfrm>
            <a:off x="215153" y="5486400"/>
            <a:ext cx="5208494" cy="12012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000" lvl="0" indent="-180000" defTabSz="914400">
              <a:lnSpc>
                <a:spcPct val="95000"/>
              </a:lnSpc>
              <a:spcAft>
                <a:spcPts val="800"/>
              </a:spcAft>
              <a:defRPr/>
            </a:pPr>
            <a:r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noProof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уточнении бюджета в марте 2022 года исключены кредиты кредитных организаций из источников финансирования дефицита бюджета- 30,0 млн. руб.</a:t>
            </a:r>
            <a:endParaRPr lang="ru-RU" b="1" noProof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767" y="603782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Остатки средств субсидии на выполнение муниципального задания на счетах бюджетных учреждений по итогам работы за 2021 год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27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73671"/>
              </p:ext>
            </p:extLst>
          </p:nvPr>
        </p:nvGraphicFramePr>
        <p:xfrm>
          <a:off x="197224" y="1837764"/>
          <a:ext cx="8812304" cy="3560510"/>
        </p:xfrm>
        <a:graphic>
          <a:graphicData uri="http://schemas.openxmlformats.org/drawingml/2006/table">
            <a:tbl>
              <a:tblPr/>
              <a:tblGrid>
                <a:gridCol w="1525545"/>
                <a:gridCol w="1202682"/>
                <a:gridCol w="1225208"/>
                <a:gridCol w="1174376"/>
                <a:gridCol w="1255059"/>
                <a:gridCol w="1165412"/>
                <a:gridCol w="1264022"/>
              </a:tblGrid>
              <a:tr h="96731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Остатки средств по муниципальному заданию </a:t>
                      </a:r>
                    </a:p>
                  </a:txBody>
                  <a:tcPr marL="8467" marR="8467" marT="84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Сумма кредиторской задолженности</a:t>
                      </a:r>
                    </a:p>
                  </a:txBody>
                  <a:tcPr marL="8467" marR="8467" marT="84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Свободный остаток</a:t>
                      </a:r>
                    </a:p>
                  </a:txBody>
                  <a:tcPr marL="8467" marR="8467" marT="84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6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местный бюджет </a:t>
                      </a:r>
                    </a:p>
                  </a:txBody>
                  <a:tcPr marL="8467" marR="8467" marT="84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областной бюджет</a:t>
                      </a:r>
                    </a:p>
                  </a:txBody>
                  <a:tcPr marL="8467" marR="8467" marT="84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местный бюджет </a:t>
                      </a:r>
                    </a:p>
                  </a:txBody>
                  <a:tcPr marL="8467" marR="8467" marT="84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областной бюджет</a:t>
                      </a:r>
                    </a:p>
                  </a:txBody>
                  <a:tcPr marL="8467" marR="8467" marT="84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местный бюджет </a:t>
                      </a:r>
                    </a:p>
                  </a:txBody>
                  <a:tcPr marL="8467" marR="8467" marT="84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BF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областной бюджет</a:t>
                      </a:r>
                    </a:p>
                  </a:txBody>
                  <a:tcPr marL="8467" marR="8467" marT="84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BFBB"/>
                    </a:solidFill>
                  </a:tcPr>
                </a:tc>
              </a:tr>
              <a:tr h="6161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Сфера образования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11,6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40,6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10,4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40,4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61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Сфера культуры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BF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2,2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BF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BF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BF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BF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1,9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BF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BFBB"/>
                    </a:solidFill>
                  </a:tcPr>
                </a:tc>
              </a:tr>
              <a:tr h="38198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Прочие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15,3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3,3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29,1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41,9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4,8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24,3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41,7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C9C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14825" y="1268760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1" name="Picture 1" descr="C:\Users\FINBANK.ADM\Desktop\для презентации\2022\images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22259"/>
            <a:ext cx="8283388" cy="1335741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541" y="329001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Меры по усилению финансовой дисциплины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28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72753" y="186830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b="2621"/>
          <a:stretch/>
        </p:blipFill>
        <p:spPr>
          <a:xfrm>
            <a:off x="-573740" y="824753"/>
            <a:ext cx="9135034" cy="5548979"/>
          </a:xfrm>
          <a:prstGeom prst="rect">
            <a:avLst/>
          </a:prstGeom>
          <a:solidFill>
            <a:srgbClr val="DFFAFD"/>
          </a:solidFill>
          <a:effectLst>
            <a:softEdge rad="635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931458" y="1771447"/>
            <a:ext cx="4034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82600" algn="l"/>
              </a:tabLst>
            </a:pPr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Перевод средств автономных учреждений из кредитных организаций на лицевые счета в  комитете финансов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97357" y="4295686"/>
            <a:ext cx="2881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Создание МКУ «УСИБ»</a:t>
            </a:r>
            <a:endParaRPr lang="en-US" altLang="ko-KR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32802" y="1957899"/>
            <a:ext cx="11994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43878" y="4011493"/>
            <a:ext cx="1199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/>
                <a:solidFill>
                  <a:srgbClr val="FFA34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/>
              <a:solidFill>
                <a:srgbClr val="FFA34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1" y="117991"/>
            <a:ext cx="6538768" cy="6785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0588" y="591672"/>
            <a:ext cx="752914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населенный пункт, установленный областным законом как место нахождения представительного органа муниципального образования, или место нахождения территориального органа исполнительной власти Ленинградской области;</a:t>
            </a:r>
          </a:p>
          <a:p>
            <a:pPr lvl="0" algn="just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lvl="0" algn="just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в соответствии Бюджетным Кодексом Российской Федерации источниками финансирования дефицита бюджета;</a:t>
            </a:r>
          </a:p>
          <a:p>
            <a:pPr lvl="0" algn="just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lvl="0" algn="just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доходами;</a:t>
            </a:r>
          </a:p>
          <a:p>
            <a:pPr lvl="0" algn="just"/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pPr lvl="0" algn="just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lvl="0" algn="just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Субсидия 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межбюджетный трансферт , предоставляемый в целях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обязательств;</a:t>
            </a:r>
          </a:p>
          <a:p>
            <a:pPr lvl="0" algn="just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—  межбюджетный трансферт, который предоставляется в целях финансового обеспечения расходных обязательств по переданным полномочиям. Имеет конкретные цели; в отличие от дотации (которая не имеет цели в принципе) подлежат возврату в случае отклонения от цели;</a:t>
            </a:r>
          </a:p>
          <a:p>
            <a:pPr lvl="0" algn="just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межбюджетный трансферт, предоставляемый на безвозмездной и безвозвратной основе без установления направлений их использования;</a:t>
            </a:r>
          </a:p>
          <a:p>
            <a:pPr lvl="0" algn="just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публично-правового образования (Российской Федерации, субъекта Российской Федерации, муниципального образования)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бюджета;</a:t>
            </a:r>
          </a:p>
          <a:p>
            <a:pPr lvl="0" algn="just"/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Муниципальная программа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документ стратегического планирования, содержащий                                                        комплекс планируемых мероприятий, взаимоувязанных по задачам, срокам осуществления,        исполнителям и ресурсам и обеспечивающих наиболее эффективное достижение целей и       </a:t>
            </a:r>
          </a:p>
          <a:p>
            <a:pPr lvl="0" algn="just"/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решение задач социально-экономического развития.</a:t>
            </a:r>
          </a:p>
        </p:txBody>
      </p:sp>
      <p:pic>
        <p:nvPicPr>
          <p:cNvPr id="24578" name="Picture 2" descr="C:\Users\FINBANK.ADM\Desktop\для презентации\2022\gloss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05" y="5581842"/>
            <a:ext cx="1280160" cy="11032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073956" y="1"/>
            <a:ext cx="1070043" cy="6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№2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/>
          </p:cNvSpPr>
          <p:nvPr/>
        </p:nvSpPr>
        <p:spPr bwMode="gray">
          <a:xfrm>
            <a:off x="3497649" y="3083441"/>
            <a:ext cx="1287002" cy="2773012"/>
          </a:xfrm>
          <a:custGeom>
            <a:avLst/>
            <a:gdLst>
              <a:gd name="T0" fmla="*/ 451 w 501"/>
              <a:gd name="T1" fmla="*/ 1158 h 1198"/>
              <a:gd name="T2" fmla="*/ 359 w 501"/>
              <a:gd name="T3" fmla="*/ 1072 h 1198"/>
              <a:gd name="T4" fmla="*/ 281 w 501"/>
              <a:gd name="T5" fmla="*/ 983 h 1198"/>
              <a:gd name="T6" fmla="*/ 217 w 501"/>
              <a:gd name="T7" fmla="*/ 896 h 1198"/>
              <a:gd name="T8" fmla="*/ 167 w 501"/>
              <a:gd name="T9" fmla="*/ 814 h 1198"/>
              <a:gd name="T10" fmla="*/ 129 w 501"/>
              <a:gd name="T11" fmla="*/ 743 h 1198"/>
              <a:gd name="T12" fmla="*/ 105 w 501"/>
              <a:gd name="T13" fmla="*/ 689 h 1198"/>
              <a:gd name="T14" fmla="*/ 92 w 501"/>
              <a:gd name="T15" fmla="*/ 654 h 1198"/>
              <a:gd name="T16" fmla="*/ 56 w 501"/>
              <a:gd name="T17" fmla="*/ 518 h 1198"/>
              <a:gd name="T18" fmla="*/ 39 w 501"/>
              <a:gd name="T19" fmla="*/ 396 h 1198"/>
              <a:gd name="T20" fmla="*/ 36 w 501"/>
              <a:gd name="T21" fmla="*/ 294 h 1198"/>
              <a:gd name="T22" fmla="*/ 41 w 501"/>
              <a:gd name="T23" fmla="*/ 212 h 1198"/>
              <a:gd name="T24" fmla="*/ 52 w 501"/>
              <a:gd name="T25" fmla="*/ 151 h 1198"/>
              <a:gd name="T26" fmla="*/ 61 w 501"/>
              <a:gd name="T27" fmla="*/ 114 h 1198"/>
              <a:gd name="T28" fmla="*/ 66 w 501"/>
              <a:gd name="T29" fmla="*/ 101 h 1198"/>
              <a:gd name="T30" fmla="*/ 241 w 501"/>
              <a:gd name="T31" fmla="*/ 0 h 1198"/>
              <a:gd name="T32" fmla="*/ 230 w 501"/>
              <a:gd name="T33" fmla="*/ 200 h 1198"/>
              <a:gd name="T34" fmla="*/ 226 w 501"/>
              <a:gd name="T35" fmla="*/ 208 h 1198"/>
              <a:gd name="T36" fmla="*/ 216 w 501"/>
              <a:gd name="T37" fmla="*/ 231 h 1198"/>
              <a:gd name="T38" fmla="*/ 203 w 501"/>
              <a:gd name="T39" fmla="*/ 272 h 1198"/>
              <a:gd name="T40" fmla="*/ 192 w 501"/>
              <a:gd name="T41" fmla="*/ 332 h 1198"/>
              <a:gd name="T42" fmla="*/ 187 w 501"/>
              <a:gd name="T43" fmla="*/ 413 h 1198"/>
              <a:gd name="T44" fmla="*/ 191 w 501"/>
              <a:gd name="T45" fmla="*/ 516 h 1198"/>
              <a:gd name="T46" fmla="*/ 209 w 501"/>
              <a:gd name="T47" fmla="*/ 638 h 1198"/>
              <a:gd name="T48" fmla="*/ 239 w 501"/>
              <a:gd name="T49" fmla="*/ 751 h 1198"/>
              <a:gd name="T50" fmla="*/ 278 w 501"/>
              <a:gd name="T51" fmla="*/ 854 h 1198"/>
              <a:gd name="T52" fmla="*/ 323 w 501"/>
              <a:gd name="T53" fmla="*/ 946 h 1198"/>
              <a:gd name="T54" fmla="*/ 369 w 501"/>
              <a:gd name="T55" fmla="*/ 1025 h 1198"/>
              <a:gd name="T56" fmla="*/ 414 w 501"/>
              <a:gd name="T57" fmla="*/ 1091 h 1198"/>
              <a:gd name="T58" fmla="*/ 453 w 501"/>
              <a:gd name="T59" fmla="*/ 1142 h 1198"/>
              <a:gd name="T60" fmla="*/ 483 w 501"/>
              <a:gd name="T61" fmla="*/ 1178 h 1198"/>
              <a:gd name="T62" fmla="*/ 500 w 501"/>
              <a:gd name="T63" fmla="*/ 1196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100000">
                <a:srgbClr val="008080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BBF6EE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4"/>
          <p:cNvSpPr>
            <a:spLocks/>
          </p:cNvSpPr>
          <p:nvPr/>
        </p:nvSpPr>
        <p:spPr bwMode="gray">
          <a:xfrm>
            <a:off x="2358136" y="2661317"/>
            <a:ext cx="3101975" cy="1104900"/>
          </a:xfrm>
          <a:custGeom>
            <a:avLst/>
            <a:gdLst>
              <a:gd name="T0" fmla="*/ 2 w 1225"/>
              <a:gd name="T1" fmla="*/ 102 h 467"/>
              <a:gd name="T2" fmla="*/ 26 w 1225"/>
              <a:gd name="T3" fmla="*/ 91 h 467"/>
              <a:gd name="T4" fmla="*/ 71 w 1225"/>
              <a:gd name="T5" fmla="*/ 71 h 467"/>
              <a:gd name="T6" fmla="*/ 135 w 1225"/>
              <a:gd name="T7" fmla="*/ 49 h 467"/>
              <a:gd name="T8" fmla="*/ 218 w 1225"/>
              <a:gd name="T9" fmla="*/ 27 h 467"/>
              <a:gd name="T10" fmla="*/ 316 w 1225"/>
              <a:gd name="T11" fmla="*/ 9 h 467"/>
              <a:gd name="T12" fmla="*/ 427 w 1225"/>
              <a:gd name="T13" fmla="*/ 0 h 467"/>
              <a:gd name="T14" fmla="*/ 552 w 1225"/>
              <a:gd name="T15" fmla="*/ 3 h 467"/>
              <a:gd name="T16" fmla="*/ 687 w 1225"/>
              <a:gd name="T17" fmla="*/ 22 h 467"/>
              <a:gd name="T18" fmla="*/ 821 w 1225"/>
              <a:gd name="T19" fmla="*/ 60 h 467"/>
              <a:gd name="T20" fmla="*/ 929 w 1225"/>
              <a:gd name="T21" fmla="*/ 104 h 467"/>
              <a:gd name="T22" fmla="*/ 1015 w 1225"/>
              <a:gd name="T23" fmla="*/ 150 h 467"/>
              <a:gd name="T24" fmla="*/ 1078 w 1225"/>
              <a:gd name="T25" fmla="*/ 195 h 467"/>
              <a:gd name="T26" fmla="*/ 1122 w 1225"/>
              <a:gd name="T27" fmla="*/ 233 h 467"/>
              <a:gd name="T28" fmla="*/ 1146 w 1225"/>
              <a:gd name="T29" fmla="*/ 258 h 467"/>
              <a:gd name="T30" fmla="*/ 1154 w 1225"/>
              <a:gd name="T31" fmla="*/ 269 h 467"/>
              <a:gd name="T32" fmla="*/ 1162 w 1225"/>
              <a:gd name="T33" fmla="*/ 467 h 467"/>
              <a:gd name="T34" fmla="*/ 990 w 1225"/>
              <a:gd name="T35" fmla="*/ 356 h 467"/>
              <a:gd name="T36" fmla="*/ 982 w 1225"/>
              <a:gd name="T37" fmla="*/ 346 h 467"/>
              <a:gd name="T38" fmla="*/ 960 w 1225"/>
              <a:gd name="T39" fmla="*/ 319 h 467"/>
              <a:gd name="T40" fmla="*/ 922 w 1225"/>
              <a:gd name="T41" fmla="*/ 280 h 467"/>
              <a:gd name="T42" fmla="*/ 863 w 1225"/>
              <a:gd name="T43" fmla="*/ 235 h 467"/>
              <a:gd name="T44" fmla="*/ 785 w 1225"/>
              <a:gd name="T45" fmla="*/ 187 h 467"/>
              <a:gd name="T46" fmla="*/ 683 w 1225"/>
              <a:gd name="T47" fmla="*/ 142 h 467"/>
              <a:gd name="T48" fmla="*/ 554 w 1225"/>
              <a:gd name="T49" fmla="*/ 106 h 467"/>
              <a:gd name="T50" fmla="*/ 425 w 1225"/>
              <a:gd name="T51" fmla="*/ 83 h 467"/>
              <a:gd name="T52" fmla="*/ 307 w 1225"/>
              <a:gd name="T53" fmla="*/ 74 h 467"/>
              <a:gd name="T54" fmla="*/ 205 w 1225"/>
              <a:gd name="T55" fmla="*/ 75 h 467"/>
              <a:gd name="T56" fmla="*/ 120 w 1225"/>
              <a:gd name="T57" fmla="*/ 82 h 467"/>
              <a:gd name="T58" fmla="*/ 55 w 1225"/>
              <a:gd name="T59" fmla="*/ 92 h 467"/>
              <a:gd name="T60" fmla="*/ 14 w 1225"/>
              <a:gd name="T61" fmla="*/ 100 h 467"/>
              <a:gd name="T62" fmla="*/ 0 w 1225"/>
              <a:gd name="T63" fmla="*/ 10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  <a:extLst/>
        </p:spPr>
        <p:txBody>
          <a:bodyPr/>
          <a:lstStyle/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gray">
          <a:xfrm>
            <a:off x="3982831" y="2622161"/>
            <a:ext cx="2408237" cy="2251075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  <a:extLst/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19953" y="2049738"/>
            <a:ext cx="3555094" cy="449495"/>
            <a:chOff x="1970" y="1145"/>
            <a:chExt cx="1826" cy="288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gray">
            <a:xfrm>
              <a:off x="2009" y="1184"/>
              <a:ext cx="1766" cy="21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Реализовано на </a:t>
              </a:r>
              <a:r>
                <a:rPr lang="ru-RU" sz="16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100% ,7 инициатив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gray">
            <a:xfrm>
              <a:off x="1970" y="1145"/>
              <a:ext cx="1826" cy="28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gray">
          <a:xfrm>
            <a:off x="5925965" y="3047081"/>
            <a:ext cx="27914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реализацию областного закона от 15.01.2018 № 3-оз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gray">
          <a:xfrm>
            <a:off x="5945293" y="3074791"/>
            <a:ext cx="2886635" cy="124609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gray">
          <a:xfrm>
            <a:off x="186580" y="2928993"/>
            <a:ext cx="318247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поддержку развития общественной инфраструктуры </a:t>
            </a:r>
            <a:r>
              <a:rPr lang="ru-RU" sz="20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</a:p>
          <a:p>
            <a:pPr lvl="0" algn="ctr"/>
            <a:r>
              <a:rPr lang="ru-RU" sz="20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  <a:endParaRPr lang="ru-RU" sz="20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28252" y="2936553"/>
            <a:ext cx="3505200" cy="154193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358136" y="1243265"/>
            <a:ext cx="4267200" cy="690408"/>
            <a:chOff x="2308" y="1145"/>
            <a:chExt cx="1488" cy="288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gray">
            <a:xfrm>
              <a:off x="2443" y="1186"/>
              <a:ext cx="1269" cy="16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 планирую бюджет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>
              <a:off x="2308" y="1145"/>
              <a:ext cx="1488" cy="28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4875254" y="2056601"/>
            <a:ext cx="3112299" cy="449495"/>
            <a:chOff x="2308" y="1145"/>
            <a:chExt cx="1488" cy="288"/>
          </a:xfrm>
        </p:grpSpPr>
        <p:sp>
          <p:nvSpPr>
            <p:cNvPr id="16" name="Text Box 9"/>
            <p:cNvSpPr txBox="1">
              <a:spLocks noChangeArrowheads="1"/>
            </p:cNvSpPr>
            <p:nvPr/>
          </p:nvSpPr>
          <p:spPr bwMode="gray">
            <a:xfrm>
              <a:off x="2426" y="1173"/>
              <a:ext cx="1269" cy="21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ru-RU" sz="16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Исполнение 6,4 </a:t>
              </a: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  <a:endPara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gray">
            <a:xfrm>
              <a:off x="2308" y="1145"/>
              <a:ext cx="1488" cy="28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AutoShape 7"/>
          <p:cNvSpPr>
            <a:spLocks noChangeArrowheads="1"/>
          </p:cNvSpPr>
          <p:nvPr/>
        </p:nvSpPr>
        <p:spPr bwMode="gray">
          <a:xfrm>
            <a:off x="484626" y="5636002"/>
            <a:ext cx="3146079" cy="474661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519953" y="4660146"/>
            <a:ext cx="32272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 результаты использования субсидии по 28 проектам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gray">
          <a:xfrm>
            <a:off x="489423" y="4668794"/>
            <a:ext cx="3078530" cy="78174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628662" y="5700469"/>
            <a:ext cx="31096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22,7 млн. руб.</a:t>
            </a:r>
            <a:endParaRPr lang="ru-RU" sz="16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81302" y="4308476"/>
            <a:ext cx="4271" cy="1486340"/>
          </a:xfrm>
          <a:prstGeom prst="line">
            <a:avLst/>
          </a:prstGeom>
          <a:ln w="12700">
            <a:solidFill>
              <a:srgbClr val="13A9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2225" y="5000822"/>
            <a:ext cx="197198" cy="0"/>
          </a:xfrm>
          <a:prstGeom prst="line">
            <a:avLst/>
          </a:prstGeom>
          <a:ln w="12700">
            <a:solidFill>
              <a:srgbClr val="13A9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3429" y="5794815"/>
            <a:ext cx="228092" cy="0"/>
          </a:xfrm>
          <a:prstGeom prst="line">
            <a:avLst/>
          </a:prstGeom>
          <a:ln w="12700">
            <a:solidFill>
              <a:srgbClr val="13A9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2"/>
          <p:cNvSpPr>
            <a:spLocks noChangeArrowheads="1"/>
          </p:cNvSpPr>
          <p:nvPr/>
        </p:nvSpPr>
        <p:spPr bwMode="gray">
          <a:xfrm>
            <a:off x="5154706" y="4473389"/>
            <a:ext cx="2878443" cy="89647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gray">
          <a:xfrm>
            <a:off x="5402699" y="4517894"/>
            <a:ext cx="2390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 результаты использования субсидии по 5 проектам.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gray">
          <a:xfrm>
            <a:off x="5118847" y="5472728"/>
            <a:ext cx="2911884" cy="45863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gray">
          <a:xfrm>
            <a:off x="5289176" y="5560115"/>
            <a:ext cx="25880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4,2 млн. 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309993" y="4327184"/>
            <a:ext cx="6964" cy="1312344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033149" y="4948518"/>
            <a:ext cx="283808" cy="34374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042879" y="5648492"/>
            <a:ext cx="290031" cy="3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684587" y="1914989"/>
            <a:ext cx="0" cy="135488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599924" y="1914989"/>
            <a:ext cx="0" cy="135488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187388" y="251011"/>
            <a:ext cx="5429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Инициативное бюджетирование в 2021 году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29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106" y="152545"/>
            <a:ext cx="5791200" cy="52877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Реализованные инициативы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ЯПБ в 2021 году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IMG_0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4741"/>
            <a:ext cx="3397625" cy="21527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4118" y="2282203"/>
            <a:ext cx="295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Комфортный детский сад</a:t>
            </a:r>
            <a:r>
              <a:rPr lang="ru-RU" sz="1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№30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5271" y="709889"/>
            <a:ext cx="2608728" cy="318079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477098" y="3203144"/>
            <a:ext cx="2333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Вежливый пешеход</a:t>
            </a:r>
            <a:r>
              <a:rPr lang="ru-RU" sz="1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1153" y="4558554"/>
            <a:ext cx="3711389" cy="229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805953" y="6192756"/>
            <a:ext cx="2533129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 школьный двор» </a:t>
            </a:r>
          </a:p>
          <a:p>
            <a:pPr algn="ctr"/>
            <a:r>
              <a:rPr lang="ru-RU" sz="1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(инициатива 2019 года)</a:t>
            </a:r>
            <a:endParaRPr lang="ru-RU" sz="105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" name="Рисунок 21" descr="20210916_1012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2400" y="2752164"/>
            <a:ext cx="4031814" cy="234269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4" name="Рисунок 23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733365"/>
            <a:ext cx="2886773" cy="212463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886191" y="6327085"/>
            <a:ext cx="1247409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Чемпион!</a:t>
            </a:r>
            <a:r>
              <a:rPr lang="ru-RU" sz="1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080" y="4304109"/>
            <a:ext cx="302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Малые олимпийские игры</a:t>
            </a:r>
            <a:r>
              <a:rPr lang="ru-RU" sz="1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" name="Рисунок 19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8799" y="3765179"/>
            <a:ext cx="3201765" cy="24025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6402707" y="5676193"/>
            <a:ext cx="1635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Спарте быть!</a:t>
            </a:r>
            <a:r>
              <a:rPr lang="ru-RU" sz="1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" name="Рисунок 26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41344" y="2557000"/>
            <a:ext cx="3393205" cy="225704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4209724" y="2844557"/>
            <a:ext cx="1886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Камни и Цветы</a:t>
            </a:r>
            <a:r>
              <a:rPr lang="ru-RU" sz="1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00994" y="1004047"/>
            <a:ext cx="3641780" cy="180190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4618255" y="2175112"/>
            <a:ext cx="1848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Мой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велодвор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719" y="376779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отрицательные моменты в части управления общественными финансами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97" name="Group 3"/>
          <p:cNvGrpSpPr>
            <a:grpSpLocks/>
          </p:cNvGrpSpPr>
          <p:nvPr/>
        </p:nvGrpSpPr>
        <p:grpSpPr bwMode="auto">
          <a:xfrm>
            <a:off x="136898" y="1693684"/>
            <a:ext cx="1649935" cy="3632367"/>
            <a:chOff x="720" y="1299"/>
            <a:chExt cx="1363" cy="1991"/>
          </a:xfrm>
          <a:effectLst/>
        </p:grpSpPr>
        <p:sp>
          <p:nvSpPr>
            <p:cNvPr id="9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04" name="Group 10"/>
            <p:cNvGrpSpPr>
              <a:grpSpLocks/>
            </p:cNvGrpSpPr>
            <p:nvPr/>
          </p:nvGrpSpPr>
          <p:grpSpPr bwMode="auto">
            <a:xfrm>
              <a:off x="1189" y="1299"/>
              <a:ext cx="405" cy="411"/>
              <a:chOff x="1289" y="587"/>
              <a:chExt cx="668" cy="678"/>
            </a:xfrm>
          </p:grpSpPr>
          <p:sp>
            <p:nvSpPr>
              <p:cNvPr id="107" name="Oval 11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Oval 13"/>
              <p:cNvSpPr>
                <a:spLocks noChangeArrowheads="1"/>
              </p:cNvSpPr>
              <p:nvPr/>
            </p:nvSpPr>
            <p:spPr bwMode="gray">
              <a:xfrm>
                <a:off x="1306" y="591"/>
                <a:ext cx="631" cy="67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5" name="Text Box 16"/>
            <p:cNvSpPr txBox="1">
              <a:spLocks noChangeArrowheads="1"/>
            </p:cNvSpPr>
            <p:nvPr/>
          </p:nvSpPr>
          <p:spPr bwMode="gray">
            <a:xfrm>
              <a:off x="1280" y="1354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12" name="Group 18"/>
          <p:cNvGrpSpPr>
            <a:grpSpLocks/>
          </p:cNvGrpSpPr>
          <p:nvPr/>
        </p:nvGrpSpPr>
        <p:grpSpPr bwMode="auto">
          <a:xfrm>
            <a:off x="1901135" y="1712921"/>
            <a:ext cx="1628484" cy="3564595"/>
            <a:chOff x="2211" y="1299"/>
            <a:chExt cx="1322" cy="1962"/>
          </a:xfrm>
          <a:effectLst/>
        </p:grpSpPr>
        <p:sp>
          <p:nvSpPr>
            <p:cNvPr id="114" name="AutoShape 20"/>
            <p:cNvSpPr>
              <a:spLocks noChangeArrowheads="1"/>
            </p:cNvSpPr>
            <p:nvPr/>
          </p:nvSpPr>
          <p:spPr bwMode="gray">
            <a:xfrm>
              <a:off x="221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4DC9C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5" name="AutoShape 21"/>
            <p:cNvSpPr>
              <a:spLocks noChangeArrowheads="1"/>
            </p:cNvSpPr>
            <p:nvPr/>
          </p:nvSpPr>
          <p:spPr bwMode="gray">
            <a:xfrm>
              <a:off x="2216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100000">
                  <a:srgbClr val="B7F5FB"/>
                </a:gs>
                <a:gs pos="13000">
                  <a:srgbClr val="4DC9CF"/>
                </a:gs>
                <a:gs pos="9000">
                  <a:srgbClr val="4DC9C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6" name="Oval 23"/>
            <p:cNvSpPr>
              <a:spLocks noChangeArrowheads="1"/>
            </p:cNvSpPr>
            <p:nvPr/>
          </p:nvSpPr>
          <p:spPr bwMode="gray">
            <a:xfrm>
              <a:off x="2677" y="1335"/>
              <a:ext cx="405" cy="32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7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8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9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0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1" name="Text Box 28"/>
            <p:cNvSpPr txBox="1">
              <a:spLocks noChangeArrowheads="1"/>
            </p:cNvSpPr>
            <p:nvPr/>
          </p:nvSpPr>
          <p:spPr bwMode="gray">
            <a:xfrm>
              <a:off x="2768" y="1354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4" name="Group 32"/>
          <p:cNvGrpSpPr>
            <a:grpSpLocks/>
          </p:cNvGrpSpPr>
          <p:nvPr/>
        </p:nvGrpSpPr>
        <p:grpSpPr bwMode="auto">
          <a:xfrm>
            <a:off x="3569015" y="1681045"/>
            <a:ext cx="1714203" cy="3589227"/>
            <a:chOff x="3717" y="1299"/>
            <a:chExt cx="1338" cy="1962"/>
          </a:xfrm>
          <a:effectLst/>
        </p:grpSpPr>
        <p:sp>
          <p:nvSpPr>
            <p:cNvPr id="12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4"/>
                </a:gs>
                <a:gs pos="96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4"/>
                </a:gs>
                <a:gs pos="84000">
                  <a:schemeClr val="accent4"/>
                </a:gs>
                <a:gs pos="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29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134" name="Oval 38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30" name="Text Box 43"/>
            <p:cNvSpPr txBox="1">
              <a:spLocks noChangeArrowheads="1"/>
            </p:cNvSpPr>
            <p:nvPr/>
          </p:nvSpPr>
          <p:spPr bwMode="gray">
            <a:xfrm>
              <a:off x="4256" y="1354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 Box 44"/>
            <p:cNvSpPr txBox="1">
              <a:spLocks noChangeArrowheads="1"/>
            </p:cNvSpPr>
            <p:nvPr/>
          </p:nvSpPr>
          <p:spPr bwMode="gray">
            <a:xfrm>
              <a:off x="3744" y="1622"/>
              <a:ext cx="1311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39" name="Прямоугольник 138"/>
          <p:cNvSpPr/>
          <p:nvPr/>
        </p:nvSpPr>
        <p:spPr>
          <a:xfrm>
            <a:off x="204789" y="2434768"/>
            <a:ext cx="15492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поступлений собственных доходов бюджета на 8,2% по сравнению с 2020 годом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867131" y="2431425"/>
            <a:ext cx="16528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по собственным средствам по итогам исполнения бюджета за 2021 год в сумме 205,9 млн. руб.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 Box 29"/>
          <p:cNvSpPr txBox="1">
            <a:spLocks noChangeArrowheads="1"/>
          </p:cNvSpPr>
          <p:nvPr/>
        </p:nvSpPr>
        <p:spPr bwMode="gray">
          <a:xfrm>
            <a:off x="3533085" y="2445421"/>
            <a:ext cx="1876617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Неравномерность исполнения 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по кварталам 2021 года (в 4 квартале объем расходов бюджета составил 32,8% от годового) 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№31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8" name="Group 32"/>
          <p:cNvGrpSpPr>
            <a:grpSpLocks/>
          </p:cNvGrpSpPr>
          <p:nvPr/>
        </p:nvGrpSpPr>
        <p:grpSpPr bwMode="auto">
          <a:xfrm>
            <a:off x="5355726" y="1676007"/>
            <a:ext cx="1595233" cy="3593121"/>
            <a:chOff x="3717" y="1299"/>
            <a:chExt cx="1338" cy="1962"/>
          </a:xfrm>
          <a:effectLst/>
        </p:grpSpPr>
        <p:sp>
          <p:nvSpPr>
            <p:cNvPr id="49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52000">
                  <a:schemeClr val="bg1">
                    <a:lumMod val="75000"/>
                  </a:schemeClr>
                </a:gs>
                <a:gs pos="97000">
                  <a:schemeClr val="bg1">
                    <a:lumMod val="85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1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52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57" name="Oval 38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0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1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3" name="Text Box 43"/>
            <p:cNvSpPr txBox="1">
              <a:spLocks noChangeArrowheads="1"/>
            </p:cNvSpPr>
            <p:nvPr/>
          </p:nvSpPr>
          <p:spPr bwMode="gray">
            <a:xfrm>
              <a:off x="4268" y="1354"/>
              <a:ext cx="18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 Box 44"/>
            <p:cNvSpPr txBox="1">
              <a:spLocks noChangeArrowheads="1"/>
            </p:cNvSpPr>
            <p:nvPr/>
          </p:nvSpPr>
          <p:spPr bwMode="gray">
            <a:xfrm>
              <a:off x="3744" y="1622"/>
              <a:ext cx="1311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62" name="Text Box 29"/>
          <p:cNvSpPr txBox="1">
            <a:spLocks noChangeArrowheads="1"/>
          </p:cNvSpPr>
          <p:nvPr/>
        </p:nvSpPr>
        <p:spPr bwMode="gray">
          <a:xfrm>
            <a:off x="5610560" y="2410178"/>
            <a:ext cx="1297467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Низкий уровень (92,6%)  исполнения бюджета по расходам 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oup 32"/>
          <p:cNvGrpSpPr>
            <a:grpSpLocks/>
          </p:cNvGrpSpPr>
          <p:nvPr/>
        </p:nvGrpSpPr>
        <p:grpSpPr bwMode="auto">
          <a:xfrm>
            <a:off x="7028540" y="1608365"/>
            <a:ext cx="2026503" cy="3712655"/>
            <a:chOff x="3717" y="1299"/>
            <a:chExt cx="1338" cy="1962"/>
          </a:xfrm>
          <a:effectLst/>
        </p:grpSpPr>
        <p:sp>
          <p:nvSpPr>
            <p:cNvPr id="64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5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>
              <a:gsLst>
                <a:gs pos="80000">
                  <a:srgbClr val="92D05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6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67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72" name="Oval 38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3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8" name="Text Box 43"/>
            <p:cNvSpPr txBox="1">
              <a:spLocks noChangeArrowheads="1"/>
            </p:cNvSpPr>
            <p:nvPr/>
          </p:nvSpPr>
          <p:spPr bwMode="gray">
            <a:xfrm>
              <a:off x="4253" y="1354"/>
              <a:ext cx="21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44"/>
            <p:cNvSpPr txBox="1">
              <a:spLocks noChangeArrowheads="1"/>
            </p:cNvSpPr>
            <p:nvPr/>
          </p:nvSpPr>
          <p:spPr bwMode="gray">
            <a:xfrm>
              <a:off x="3744" y="1622"/>
              <a:ext cx="1311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77" name="Text Box 29"/>
          <p:cNvSpPr txBox="1">
            <a:spLocks noChangeArrowheads="1"/>
          </p:cNvSpPr>
          <p:nvPr/>
        </p:nvSpPr>
        <p:spPr bwMode="gray">
          <a:xfrm>
            <a:off x="7091082" y="2211011"/>
            <a:ext cx="1994147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муниципальных контрактов на сумму 31,5 млн. руб., не исполненных до конца 2021 года, на финансирование которых необходимо было предусмотреть дополнительные ассигнования в бюджете 2022 года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541" y="329001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положительные моменты в части управления общественными финансами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C:\Users\FINBANK.ADM\Desktop\для презентации\2022\byudzhetnaya-politika-rf-na-2017-2019-god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06" y="5541963"/>
            <a:ext cx="6571488" cy="1316037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235413" y="1357025"/>
            <a:ext cx="5829328" cy="852553"/>
            <a:chOff x="536" y="1149"/>
            <a:chExt cx="3880" cy="675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296" y="1277"/>
              <a:ext cx="624" cy="118"/>
              <a:chOff x="2003" y="3382"/>
              <a:chExt cx="468" cy="299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gray">
              <a:xfrm>
                <a:off x="2052" y="3382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1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Rectangle 12"/>
            <p:cNvSpPr>
              <a:spLocks noChangeArrowheads="1"/>
            </p:cNvSpPr>
            <p:nvPr/>
          </p:nvSpPr>
          <p:spPr bwMode="gray">
            <a:xfrm rot="3419336">
              <a:off x="1709" y="1152"/>
              <a:ext cx="672" cy="672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15" name="Oval 1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Rectangle 18"/>
            <p:cNvSpPr>
              <a:spLocks noChangeArrowheads="1"/>
            </p:cNvSpPr>
            <p:nvPr/>
          </p:nvSpPr>
          <p:spPr bwMode="gray">
            <a:xfrm rot="3419336">
              <a:off x="536" y="1152"/>
              <a:ext cx="672" cy="6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11" name="Oval 2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2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2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ectangle 24"/>
            <p:cNvSpPr>
              <a:spLocks noChangeArrowheads="1"/>
            </p:cNvSpPr>
            <p:nvPr/>
          </p:nvSpPr>
          <p:spPr bwMode="gray">
            <a:xfrm rot="3419336">
              <a:off x="2911" y="1149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4789292" y="2639452"/>
            <a:ext cx="1676918" cy="276912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gray">
          <a:xfrm rot="3419336">
            <a:off x="6790845" y="1330138"/>
            <a:ext cx="848764" cy="947833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1239443" y="2650343"/>
            <a:ext cx="1512168" cy="18722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596580" y="2636470"/>
            <a:ext cx="17567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по итогам года плановых значений «дорожных карт» по заработной плате педагогических работников дополнительного образования и учреждений культуры</a:t>
            </a:r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gray">
          <a:xfrm rot="16200000">
            <a:off x="1481397" y="1425538"/>
            <a:ext cx="648072" cy="576064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gray">
          <a:xfrm rot="16200000">
            <a:off x="3204151" y="1463623"/>
            <a:ext cx="648072" cy="576064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gray">
          <a:xfrm rot="16200000">
            <a:off x="5042317" y="1463622"/>
            <a:ext cx="648072" cy="576064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gray">
          <a:xfrm rot="16200000">
            <a:off x="6901875" y="1463622"/>
            <a:ext cx="648072" cy="576064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89293" y="2636470"/>
            <a:ext cx="17148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бюджета в программно-целевом виде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(88,2%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бюджета исполнено в составе муниципальных программ)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307576" y="2687145"/>
            <a:ext cx="15717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недоимки по налоговым доходам на 7,6 млн. руб. по сравнению с 2020 годом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908384" y="2636408"/>
            <a:ext cx="17884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бюджетных инвестиций муниципального образования в общем объеме расходов бюджета за исключением субвенций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выросла в 2,5 раза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сравнению с аналогичным показателем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AutoShape 6"/>
          <p:cNvSpPr>
            <a:spLocks noChangeArrowheads="1"/>
          </p:cNvSpPr>
          <p:nvPr/>
        </p:nvSpPr>
        <p:spPr bwMode="auto">
          <a:xfrm>
            <a:off x="2901048" y="2650343"/>
            <a:ext cx="1779263" cy="27582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AutoShape 6"/>
          <p:cNvSpPr>
            <a:spLocks noChangeArrowheads="1"/>
          </p:cNvSpPr>
          <p:nvPr/>
        </p:nvSpPr>
        <p:spPr bwMode="auto">
          <a:xfrm>
            <a:off x="6634495" y="2627506"/>
            <a:ext cx="1612193" cy="291147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</a:t>
            </a: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32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541" y="329001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оценки качества управления муниципальными финансами за 2021 год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№33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2" name="Picture 1" descr="C:\Users\FINBANK.ADM\Desktop\для презентации\2022\178989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919" y="856579"/>
            <a:ext cx="4329953" cy="584902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3" name="Прямоугольник 42"/>
          <p:cNvSpPr/>
          <p:nvPr/>
        </p:nvSpPr>
        <p:spPr>
          <a:xfrm>
            <a:off x="3872753" y="186830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16632" y="1647713"/>
            <a:ext cx="44733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Сосновоборский городской округ занял  1 место по качеству управления муниципальными финансами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Ленинградской области за 2021 год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6384324"/>
            <a:ext cx="2751438" cy="4736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финансов </a:t>
            </a: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4142" y="4276757"/>
            <a:ext cx="6804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за внимание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352023"/>
            <a:ext cx="4773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Докладчик: Попова Татьяна Рудольфовна,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комитета финансов </a:t>
            </a:r>
          </a:p>
        </p:txBody>
      </p:sp>
      <p:pic>
        <p:nvPicPr>
          <p:cNvPr id="36866" name="Picture 2" descr="C:\Users\FINBANK.ADM\Desktop\для презентации\2022\Sosnovy_Bor,_Petra_Velikogo_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82" y="0"/>
            <a:ext cx="8567351" cy="4642694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154" y="79423"/>
            <a:ext cx="6573796" cy="104370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реализации бюджетной политики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(отдельные показатели)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052358"/>
              </p:ext>
            </p:extLst>
          </p:nvPr>
        </p:nvGraphicFramePr>
        <p:xfrm>
          <a:off x="869605" y="1043709"/>
          <a:ext cx="8000156" cy="144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64241" y="6115810"/>
            <a:ext cx="289846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ЛО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-  СГО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792344" y="6219793"/>
            <a:ext cx="190656" cy="176834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301383" y="6212059"/>
            <a:ext cx="206714" cy="1768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8073956" y="1"/>
            <a:ext cx="1070043" cy="6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№3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769904"/>
              </p:ext>
            </p:extLst>
          </p:nvPr>
        </p:nvGraphicFramePr>
        <p:xfrm>
          <a:off x="869604" y="4274289"/>
          <a:ext cx="7996301" cy="144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678277"/>
              </p:ext>
            </p:extLst>
          </p:nvPr>
        </p:nvGraphicFramePr>
        <p:xfrm>
          <a:off x="865749" y="2632619"/>
          <a:ext cx="8000156" cy="144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878" y="597975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жизни в Сосновоборском городском округе в 2021 году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FINBANK.ADM\Desktop\для презентации\2022\3IpfZ1OHTsU0LU1sQ6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7153"/>
            <a:ext cx="7503459" cy="207084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3060122" y="1576463"/>
            <a:ext cx="2971800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rgbClr val="B2B2B2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5796426" y="1576463"/>
            <a:ext cx="2819400" cy="2895600"/>
          </a:xfrm>
          <a:prstGeom prst="chevron">
            <a:avLst>
              <a:gd name="adj" fmla="val 16468"/>
            </a:avLst>
          </a:prstGeom>
          <a:gradFill>
            <a:gsLst>
              <a:gs pos="0">
                <a:srgbClr val="13997F"/>
              </a:gs>
              <a:gs pos="100000">
                <a:srgbClr val="13997F"/>
              </a:gs>
              <a:gs pos="0">
                <a:schemeClr val="bg1"/>
              </a:gs>
              <a:gs pos="0">
                <a:srgbClr val="15BFBB"/>
              </a:gs>
            </a:gsLst>
            <a:lin ang="0" scaled="0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780928"/>
            <a:ext cx="24482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Бюджетная обеспеченность на одного жителя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47 519,0 руб.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6,7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% к уровню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2020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года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450" y="1648471"/>
            <a:ext cx="2448272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(на конец года)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65 941 чел.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▼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численности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населения на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1113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чел.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Среднесписочная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работников крупных и средних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24 633 чел. (снижение 6,8%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уровню 2020г.)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6186" y="2080519"/>
            <a:ext cx="2088232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Среднемесячная начисленная заработная плата работников крупных и средних организаций 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83 495,3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Рост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8,7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% к уровню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2020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года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403940" y="1539499"/>
            <a:ext cx="2971800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63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4081" y="2368550"/>
            <a:ext cx="24482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Бюджетная обеспеченность на одного жителя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47 519,0 руб.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6,7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% к уровню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2020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года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№4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568" y="343930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 Сосновоборского городского округа за 2021 год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8193" name="Picture 1" descr="C:\Users\FINBANK.ADM\Desktop\для презентации\2022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9136"/>
            <a:ext cx="8071104" cy="1578864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00717"/>
              </p:ext>
            </p:extLst>
          </p:nvPr>
        </p:nvGraphicFramePr>
        <p:xfrm>
          <a:off x="448236" y="1389529"/>
          <a:ext cx="8355104" cy="3998257"/>
        </p:xfrm>
        <a:graphic>
          <a:graphicData uri="http://schemas.openxmlformats.org/drawingml/2006/table">
            <a:tbl>
              <a:tblPr/>
              <a:tblGrid>
                <a:gridCol w="3552757"/>
                <a:gridCol w="1176085"/>
                <a:gridCol w="1176085"/>
                <a:gridCol w="1176085"/>
                <a:gridCol w="1274092"/>
              </a:tblGrid>
              <a:tr h="701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endParaRPr lang="ru-RU" sz="18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8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endParaRPr lang="ru-RU" sz="18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</a:t>
                      </a:r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роста </a:t>
                      </a:r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2020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0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4,9%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0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1775,9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8,2%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0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24,1%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0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12,2%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15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b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+17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-305,5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7548282" y="2465294"/>
            <a:ext cx="224118" cy="2420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521388" y="3711387"/>
            <a:ext cx="224118" cy="2420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530351" y="4329953"/>
            <a:ext cx="224118" cy="2420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7530351" y="3074892"/>
            <a:ext cx="224118" cy="2420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8200224" y="-23086"/>
            <a:ext cx="943776" cy="5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№5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31945" y="854232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b="1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791" y="182246"/>
            <a:ext cx="7249297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об объеме и структуре налоговых и неналоговых доходов, межбюджетных трансфертов, млн.руб.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16993" y="981860"/>
          <a:ext cx="8652662" cy="567501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72728"/>
                <a:gridCol w="1169450"/>
                <a:gridCol w="1042336"/>
                <a:gridCol w="1029625"/>
                <a:gridCol w="1038523"/>
              </a:tblGrid>
              <a:tr h="352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 (факт)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 (прогноз)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 (прогноз)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 (прогноз)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352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Доходы, всего, в т.ч.: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3 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133,4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3 257,1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3 050,0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3 330,2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352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981,9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1063,0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1128,9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1199,0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439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210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225,9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244,1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253,7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263,9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246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131,6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130,9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131,6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282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пошлина, сборы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371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178,3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165,3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156,7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147,6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352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338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и компенсации затрат государства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289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21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21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186,0</a:t>
                      </a: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21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629,6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1765,0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1792,4</a:t>
                      </a: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1954,3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196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поступления, в том числе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</a:t>
                      </a: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503,8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1492,1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1257,6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1375,9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215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</a:tr>
              <a:tr h="235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436,3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225,1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239,1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FFAFD"/>
                    </a:solidFill>
                  </a:tcPr>
                </a:tc>
              </a:tr>
              <a:tr h="235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1047,6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1060,4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1096,1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1135,9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</a:tr>
              <a:tr h="235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</a:tr>
              <a:tr h="306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FFAFD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8125718" y="-50429"/>
            <a:ext cx="1070043" cy="7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307421" y="1"/>
            <a:ext cx="836578" cy="6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№6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268" y="241548"/>
            <a:ext cx="6538768" cy="6785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Сосновоборского городского округа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9222" y="6355976"/>
            <a:ext cx="3493553" cy="3854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46166" y="5253318"/>
            <a:ext cx="3297551" cy="430306"/>
          </a:xfrm>
          <a:prstGeom prst="roundRect">
            <a:avLst/>
          </a:prstGeom>
          <a:solidFill>
            <a:srgbClr val="D6B32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 на совокупный доход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4162" y="5782235"/>
            <a:ext cx="2518753" cy="439269"/>
          </a:xfrm>
          <a:prstGeom prst="roundRect">
            <a:avLst/>
          </a:prstGeom>
          <a:solidFill>
            <a:srgbClr val="15BFB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3117" y="5254334"/>
            <a:ext cx="1048153" cy="411360"/>
          </a:xfrm>
          <a:prstGeom prst="roundRect">
            <a:avLst/>
          </a:prstGeom>
          <a:solidFill>
            <a:srgbClr val="B0F6F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НДФЛ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92439" y="5245070"/>
            <a:ext cx="2808287" cy="465448"/>
          </a:xfrm>
          <a:prstGeom prst="roundRect">
            <a:avLst/>
          </a:prstGeom>
          <a:solidFill>
            <a:srgbClr val="B2B2B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Земельный налог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400" y="5782235"/>
            <a:ext cx="3083859" cy="4482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налоговые доходы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424519" y="259976"/>
          <a:ext cx="5925670" cy="542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Овал 12"/>
          <p:cNvSpPr/>
          <p:nvPr/>
        </p:nvSpPr>
        <p:spPr>
          <a:xfrm>
            <a:off x="5510784" y="2788137"/>
            <a:ext cx="1597152" cy="792088"/>
          </a:xfrm>
          <a:prstGeom prst="ellipse">
            <a:avLst/>
          </a:prstGeom>
          <a:gradFill flip="none" rotWithShape="1">
            <a:gsLst>
              <a:gs pos="0">
                <a:srgbClr val="00A249">
                  <a:tint val="66000"/>
                  <a:satMod val="160000"/>
                </a:srgbClr>
              </a:gs>
              <a:gs pos="50000">
                <a:srgbClr val="00A249">
                  <a:tint val="44500"/>
                  <a:satMod val="160000"/>
                </a:srgbClr>
              </a:gs>
              <a:gs pos="100000">
                <a:srgbClr val="00A24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3 133,44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952709"/>
          <a:ext cx="46329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вал 14"/>
          <p:cNvSpPr/>
          <p:nvPr/>
        </p:nvSpPr>
        <p:spPr>
          <a:xfrm>
            <a:off x="1524000" y="2727895"/>
            <a:ext cx="1499615" cy="792088"/>
          </a:xfrm>
          <a:prstGeom prst="ellipse">
            <a:avLst/>
          </a:prstGeom>
          <a:gradFill flip="none" rotWithShape="1">
            <a:gsLst>
              <a:gs pos="0">
                <a:srgbClr val="00A249">
                  <a:tint val="66000"/>
                  <a:satMod val="160000"/>
                </a:srgbClr>
              </a:gs>
              <a:gs pos="50000">
                <a:srgbClr val="00A249">
                  <a:tint val="44500"/>
                  <a:satMod val="160000"/>
                </a:srgbClr>
              </a:gs>
              <a:gs pos="100000">
                <a:srgbClr val="00A24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987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31945" y="854232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b="1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gray">
          <a:xfrm>
            <a:off x="8176179" y="-85885"/>
            <a:ext cx="972766" cy="5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№7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29826" y="202657"/>
            <a:ext cx="6708468" cy="56356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бюджета в 2021 году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3705" y="6131859"/>
            <a:ext cx="1231799" cy="726141"/>
          </a:xfrm>
          <a:prstGeom prst="roundRect">
            <a:avLst/>
          </a:prstGeom>
          <a:solidFill>
            <a:srgbClr val="4DC9C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76530" y="5459506"/>
            <a:ext cx="2776906" cy="5915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50024" y="6140824"/>
            <a:ext cx="2940423" cy="71717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восстановительной стоимости зеленых насаждений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6113929"/>
            <a:ext cx="3532093" cy="744071"/>
          </a:xfrm>
          <a:prstGeom prst="roundRect">
            <a:avLst/>
          </a:prstGeom>
          <a:solidFill>
            <a:srgbClr val="B2B2B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96896" y="668125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en-US" b="1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8576" y="5510071"/>
            <a:ext cx="906153" cy="5231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НДФЛ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 rot="-10800000">
            <a:off x="2985246" y="4996325"/>
            <a:ext cx="228297" cy="2638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8073957" y="22992"/>
            <a:ext cx="1070043" cy="5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№8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-2065826" y="932329"/>
          <a:ext cx="7570155" cy="4500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Стрелка вверх 28"/>
          <p:cNvSpPr/>
          <p:nvPr/>
        </p:nvSpPr>
        <p:spPr>
          <a:xfrm rot="-10800000">
            <a:off x="2507919" y="2922492"/>
            <a:ext cx="280105" cy="60960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-10800000">
            <a:off x="6176681" y="1612683"/>
            <a:ext cx="591671" cy="75399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5504329" y="1281953"/>
            <a:ext cx="632427" cy="851647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64017" y="2656140"/>
            <a:ext cx="1244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146,2</a:t>
            </a:r>
          </a:p>
          <a:p>
            <a:pPr lvl="0" algn="ctr">
              <a:defRPr/>
            </a:pPr>
            <a:r>
              <a:rPr lang="ru-RU" sz="32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8,2%</a:t>
            </a:r>
            <a:endParaRPr lang="en-US" sz="3200" b="1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23720" y="5423647"/>
            <a:ext cx="3085291" cy="6275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верх 32"/>
          <p:cNvSpPr/>
          <p:nvPr/>
        </p:nvSpPr>
        <p:spPr>
          <a:xfrm rot="-10800000">
            <a:off x="2662518" y="4569962"/>
            <a:ext cx="268941" cy="387519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823640" y="1544517"/>
            <a:ext cx="171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-прирост к 2020</a:t>
            </a:r>
            <a:endParaRPr lang="en-US" sz="2400" b="1" kern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верх 34"/>
          <p:cNvSpPr/>
          <p:nvPr/>
        </p:nvSpPr>
        <p:spPr>
          <a:xfrm rot="-10800000">
            <a:off x="3074891" y="788892"/>
            <a:ext cx="215155" cy="304801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-10800000">
            <a:off x="1407460" y="2052918"/>
            <a:ext cx="251011" cy="376517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>
            <a:off x="2922497" y="1801905"/>
            <a:ext cx="188257" cy="251011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Стрелка вверх 37"/>
          <p:cNvSpPr/>
          <p:nvPr/>
        </p:nvSpPr>
        <p:spPr>
          <a:xfrm>
            <a:off x="4329955" y="2411506"/>
            <a:ext cx="197222" cy="251011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Стрелка вверх 38"/>
          <p:cNvSpPr/>
          <p:nvPr/>
        </p:nvSpPr>
        <p:spPr>
          <a:xfrm>
            <a:off x="3612777" y="1757082"/>
            <a:ext cx="179292" cy="224117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FINBANK.ADM\Desktop\для презентации\2022\images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812" y="2061882"/>
            <a:ext cx="2250982" cy="351416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3581</TotalTime>
  <Words>2335</Words>
  <Application>Microsoft Office PowerPoint</Application>
  <PresentationFormat>Экран (4:3)</PresentationFormat>
  <Paragraphs>773</Paragraphs>
  <Slides>35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8" baseType="lpstr">
      <vt:lpstr>微软雅黑</vt:lpstr>
      <vt:lpstr>宋体</vt:lpstr>
      <vt:lpstr>Arial</vt:lpstr>
      <vt:lpstr>Calibri</vt:lpstr>
      <vt:lpstr>Calibri Light</vt:lpstr>
      <vt:lpstr>돋움</vt:lpstr>
      <vt:lpstr>Segoe UI Black</vt:lpstr>
      <vt:lpstr>Symbol</vt:lpstr>
      <vt:lpstr>Times New Roman</vt:lpstr>
      <vt:lpstr>Verdana</vt:lpstr>
      <vt:lpstr>Wingdings</vt:lpstr>
      <vt:lpstr>Тема Office</vt:lpstr>
      <vt:lpstr>Worksheet</vt:lpstr>
      <vt:lpstr>Отчет об исполнении бюджета Сосновоборского городского округа за 2021 год</vt:lpstr>
      <vt:lpstr>Информация о Муниципальном образовании  Сосновоборский городской округ Ленинградской области </vt:lpstr>
      <vt:lpstr>ГЛОССАРИЙ</vt:lpstr>
      <vt:lpstr>Условия реализации бюджетной политики (отдельные показатели)</vt:lpstr>
      <vt:lpstr>Качество жизни в Сосновоборском городском округе в 2021 году</vt:lpstr>
      <vt:lpstr>Исполнение бюджета Сосновоборского городского округа за 2021 год</vt:lpstr>
      <vt:lpstr>Информация об объеме и структуре налоговых и неналоговых доходов, межбюджетных трансфертов, млн.руб.</vt:lpstr>
      <vt:lpstr>Структура доходов бюджета  Сосновоборского городского округа</vt:lpstr>
      <vt:lpstr>Налоговые и неналоговые доходы  бюджета в 2021 году</vt:lpstr>
      <vt:lpstr>Поступления НДФЛ в местный бюджет в 2021 году (в сопоставимых показателях)</vt:lpstr>
      <vt:lpstr>Динамика поступления налогов</vt:lpstr>
      <vt:lpstr>Поступления от основных плательщиков НДФЛ в 2021 году </vt:lpstr>
      <vt:lpstr>Динамика недоимки по налоговым и неналоговым платежам</vt:lpstr>
      <vt:lpstr>Обстоятельства, повлиявшие на доходную часть бюджета Сосновоборского городского округа в 2021 году</vt:lpstr>
      <vt:lpstr>Динамика исполнения бюджета Сосновоборского городского округа 2018-2021 годы</vt:lpstr>
      <vt:lpstr>Структура расходов бюджета Сосновоборского городского округа</vt:lpstr>
      <vt:lpstr>Информация о расходной части бюджета по разделам и подразделам классификации расходов </vt:lpstr>
      <vt:lpstr>Расходы Сосновоборского городского округа в разрезе муниципальных программ</vt:lpstr>
      <vt:lpstr>Расходы бюджета Сосновоборского городского округа</vt:lpstr>
      <vt:lpstr>Расходы бюджета  Сосновоборского городского округа на исполнение Указа 597 Президента России</vt:lpstr>
      <vt:lpstr>Исполнение АИП в 2021 году</vt:lpstr>
      <vt:lpstr>Исполнение дорожного фонда Сосновоборского городского округа</vt:lpstr>
      <vt:lpstr>Финансирование национальных  проектов</vt:lpstr>
      <vt:lpstr>Презентация PowerPoint</vt:lpstr>
      <vt:lpstr>Презентация PowerPoint</vt:lpstr>
      <vt:lpstr>Презентация PowerPoint</vt:lpstr>
      <vt:lpstr>Остаток средств на счете бюджета по итогам работы за 2021 год</vt:lpstr>
      <vt:lpstr>Остатки средств субсидии на выполнение муниципального задания на счетах бюджетных учреждений по итогам работы за 2021 год</vt:lpstr>
      <vt:lpstr>Меры по усилению финансовой дисциплины</vt:lpstr>
      <vt:lpstr>Презентация PowerPoint</vt:lpstr>
      <vt:lpstr>Реализованные инициативы  проекта ЯПБ в 2021 году</vt:lpstr>
      <vt:lpstr>Основные отрицательные моменты в части управления общественными финансами</vt:lpstr>
      <vt:lpstr>Основные положительные моменты в части управления общественными финансами</vt:lpstr>
      <vt:lpstr>Результаты оценки качества управления муниципальными финансами за 2021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КФ - Смольянинова С.С.</cp:lastModifiedBy>
  <cp:revision>423</cp:revision>
  <cp:lastPrinted>2022-05-24T08:17:39Z</cp:lastPrinted>
  <dcterms:created xsi:type="dcterms:W3CDTF">2020-10-04T11:07:06Z</dcterms:created>
  <dcterms:modified xsi:type="dcterms:W3CDTF">2022-06-15T12:53:57Z</dcterms:modified>
</cp:coreProperties>
</file>