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15.xml" ContentType="application/vnd.openxmlformats-officedocument.drawingml.chartshapes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346" r:id="rId3"/>
    <p:sldId id="347" r:id="rId4"/>
    <p:sldId id="321" r:id="rId5"/>
    <p:sldId id="325" r:id="rId6"/>
    <p:sldId id="333" r:id="rId7"/>
    <p:sldId id="337" r:id="rId8"/>
    <p:sldId id="316" r:id="rId9"/>
    <p:sldId id="319" r:id="rId10"/>
    <p:sldId id="348" r:id="rId11"/>
    <p:sldId id="320" r:id="rId12"/>
    <p:sldId id="326" r:id="rId13"/>
    <p:sldId id="332" r:id="rId14"/>
    <p:sldId id="336" r:id="rId15"/>
    <p:sldId id="277" r:id="rId16"/>
    <p:sldId id="278" r:id="rId17"/>
    <p:sldId id="280" r:id="rId18"/>
    <p:sldId id="335" r:id="rId19"/>
    <p:sldId id="282" r:id="rId20"/>
    <p:sldId id="283" r:id="rId21"/>
    <p:sldId id="284" r:id="rId22"/>
    <p:sldId id="338" r:id="rId23"/>
    <p:sldId id="345" r:id="rId24"/>
    <p:sldId id="342" r:id="rId25"/>
    <p:sldId id="339" r:id="rId26"/>
    <p:sldId id="297" r:id="rId27"/>
    <p:sldId id="314" r:id="rId28"/>
    <p:sldId id="298" r:id="rId29"/>
    <p:sldId id="300" r:id="rId30"/>
    <p:sldId id="301" r:id="rId31"/>
    <p:sldId id="302" r:id="rId32"/>
    <p:sldId id="343" r:id="rId33"/>
    <p:sldId id="305" r:id="rId34"/>
    <p:sldId id="307" r:id="rId35"/>
    <p:sldId id="308" r:id="rId36"/>
    <p:sldId id="309" r:id="rId37"/>
    <p:sldId id="344" r:id="rId38"/>
  </p:sldIdLst>
  <p:sldSz cx="9144000" cy="6858000" type="screen4x3"/>
  <p:notesSz cx="6669088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FD19B"/>
    <a:srgbClr val="76BAA5"/>
    <a:srgbClr val="6BC57C"/>
    <a:srgbClr val="59D7B9"/>
    <a:srgbClr val="FFFFCC"/>
    <a:srgbClr val="FBF49D"/>
    <a:srgbClr val="33CC33"/>
    <a:srgbClr val="E1F5F5"/>
    <a:srgbClr val="97DAE1"/>
    <a:srgbClr val="D1EB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Office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Office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21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UniPlanningAssign11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FINBANK.ADM\AppData\Local\Microsoft\Windows\INetCache\Content.Outlook\BXEOWG5K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FINBANK.ADM\AppData\Local\Microsoft\Windows\INetCache\Content.Outlook\BXEOWG5K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Среднесписочная численность работников организаций</a:t>
            </a:r>
          </a:p>
          <a:p>
            <a:pPr>
              <a:defRPr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 smtClean="0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(без внешний совместителей), чел</a:t>
            </a:r>
            <a:r>
              <a:rPr lang="ru-RU" sz="1600" dirty="0">
                <a:solidFill>
                  <a:schemeClr val="dk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sz="16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26658646835815"/>
          <c:y val="1.706978713060097E-2"/>
        </c:manualLayout>
      </c:layout>
      <c:spPr>
        <a:gradFill rotWithShape="1">
          <a:gsLst>
            <a:gs pos="0">
              <a:schemeClr val="accent6">
                <a:tint val="25000"/>
                <a:satMod val="125000"/>
              </a:schemeClr>
            </a:gs>
            <a:gs pos="40000">
              <a:schemeClr val="accent6">
                <a:tint val="55000"/>
                <a:satMod val="130000"/>
              </a:schemeClr>
            </a:gs>
            <a:gs pos="50000">
              <a:schemeClr val="accent6">
                <a:tint val="59000"/>
                <a:satMod val="130000"/>
              </a:schemeClr>
            </a:gs>
            <a:gs pos="65000">
              <a:schemeClr val="accent6">
                <a:tint val="55000"/>
                <a:satMod val="130000"/>
              </a:schemeClr>
            </a:gs>
            <a:gs pos="100000">
              <a:schemeClr val="accent6">
                <a:tint val="20000"/>
                <a:satMod val="125000"/>
              </a:schemeClr>
            </a:gs>
          </a:gsLst>
          <a:lin ang="5400000" scaled="0"/>
        </a:gradFill>
        <a:ln w="12000" cap="flat" cmpd="sng" algn="ctr">
          <a:solidFill>
            <a:schemeClr val="accent6"/>
          </a:solidFill>
          <a:prstDash val="solid"/>
        </a:ln>
        <a:effectLst>
          <a:glow rad="63500">
            <a:schemeClr val="accent6">
              <a:alpha val="45000"/>
              <a:satMod val="120000"/>
            </a:schemeClr>
          </a:glow>
        </a:effectLst>
      </c:spPr>
    </c:title>
    <c:view3D>
      <c:rotX val="0"/>
      <c:rotY val="0"/>
      <c:perspective val="30"/>
    </c:view3D>
    <c:sideWall>
      <c:spPr>
        <a:noFill/>
        <a:ln w="25385">
          <a:noFill/>
        </a:ln>
      </c:spPr>
    </c:sideWall>
    <c:backWall>
      <c:spPr>
        <a:noFill/>
        <a:ln w="25385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5556188887538431"/>
          <c:w val="0.96604938271604934"/>
          <c:h val="0.3862475219721958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занятых в экономике (среднесписочная)*тыс.чел.</c:v>
                </c:pt>
              </c:strCache>
            </c:strRef>
          </c:tx>
          <c:spPr>
            <a:gradFill flip="none" rotWithShape="1">
              <a:gsLst>
                <a:gs pos="0">
                  <a:srgbClr val="4BACC6">
                    <a:lumMod val="75000"/>
                    <a:tint val="66000"/>
                    <a:satMod val="160000"/>
                  </a:srgbClr>
                </a:gs>
                <a:gs pos="50000">
                  <a:srgbClr val="4BACC6">
                    <a:lumMod val="75000"/>
                    <a:tint val="44500"/>
                    <a:satMod val="160000"/>
                  </a:srgbClr>
                </a:gs>
                <a:gs pos="100000">
                  <a:srgbClr val="4BACC6">
                    <a:lumMod val="75000"/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c:spPr>
          <c:dLbls>
            <c:dLbl>
              <c:idx val="0"/>
              <c:layout>
                <c:manualLayout>
                  <c:x val="2.160493827160501E-2"/>
                  <c:y val="7.838279609550852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effectLst/>
                        <a:latin typeface="Times New Roman" pitchFamily="18" charset="0"/>
                        <a:cs typeface="Times New Roman" pitchFamily="18" charset="0"/>
                      </a:rPr>
                      <a:t>26427</a:t>
                    </a:r>
                  </a:p>
                  <a:p>
                    <a:endParaRPr lang="en-US" dirty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345679012345704E-2"/>
                  <c:y val="1.37692426979383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25026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864197530864265E-3"/>
                  <c:y val="1.41355507403697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24460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802469135802503E-2"/>
                  <c:y val="8.81276797277417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24560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604938271605135E-2"/>
                  <c:y val="6.20405956487298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24710</a:t>
                    </a:r>
                  </a:p>
                  <a:p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7" b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26427</c:v>
                </c:pt>
                <c:pt idx="1">
                  <c:v>25026</c:v>
                </c:pt>
                <c:pt idx="2">
                  <c:v>24460</c:v>
                </c:pt>
                <c:pt idx="3">
                  <c:v>24560</c:v>
                </c:pt>
                <c:pt idx="4">
                  <c:v>24710</c:v>
                </c:pt>
              </c:numCache>
            </c:numRef>
          </c:val>
        </c:ser>
        <c:shape val="cylinder"/>
        <c:axId val="180219904"/>
        <c:axId val="180223360"/>
        <c:axId val="0"/>
      </c:bar3DChart>
      <c:catAx>
        <c:axId val="180219904"/>
        <c:scaling>
          <c:orientation val="minMax"/>
        </c:scaling>
        <c:axPos val="b"/>
        <c:numFmt formatCode="General" sourceLinked="1"/>
        <c:tickLblPos val="nextTo"/>
        <c:spPr>
          <a:noFill/>
          <a:ln w="19050" cap="flat" cmpd="sng" algn="ctr">
            <a:solidFill>
              <a:schemeClr val="accent6"/>
            </a:solidFill>
            <a:prstDash val="solid"/>
          </a:ln>
          <a:effectLst>
            <a:glow rad="70000">
              <a:schemeClr val="accent6">
                <a:tint val="30000"/>
                <a:shade val="95000"/>
                <a:satMod val="300000"/>
                <a:alpha val="50000"/>
              </a:schemeClr>
            </a:glo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80223360"/>
        <c:crosses val="autoZero"/>
        <c:auto val="1"/>
        <c:lblAlgn val="ctr"/>
        <c:lblOffset val="100"/>
      </c:catAx>
      <c:valAx>
        <c:axId val="18022336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802199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autoTitleDeleted val="1"/>
    <c:plotArea>
      <c:layout>
        <c:manualLayout>
          <c:layoutTarget val="inner"/>
          <c:xMode val="edge"/>
          <c:yMode val="edge"/>
          <c:x val="0"/>
          <c:y val="0.33845329193006102"/>
          <c:w val="0.95303961748634236"/>
          <c:h val="0.6549560853199498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185.4</c:v>
                </c:pt>
                <c:pt idx="1">
                  <c:v>228.9</c:v>
                </c:pt>
                <c:pt idx="2">
                  <c:v>244.1</c:v>
                </c:pt>
                <c:pt idx="3">
                  <c:v>253.7</c:v>
                </c:pt>
                <c:pt idx="4">
                  <c:v>263.89999999999969</c:v>
                </c:pt>
              </c:numCache>
            </c:numRef>
          </c:val>
        </c:ser>
        <c:marker val="1"/>
        <c:axId val="200971392"/>
        <c:axId val="200972928"/>
      </c:lineChart>
      <c:catAx>
        <c:axId val="200971392"/>
        <c:scaling>
          <c:orientation val="minMax"/>
        </c:scaling>
        <c:delete val="1"/>
        <c:axPos val="b"/>
        <c:numFmt formatCode="General" sourceLinked="0"/>
        <c:tickLblPos val="none"/>
        <c:crossAx val="200972928"/>
        <c:crosses val="autoZero"/>
        <c:auto val="1"/>
        <c:lblAlgn val="ctr"/>
        <c:lblOffset val="100"/>
      </c:catAx>
      <c:valAx>
        <c:axId val="200972928"/>
        <c:scaling>
          <c:orientation val="minMax"/>
        </c:scaling>
        <c:delete val="1"/>
        <c:axPos val="l"/>
        <c:numFmt formatCode="General" sourceLinked="1"/>
        <c:tickLblPos val="none"/>
        <c:crossAx val="2009713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9575931329428881E-2"/>
          <c:y val="4.1170721522891703E-2"/>
          <c:w val="0.93042406867057481"/>
          <c:h val="0.797816900004905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sunset" dir="t"/>
            </a:scene3d>
            <a:sp3d>
              <a:bevelT/>
            </a:sp3d>
          </c:spPr>
          <c:explosion val="25"/>
          <c:dPt>
            <c:idx val="0"/>
            <c:explosion val="0"/>
            <c:spPr>
              <a:solidFill>
                <a:srgbClr val="FFC000"/>
              </a:solidFill>
              <a:scene3d>
                <a:camera prst="orthographicFront"/>
                <a:lightRig rig="sunset" dir="t"/>
              </a:scene3d>
              <a:sp3d>
                <a:bevelT/>
              </a:sp3d>
            </c:spPr>
          </c:dPt>
          <c:dPt>
            <c:idx val="1"/>
            <c:explosion val="8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sunse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Льготы по земельному налогу для физических лиц</c:v>
                </c:pt>
                <c:pt idx="1">
                  <c:v>Льготы по земельному налогу в размере 70%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0.33900000000000163</c:v>
                </c:pt>
                <c:pt idx="1">
                  <c:v>0.66100000000000325</c:v>
                </c:pt>
              </c:numCache>
            </c:numRef>
          </c:val>
        </c:ser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4.8666611241034032E-2"/>
          <c:y val="0.77191742904365335"/>
          <c:w val="0.94807981469960045"/>
          <c:h val="0.2096396677549452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3.9592830501450481E-2"/>
          <c:y val="0.13839851177786841"/>
          <c:w val="0.45588080434711065"/>
          <c:h val="0.794904581993819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explosion val="5"/>
          <c:dPt>
            <c:idx val="0"/>
            <c:explosion val="15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explosion val="7"/>
          </c:dPt>
          <c:dPt>
            <c:idx val="2"/>
            <c:explosion val="24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2 767,85</a:t>
                    </a:r>
                  </a:p>
                  <a:p>
                    <a:r>
                      <a:rPr lang="en-US" dirty="0" smtClean="0"/>
                      <a:t> 96,3%</a:t>
                    </a:r>
                    <a:endParaRPr lang="en-US" dirty="0"/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25925925925947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84,7</a:t>
                    </a:r>
                  </a:p>
                  <a:p>
                    <a:r>
                      <a:rPr lang="en-US" dirty="0" smtClean="0"/>
                      <a:t> 2,9%</a:t>
                    </a:r>
                    <a:endParaRPr lang="en-US" dirty="0"/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6773840769903765E-2"/>
                  <c:y val="-5.61207103132984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22,9</a:t>
                    </a:r>
                  </a:p>
                  <a:p>
                    <a:r>
                      <a:rPr lang="en-US" dirty="0" smtClean="0"/>
                      <a:t>   0,8%</a:t>
                    </a:r>
                    <a:endParaRPr lang="en-US" dirty="0"/>
                  </a:p>
                </c:rich>
              </c:tx>
              <c:showVal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действующие обязательства</c:v>
                </c:pt>
                <c:pt idx="1">
                  <c:v>принимаемые обязательства</c:v>
                </c:pt>
                <c:pt idx="2">
                  <c:v>Указ Президента РФ от 7 мая 2018 г. N 204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2767.8500000000022</c:v>
                </c:pt>
                <c:pt idx="1">
                  <c:v>84.7</c:v>
                </c:pt>
                <c:pt idx="2">
                  <c:v>22.9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5548752129667756"/>
          <c:y val="0.5931613205403905"/>
          <c:w val="0.40942475940507922"/>
          <c:h val="0.33697634467499304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2906302815982988"/>
          <c:y val="2.6356690354356928E-2"/>
          <c:w val="0.38799739962274277"/>
          <c:h val="0.947286619291286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c:spPr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476</a:t>
                    </a:r>
                    <a:endParaRPr lang="en-US" dirty="0"/>
                  </a:p>
                </c:rich>
              </c:tx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Стимулирование экономической активности малого и среднего предпринимательства</c:v>
                </c:pt>
                <c:pt idx="1">
                  <c:v>Безопасность жизнедеятельности населения</c:v>
                </c:pt>
                <c:pt idx="2">
                  <c:v>Медико-социальная поддержка отдельных категорий граждан</c:v>
                </c:pt>
                <c:pt idx="3">
                  <c:v>Развитие информационного общества</c:v>
                </c:pt>
                <c:pt idx="4">
                  <c:v>Управление муниципальным имуществом</c:v>
                </c:pt>
                <c:pt idx="5">
                  <c:v>Жилище</c:v>
                </c:pt>
                <c:pt idx="6">
                  <c:v>Физическая культура, спорт и молодежная политика</c:v>
                </c:pt>
                <c:pt idx="7">
                  <c:v>Развитие культуры</c:v>
                </c:pt>
                <c:pt idx="8">
                  <c:v>Городское хозяйство</c:v>
                </c:pt>
                <c:pt idx="9">
                  <c:v>Современное образование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2.4</c:v>
                </c:pt>
                <c:pt idx="1">
                  <c:v>10.200000000000001</c:v>
                </c:pt>
                <c:pt idx="2">
                  <c:v>12.8</c:v>
                </c:pt>
                <c:pt idx="3">
                  <c:v>18.7</c:v>
                </c:pt>
                <c:pt idx="4">
                  <c:v>21.4</c:v>
                </c:pt>
                <c:pt idx="5">
                  <c:v>24.3</c:v>
                </c:pt>
                <c:pt idx="6">
                  <c:v>58.3</c:v>
                </c:pt>
                <c:pt idx="7">
                  <c:v>223.2</c:v>
                </c:pt>
                <c:pt idx="8">
                  <c:v>570.9</c:v>
                </c:pt>
                <c:pt idx="9">
                  <c:v>476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c:spPr>
          <c:dLbls>
            <c:dLbl>
              <c:idx val="0"/>
              <c:layout>
                <c:manualLayout>
                  <c:x val="3.114477908051785E-2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650748422195065E-2"/>
                  <c:y val="-8.785461961046287E-17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2650748422195065E-2"/>
                  <c:y val="-4.3927309805231454E-17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2650748422195065E-2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9819404869420423E-2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0873886384648503E-2"/>
                  <c:y val="0"/>
                </c:manualLayout>
              </c:layout>
              <c:dLblPos val="ct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Стимулирование экономической активности малого и среднего предпринимательства</c:v>
                </c:pt>
                <c:pt idx="1">
                  <c:v>Безопасность жизнедеятельности населения</c:v>
                </c:pt>
                <c:pt idx="2">
                  <c:v>Медико-социальная поддержка отдельных категорий граждан</c:v>
                </c:pt>
                <c:pt idx="3">
                  <c:v>Развитие информационного общества</c:v>
                </c:pt>
                <c:pt idx="4">
                  <c:v>Управление муниципальным имуществом</c:v>
                </c:pt>
                <c:pt idx="5">
                  <c:v>Жилище</c:v>
                </c:pt>
                <c:pt idx="6">
                  <c:v>Физическая культура, спорт и молодежная политика</c:v>
                </c:pt>
                <c:pt idx="7">
                  <c:v>Развитие культуры</c:v>
                </c:pt>
                <c:pt idx="8">
                  <c:v>Городское хозяйство</c:v>
                </c:pt>
                <c:pt idx="9">
                  <c:v>Современное образование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0.9</c:v>
                </c:pt>
                <c:pt idx="2">
                  <c:v>0.9</c:v>
                </c:pt>
                <c:pt idx="6">
                  <c:v>1.6</c:v>
                </c:pt>
                <c:pt idx="7">
                  <c:v>41.6</c:v>
                </c:pt>
                <c:pt idx="8">
                  <c:v>8.4</c:v>
                </c:pt>
                <c:pt idx="9">
                  <c:v>0</c:v>
                </c:pt>
              </c:numCache>
            </c:numRef>
          </c:val>
        </c:ser>
        <c:dLbls>
          <c:showVal val="1"/>
        </c:dLbls>
        <c:overlap val="100"/>
        <c:axId val="201990144"/>
        <c:axId val="201991680"/>
      </c:barChart>
      <c:catAx>
        <c:axId val="201990144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1991680"/>
        <c:crosses val="autoZero"/>
        <c:auto val="1"/>
        <c:lblAlgn val="ctr"/>
        <c:lblOffset val="100"/>
      </c:catAx>
      <c:valAx>
        <c:axId val="201991680"/>
        <c:scaling>
          <c:logBase val="10"/>
          <c:orientation val="minMax"/>
          <c:max val="1400"/>
          <c:min val="1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20199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>
        <c:manualLayout>
          <c:xMode val="edge"/>
          <c:yMode val="edge"/>
          <c:x val="0.10588246605078068"/>
          <c:y val="0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7.4981434811338218E-2"/>
          <c:y val="0.17425541588098492"/>
          <c:w val="0.71566353738473565"/>
          <c:h val="0.680009264615903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1 Дошкольное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35000"/>
                    <a:satMod val="253000"/>
                  </a:schemeClr>
                </a:gs>
                <a:gs pos="50000">
                  <a:schemeClr val="accent3">
                    <a:tint val="42000"/>
                    <a:satMod val="255000"/>
                  </a:schemeClr>
                </a:gs>
                <a:gs pos="97000">
                  <a:schemeClr val="accent3">
                    <a:tint val="53000"/>
                    <a:satMod val="260000"/>
                  </a:schemeClr>
                </a:gs>
                <a:gs pos="100000">
                  <a:schemeClr val="accent3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explosion val="25"/>
          <c:dPt>
            <c:idx val="0"/>
            <c:explosion val="29"/>
            <c:spPr>
              <a:gradFill rotWithShape="1">
                <a:gsLst>
                  <a:gs pos="0">
                    <a:schemeClr val="accent6">
                      <a:tint val="92000"/>
                      <a:satMod val="170000"/>
                    </a:schemeClr>
                  </a:gs>
                  <a:gs pos="15000">
                    <a:schemeClr val="accent6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6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6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6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6">
                    <a:shade val="80000"/>
                  </a:schemeClr>
                </a:contourClr>
              </a:sp3d>
            </c:spPr>
          </c:dPt>
          <c:dPt>
            <c:idx val="1"/>
            <c:explosion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1764390851158991"/>
                  <c:y val="-0.202935716483307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461,4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082356946094308"/>
                  <c:y val="0.1469865343599879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155,4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461.4</c:v>
                </c:pt>
                <c:pt idx="1">
                  <c:v>155.4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ПП 2 </a:t>
            </a:r>
            <a:r>
              <a:rPr lang="ru-RU" dirty="0" smtClean="0"/>
              <a:t>Общее      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</a:t>
            </a:r>
            <a:r>
              <a:rPr lang="ru-RU" dirty="0"/>
              <a:t>образование</a:t>
            </a:r>
          </a:p>
        </c:rich>
      </c:tx>
      <c:layout>
        <c:manualLayout>
          <c:xMode val="edge"/>
          <c:yMode val="edge"/>
          <c:x val="0.32682083697457709"/>
          <c:y val="9.4405726996868528E-2"/>
        </c:manualLayout>
      </c:layout>
    </c:title>
    <c:plotArea>
      <c:layout>
        <c:manualLayout>
          <c:layoutTarget val="inner"/>
          <c:xMode val="edge"/>
          <c:yMode val="edge"/>
          <c:x val="0.30825881331388827"/>
          <c:y val="0.31953118897072258"/>
          <c:w val="0.52600071802239134"/>
          <c:h val="0.6794942386466168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2 Общее 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35000"/>
                    <a:satMod val="253000"/>
                  </a:schemeClr>
                </a:gs>
                <a:gs pos="50000">
                  <a:schemeClr val="accent3">
                    <a:tint val="42000"/>
                    <a:satMod val="255000"/>
                  </a:schemeClr>
                </a:gs>
                <a:gs pos="97000">
                  <a:schemeClr val="accent3">
                    <a:tint val="53000"/>
                    <a:satMod val="260000"/>
                  </a:schemeClr>
                </a:gs>
                <a:gs pos="100000">
                  <a:schemeClr val="accent3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explosion val="25"/>
          <c:dPt>
            <c:idx val="0"/>
            <c:explosion val="0"/>
            <c:spPr>
              <a:gradFill rotWithShape="1">
                <a:gsLst>
                  <a:gs pos="0">
                    <a:schemeClr val="accent6">
                      <a:tint val="92000"/>
                      <a:satMod val="170000"/>
                    </a:schemeClr>
                  </a:gs>
                  <a:gs pos="15000">
                    <a:schemeClr val="accent6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6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6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6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6">
                    <a:shade val="80000"/>
                  </a:schemeClr>
                </a:contourClr>
              </a:sp3d>
            </c:spPr>
          </c:dPt>
          <c:dPt>
            <c:idx val="1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535,4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rightRoom" dir="tl">
                    <a:rot lat="0" lon="0" rev="8700000"/>
                  </a:lightRig>
                </a:scene3d>
                <a:sp3d contourW="12700">
                  <a:bevelT w="0" h="0"/>
                  <a:contourClr>
                    <a:schemeClr val="accent6">
                      <a:shade val="80000"/>
                    </a:schemeClr>
                  </a:contourClr>
                </a:sp3d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110,7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9525" cap="flat" cmpd="sng" algn="ctr">
                <a:noFill/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О.Б.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535.4</c:v>
                </c:pt>
                <c:pt idx="1">
                  <c:v>110.7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ПП 3 Дополнительное      образование</a:t>
            </a:r>
            <a:endParaRPr lang="ru-RU" dirty="0"/>
          </a:p>
        </c:rich>
      </c:tx>
      <c:layout>
        <c:manualLayout>
          <c:xMode val="edge"/>
          <c:yMode val="edge"/>
          <c:x val="0.20286928589131337"/>
          <c:y val="0.13721287912454172"/>
        </c:manualLayout>
      </c:layout>
    </c:title>
    <c:plotArea>
      <c:layout>
        <c:manualLayout>
          <c:layoutTarget val="inner"/>
          <c:xMode val="edge"/>
          <c:yMode val="edge"/>
          <c:x val="0.30800103407313673"/>
          <c:y val="0.37224683368514638"/>
          <c:w val="0.45156173886662165"/>
          <c:h val="0.587030260526607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2 Общее 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2000"/>
                    <a:satMod val="170000"/>
                  </a:schemeClr>
                </a:gs>
                <a:gs pos="15000">
                  <a:schemeClr val="accent6">
                    <a:tint val="92000"/>
                    <a:shade val="99000"/>
                    <a:satMod val="170000"/>
                  </a:schemeClr>
                </a:gs>
                <a:gs pos="62000">
                  <a:schemeClr val="accent6">
                    <a:tint val="96000"/>
                    <a:shade val="80000"/>
                    <a:satMod val="170000"/>
                  </a:schemeClr>
                </a:gs>
                <a:gs pos="97000">
                  <a:schemeClr val="accent6">
                    <a:tint val="98000"/>
                    <a:shade val="63000"/>
                    <a:satMod val="170000"/>
                  </a:schemeClr>
                </a:gs>
                <a:gs pos="100000">
                  <a:schemeClr val="accent6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6">
                  <a:shade val="80000"/>
                </a:schemeClr>
              </a:contourClr>
            </a:sp3d>
          </c:spPr>
          <c:explosion val="22"/>
          <c:dPt>
            <c:idx val="0"/>
            <c:explosion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cat>
            <c:strRef>
              <c:f>Лист1!$A$2:$A$3</c:f>
              <c:strCache>
                <c:ptCount val="2"/>
                <c:pt idx="0">
                  <c:v>О.Б.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139.69999999999999</c:v>
                </c:pt>
                <c:pt idx="1">
                  <c:v>0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ПП 6 </a:t>
            </a:r>
            <a:r>
              <a:rPr lang="ru-RU" sz="1000" dirty="0" smtClean="0"/>
              <a:t>Укрепление материально-технической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000" dirty="0" smtClean="0"/>
              <a:t>базы, обеспечение содержания зданий и сооружений, обустройство прилегающих территорий МО </a:t>
            </a:r>
            <a:endParaRPr lang="ru-RU" sz="1000" dirty="0"/>
          </a:p>
        </c:rich>
      </c:tx>
      <c:layout>
        <c:manualLayout>
          <c:xMode val="edge"/>
          <c:yMode val="edge"/>
          <c:x val="0.11071699580549745"/>
          <c:y val="2.3029428168775613E-2"/>
        </c:manualLayout>
      </c:layout>
    </c:title>
    <c:plotArea>
      <c:layout>
        <c:manualLayout>
          <c:layoutTarget val="inner"/>
          <c:xMode val="edge"/>
          <c:yMode val="edge"/>
          <c:x val="0.29812672805747248"/>
          <c:y val="0.22011524518079303"/>
          <c:w val="0.48298302285071082"/>
          <c:h val="0.573694917111121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2 Общее 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2000"/>
                    <a:satMod val="170000"/>
                  </a:schemeClr>
                </a:gs>
                <a:gs pos="15000">
                  <a:schemeClr val="accent6">
                    <a:tint val="92000"/>
                    <a:shade val="99000"/>
                    <a:satMod val="170000"/>
                  </a:schemeClr>
                </a:gs>
                <a:gs pos="62000">
                  <a:schemeClr val="accent6">
                    <a:tint val="96000"/>
                    <a:shade val="80000"/>
                    <a:satMod val="170000"/>
                  </a:schemeClr>
                </a:gs>
                <a:gs pos="97000">
                  <a:schemeClr val="accent6">
                    <a:tint val="98000"/>
                    <a:shade val="63000"/>
                    <a:satMod val="170000"/>
                  </a:schemeClr>
                </a:gs>
                <a:gs pos="100000">
                  <a:schemeClr val="accent6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6">
                  <a:shade val="80000"/>
                </a:schemeClr>
              </a:contourClr>
            </a:sp3d>
          </c:spPr>
          <c:explosion val="18"/>
          <c:dPt>
            <c:idx val="0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b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57,9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14,6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rightRoom" dir="tl">
                    <a:rot lat="0" lon="0" rev="8700000"/>
                  </a:lightRig>
                </a:scene3d>
                <a:sp3d contourW="12700">
                  <a:bevelT w="0" h="0"/>
                  <a:contourClr>
                    <a:schemeClr val="accent6">
                      <a:shade val="80000"/>
                    </a:schemeClr>
                  </a:contourClr>
                </a:sp3d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О.Б.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434.2</c:v>
                </c:pt>
                <c:pt idx="1">
                  <c:v>95.4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ПП5 </a:t>
            </a:r>
            <a:r>
              <a:rPr lang="ru-RU" sz="1200" dirty="0" smtClean="0"/>
              <a:t>Развитие системы отдыха, </a:t>
            </a:r>
            <a:r>
              <a:rPr lang="ru-RU" sz="900" dirty="0" smtClean="0"/>
              <a:t>оздоровления, занятости детей, подростков, в т.ч. Детей находящихся в трудной жизненной ситуации</a:t>
            </a:r>
            <a:endParaRPr lang="ru-RU" sz="900" dirty="0"/>
          </a:p>
        </c:rich>
      </c:tx>
      <c:layout>
        <c:manualLayout>
          <c:xMode val="edge"/>
          <c:yMode val="edge"/>
          <c:x val="8.6943353811751389E-2"/>
          <c:y val="0.10122272738926555"/>
        </c:manualLayout>
      </c:layout>
    </c:title>
    <c:plotArea>
      <c:layout>
        <c:manualLayout>
          <c:layoutTarget val="inner"/>
          <c:xMode val="edge"/>
          <c:yMode val="edge"/>
          <c:x val="0.23805451876505437"/>
          <c:y val="0.3363956196963383"/>
          <c:w val="0.52437554219743909"/>
          <c:h val="0.569882618600042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2 Общее 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35000"/>
                    <a:satMod val="253000"/>
                  </a:schemeClr>
                </a:gs>
                <a:gs pos="50000">
                  <a:schemeClr val="accent3">
                    <a:tint val="42000"/>
                    <a:satMod val="255000"/>
                  </a:schemeClr>
                </a:gs>
                <a:gs pos="97000">
                  <a:schemeClr val="accent3">
                    <a:tint val="53000"/>
                    <a:satMod val="260000"/>
                  </a:schemeClr>
                </a:gs>
                <a:gs pos="100000">
                  <a:schemeClr val="accent3">
                    <a:tint val="56000"/>
                    <a:satMod val="275000"/>
                  </a:scheme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</c:spPr>
          <c:explosion val="13"/>
          <c:dPt>
            <c:idx val="0"/>
            <c:spPr>
              <a:gradFill rotWithShape="1">
                <a:gsLst>
                  <a:gs pos="0">
                    <a:schemeClr val="accent6">
                      <a:tint val="92000"/>
                      <a:satMod val="170000"/>
                    </a:schemeClr>
                  </a:gs>
                  <a:gs pos="15000">
                    <a:schemeClr val="accent6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6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6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6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6">
                    <a:shade val="80000"/>
                  </a:schemeClr>
                </a:contourClr>
              </a:sp3d>
            </c:spPr>
          </c:dPt>
          <c:dPt>
            <c:idx val="1"/>
            <c:explosion val="2"/>
            <c:spPr>
              <a:solidFill>
                <a:schemeClr val="accent4">
                  <a:lumMod val="40000"/>
                  <a:lumOff val="6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1,9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rightRoom" dir="tl">
                    <a:rot lat="0" lon="0" rev="8700000"/>
                  </a:lightRig>
                </a:scene3d>
                <a:sp3d contourW="12700">
                  <a:bevelT w="0" h="0"/>
                  <a:contourClr>
                    <a:schemeClr val="accent6">
                      <a:shade val="80000"/>
                    </a:schemeClr>
                  </a:contourClr>
                </a:sp3d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2,0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9525" cap="flat" cmpd="sng" algn="ctr">
                <a:noFill/>
                <a:prstDash val="solid"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О.Б.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300</c:v>
                </c:pt>
                <c:pt idx="1">
                  <c:v>434</c:v>
                </c:pt>
              </c:numCache>
            </c:numRef>
          </c:val>
        </c:ser>
        <c:firstSliceAng val="268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/>
              <a:t>  ПП 4</a:t>
            </a:r>
            <a:r>
              <a:rPr lang="ru-RU" sz="1200" dirty="0" smtClean="0"/>
              <a:t> Управление ресурсами и</a:t>
            </a: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/>
              <a:t> качеством</a:t>
            </a: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/>
              <a:t>Системы образования</a:t>
            </a:r>
          </a:p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 sz="1200" dirty="0"/>
          </a:p>
        </c:rich>
      </c:tx>
      <c:layout>
        <c:manualLayout>
          <c:xMode val="edge"/>
          <c:yMode val="edge"/>
          <c:x val="0.16949171622962211"/>
          <c:y val="6.2329675787657565E-3"/>
        </c:manualLayout>
      </c:layout>
    </c:title>
    <c:plotArea>
      <c:layout>
        <c:manualLayout>
          <c:layoutTarget val="inner"/>
          <c:xMode val="edge"/>
          <c:yMode val="edge"/>
          <c:x val="0.29969294352198145"/>
          <c:y val="0.26385375007136269"/>
          <c:w val="0.48701661531669344"/>
          <c:h val="0.666195046979190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ПП 2 Общее 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2000"/>
                    <a:satMod val="170000"/>
                  </a:schemeClr>
                </a:gs>
                <a:gs pos="15000">
                  <a:schemeClr val="accent6">
                    <a:tint val="92000"/>
                    <a:shade val="99000"/>
                    <a:satMod val="170000"/>
                  </a:schemeClr>
                </a:gs>
                <a:gs pos="62000">
                  <a:schemeClr val="accent6">
                    <a:tint val="96000"/>
                    <a:shade val="80000"/>
                    <a:satMod val="170000"/>
                  </a:schemeClr>
                </a:gs>
                <a:gs pos="97000">
                  <a:schemeClr val="accent6">
                    <a:tint val="98000"/>
                    <a:shade val="63000"/>
                    <a:satMod val="170000"/>
                  </a:schemeClr>
                </a:gs>
                <a:gs pos="100000">
                  <a:schemeClr val="accent6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solidFill>
                <a:schemeClr val="bg1">
                  <a:lumMod val="85000"/>
                  <a:alpha val="99000"/>
                </a:schemeClr>
              </a:solidFill>
            </a:ln>
            <a:effectLst>
              <a:outerShdw blurRad="63500" dist="25400" dir="5400000" rotWithShape="0">
                <a:schemeClr val="bg1">
                  <a:alpha val="43000"/>
                </a:scheme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 contourW="12700">
              <a:bevelT w="0" h="0"/>
              <a:contourClr>
                <a:schemeClr val="accent6">
                  <a:shade val="80000"/>
                </a:schemeClr>
              </a:contourClr>
            </a:sp3d>
          </c:spPr>
          <c:explosion val="10"/>
          <c:dPt>
            <c:idx val="0"/>
            <c:explosion val="16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1">
                    <a:lumMod val="85000"/>
                    <a:alpha val="99000"/>
                  </a:schemeClr>
                </a:solidFill>
              </a:ln>
              <a:effectLst>
                <a:glow rad="127000">
                  <a:schemeClr val="bg2"/>
                </a:glow>
                <a:outerShdw blurRad="63500" dist="25400" dir="5400000" rotWithShape="0">
                  <a:schemeClr val="bg1">
                    <a:alpha val="43000"/>
                  </a:scheme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8700000"/>
                </a:lightRig>
              </a:scene3d>
              <a:sp3d contourW="12700">
                <a:bevelT w="0" h="0"/>
                <a:contourClr>
                  <a:schemeClr val="accent6">
                    <a:shade val="80000"/>
                  </a:schemeClr>
                </a:contourClr>
              </a:sp3d>
            </c:spPr>
          </c:dPt>
          <c:dPt>
            <c:idx val="1"/>
            <c:explosion val="0"/>
          </c:dPt>
          <c:dLbls>
            <c:dLbl>
              <c:idx val="0"/>
              <c:layout>
                <c:manualLayout>
                  <c:x val="-0.1185611975394846"/>
                  <c:y val="-0.19207322552396139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10,3</a:t>
                    </a:r>
                    <a:endPara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507396620703839"/>
                  <c:y val="0.16283770757497534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0,5</a:t>
                    </a:r>
                    <a:endParaRPr lang="en-US" sz="16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 w="9525" cap="flat" cmpd="sng" algn="ctr">
                  <a:noFill/>
                  <a:prstDash val="solid"/>
                </a:ln>
                <a:effectLst>
                  <a:outerShdw blurRad="63500" dist="25400" dir="5400000" rotWithShape="0">
                    <a:srgbClr val="000000">
                      <a:alpha val="43137"/>
                    </a:srgbClr>
                  </a:outerShdw>
                </a:effectLst>
                <a:scene3d>
                  <a:camera prst="orthographicFront" fov="0">
                    <a:rot lat="0" lon="0" rev="0"/>
                  </a:camera>
                  <a:lightRig rig="brightRoom" dir="tl">
                    <a:rot lat="0" lon="0" rev="8700000"/>
                  </a:lightRig>
                </a:scene3d>
                <a:sp3d contourW="12700">
                  <a:bevelT w="0" h="0"/>
                  <a:contourClr>
                    <a:schemeClr val="accent6">
                      <a:shade val="80000"/>
                    </a:schemeClr>
                  </a:contourClr>
                </a:sp3d>
              </c:sp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О.Б.</c:v>
                </c:pt>
                <c:pt idx="1">
                  <c:v>МБ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535.4</c:v>
                </c:pt>
                <c:pt idx="1">
                  <c:v>110.7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 sz="16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Фонд 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начисленной заработной платы</a:t>
            </a:r>
            <a:r>
              <a:rPr lang="ru-RU" sz="1600" baseline="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всех работников по муниципальному образованию</a:t>
            </a:r>
            <a:r>
              <a:rPr lang="ru-RU" sz="1600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млн.руб</a:t>
            </a:r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555440458586459"/>
          <c:y val="2.0918942802751254E-2"/>
        </c:manualLayout>
      </c:layout>
      <c:spPr>
        <a:gradFill rotWithShape="1">
          <a:gsLst>
            <a:gs pos="0">
              <a:schemeClr val="accent6">
                <a:tint val="1000"/>
              </a:schemeClr>
            </a:gs>
            <a:gs pos="68000">
              <a:schemeClr val="accent6">
                <a:tint val="77000"/>
              </a:schemeClr>
            </a:gs>
            <a:gs pos="81000">
              <a:schemeClr val="accent6">
                <a:tint val="79000"/>
              </a:schemeClr>
            </a:gs>
            <a:gs pos="86000">
              <a:schemeClr val="accent6">
                <a:tint val="73000"/>
              </a:schemeClr>
            </a:gs>
            <a:gs pos="100000">
              <a:schemeClr val="accent6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6">
              <a:shade val="60000"/>
              <a:satMod val="300000"/>
            </a:schemeClr>
          </a:solidFill>
          <a:prstDash val="solid"/>
        </a:ln>
        <a:effectLst>
          <a:glow rad="63500">
            <a:schemeClr val="accent6">
              <a:tint val="30000"/>
              <a:shade val="95000"/>
              <a:satMod val="300000"/>
              <a:alpha val="50000"/>
            </a:schemeClr>
          </a:glow>
        </a:effectLst>
      </c:spPr>
    </c:title>
    <c:view3D>
      <c:rotX val="0"/>
      <c:rotY val="0"/>
      <c:perspective val="30"/>
    </c:view3D>
    <c:sideWall>
      <c:spPr>
        <a:noFill/>
        <a:ln w="25395">
          <a:noFill/>
        </a:ln>
      </c:spPr>
    </c:sideWall>
    <c:backWall>
      <c:spPr>
        <a:noFill/>
        <a:ln w="25395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35561873332507304"/>
          <c:w val="0.9650455508766137"/>
          <c:h val="0.4922681883684602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заработной платы списочного состава*,млн.руб.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c:spPr>
          <c:dLbls>
            <c:dLbl>
              <c:idx val="0"/>
              <c:layout>
                <c:manualLayout>
                  <c:x val="1.7477349667094529E-2"/>
                  <c:y val="0.1545568087246815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24317,9</a:t>
                    </a:r>
                    <a:endParaRPr lang="en-US" dirty="0" smtClean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710708772140528E-2"/>
                  <c:y val="0.1662565922465668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24756,2</a:t>
                    </a:r>
                    <a:endParaRPr lang="en-US" dirty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9443180879892016E-3"/>
                  <c:y val="0.2850333611840785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26242,7</a:t>
                    </a:r>
                  </a:p>
                  <a:p>
                    <a:endParaRPr lang="en-US" dirty="0" smtClean="0"/>
                  </a:p>
                </c:rich>
              </c:tx>
              <c:extLst>
                <c:ext xmlns:c15="http://schemas.microsoft.com/office/drawing/2012/chart" uri="{CE6537A1-D6FC-4f65-9D91-7224C49458BB}">
                  <c15:layout>
                    <c:manualLayout>
                      <c:w val="9.0563800001501271E-2"/>
                      <c:h val="0.2055286130370310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3.972096491294032E-3"/>
                  <c:y val="0.2621909462980265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27875,1</a:t>
                    </a:r>
                    <a:endParaRPr lang="en-US" dirty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1121995281024265E-2"/>
                  <c:y val="0.4010589597108578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29602,3</a:t>
                    </a:r>
                  </a:p>
                  <a:p>
                    <a:endParaRPr lang="en-US" dirty="0" smtClean="0"/>
                  </a:p>
                </c:rich>
              </c:tx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 отчет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24317.9</c:v>
                </c:pt>
                <c:pt idx="1">
                  <c:v>24756.2</c:v>
                </c:pt>
                <c:pt idx="2">
                  <c:v>25163.4</c:v>
                </c:pt>
                <c:pt idx="3">
                  <c:v>26276.9</c:v>
                </c:pt>
                <c:pt idx="4">
                  <c:v>27494.9</c:v>
                </c:pt>
              </c:numCache>
            </c:numRef>
          </c:val>
        </c:ser>
        <c:shape val="cylinder"/>
        <c:axId val="183815552"/>
        <c:axId val="184462336"/>
        <c:axId val="0"/>
      </c:bar3DChart>
      <c:catAx>
        <c:axId val="183815552"/>
        <c:scaling>
          <c:orientation val="minMax"/>
        </c:scaling>
        <c:axPos val="b"/>
        <c:numFmt formatCode="General" sourceLinked="1"/>
        <c:tickLblPos val="nextTo"/>
        <c:spPr>
          <a:noFill/>
          <a:ln w="19050" cap="flat" cmpd="sng" algn="ctr">
            <a:solidFill>
              <a:schemeClr val="accent6"/>
            </a:solidFill>
            <a:prstDash val="solid"/>
          </a:ln>
          <a:effectLst>
            <a:glow rad="63500">
              <a:schemeClr val="accent6">
                <a:tint val="30000"/>
                <a:shade val="95000"/>
                <a:satMod val="300000"/>
                <a:alpha val="50000"/>
              </a:schemeClr>
            </a:glo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84462336"/>
        <c:crosses val="autoZero"/>
        <c:auto val="1"/>
        <c:lblAlgn val="ctr"/>
        <c:lblOffset val="100"/>
      </c:catAx>
      <c:valAx>
        <c:axId val="18446233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83815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2.4644220021902842E-2"/>
          <c:w val="0.79973106333200494"/>
          <c:h val="0.95071155995619461"/>
        </c:manualLayout>
      </c:layout>
      <c:bar3DChart>
        <c:barDir val="col"/>
        <c:grouping val="clustered"/>
        <c:shape val="box"/>
        <c:axId val="164984320"/>
        <c:axId val="164985856"/>
        <c:axId val="0"/>
      </c:bar3DChart>
      <c:catAx>
        <c:axId val="164984320"/>
        <c:scaling>
          <c:orientation val="minMax"/>
        </c:scaling>
        <c:delete val="1"/>
        <c:axPos val="b"/>
        <c:tickLblPos val="none"/>
        <c:crossAx val="164985856"/>
        <c:crosses val="autoZero"/>
        <c:auto val="1"/>
        <c:lblAlgn val="ctr"/>
        <c:lblOffset val="100"/>
      </c:catAx>
      <c:valAx>
        <c:axId val="164985856"/>
        <c:scaling>
          <c:orientation val="minMax"/>
        </c:scaling>
        <c:delete val="1"/>
        <c:axPos val="l"/>
        <c:numFmt formatCode="0%" sourceLinked="1"/>
        <c:tickLblPos val="none"/>
        <c:crossAx val="164984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240507436570429"/>
          <c:y val="4.7462817147857081E-4"/>
          <c:w val="0.87759492563429575"/>
          <c:h val="0.8326195683872849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расходов'!$E$14</c:f>
              <c:numCache>
                <c:formatCode>0%</c:formatCode>
                <c:ptCount val="1"/>
                <c:pt idx="0">
                  <c:v>0.47433460076045814</c:v>
                </c:pt>
              </c:numCache>
            </c:numRef>
          </c:val>
        </c:ser>
        <c:ser>
          <c:idx val="1"/>
          <c:order val="1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расходов'!$H$14</c:f>
              <c:numCache>
                <c:formatCode>0%</c:formatCode>
                <c:ptCount val="1"/>
                <c:pt idx="0">
                  <c:v>0.32309941520468088</c:v>
                </c:pt>
              </c:numCache>
            </c:numRef>
          </c:val>
        </c:ser>
        <c:ser>
          <c:idx val="2"/>
          <c:order val="2"/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расходов'!$K$14</c:f>
              <c:numCache>
                <c:formatCode>0%</c:formatCode>
                <c:ptCount val="1"/>
                <c:pt idx="0">
                  <c:v>0.39139784946236683</c:v>
                </c:pt>
              </c:numCache>
            </c:numRef>
          </c:val>
        </c:ser>
        <c:ser>
          <c:idx val="3"/>
          <c:order val="3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4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shape val="box"/>
        <c:axId val="164709120"/>
        <c:axId val="164710656"/>
        <c:axId val="0"/>
      </c:bar3DChart>
      <c:catAx>
        <c:axId val="164709120"/>
        <c:scaling>
          <c:orientation val="minMax"/>
        </c:scaling>
        <c:delete val="1"/>
        <c:axPos val="b"/>
        <c:tickLblPos val="none"/>
        <c:crossAx val="164710656"/>
        <c:crosses val="autoZero"/>
        <c:auto val="1"/>
        <c:lblAlgn val="ctr"/>
        <c:lblOffset val="100"/>
      </c:catAx>
      <c:valAx>
        <c:axId val="164710656"/>
        <c:scaling>
          <c:orientation val="minMax"/>
        </c:scaling>
        <c:delete val="1"/>
        <c:axPos val="l"/>
        <c:numFmt formatCode="0%" sourceLinked="1"/>
        <c:tickLblPos val="none"/>
        <c:crossAx val="164709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0555555555555582E-2"/>
          <c:y val="8.059820647419072E-2"/>
          <c:w val="0.94185920688799862"/>
          <c:h val="0.82656995974248526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расходов'!$E$16</c:f>
              <c:numCache>
                <c:formatCode>0%</c:formatCode>
                <c:ptCount val="1"/>
                <c:pt idx="0">
                  <c:v>0.27281368821292923</c:v>
                </c:pt>
              </c:numCache>
            </c:numRef>
          </c:val>
        </c:ser>
        <c:ser>
          <c:idx val="2"/>
          <c:order val="1"/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расходов'!$K$16</c:f>
              <c:numCache>
                <c:formatCode>0%</c:formatCode>
                <c:ptCount val="1"/>
                <c:pt idx="0">
                  <c:v>0.25806451612903231</c:v>
                </c:pt>
              </c:numCache>
            </c:numRef>
          </c:val>
        </c:ser>
        <c:ser>
          <c:idx val="3"/>
          <c:order val="2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3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4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shape val="box"/>
        <c:axId val="165021184"/>
        <c:axId val="165022720"/>
        <c:axId val="0"/>
      </c:bar3DChart>
      <c:catAx>
        <c:axId val="165021184"/>
        <c:scaling>
          <c:orientation val="minMax"/>
        </c:scaling>
        <c:delete val="1"/>
        <c:axPos val="b"/>
        <c:tickLblPos val="none"/>
        <c:crossAx val="165022720"/>
        <c:crosses val="autoZero"/>
        <c:auto val="1"/>
        <c:lblAlgn val="ctr"/>
        <c:lblOffset val="100"/>
      </c:catAx>
      <c:valAx>
        <c:axId val="165022720"/>
        <c:scaling>
          <c:orientation val="minMax"/>
        </c:scaling>
        <c:delete val="1"/>
        <c:axPos val="l"/>
        <c:numFmt formatCode="0%" sourceLinked="1"/>
        <c:tickLblPos val="none"/>
        <c:crossAx val="165021184"/>
        <c:crosses val="autoZero"/>
        <c:crossBetween val="between"/>
      </c:valAx>
    </c:plotArea>
    <c:plotVisOnly val="1"/>
    <c:dispBlanksAs val="gap"/>
  </c:chart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0958734324876061E-2"/>
          <c:w val="0.94185168057800772"/>
          <c:h val="0.82620960854498116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расходов'!$E$18</c:f>
              <c:numCache>
                <c:formatCode>0%</c:formatCode>
                <c:ptCount val="1"/>
                <c:pt idx="0">
                  <c:v>0.20532319391634984</c:v>
                </c:pt>
              </c:numCache>
            </c:numRef>
          </c:val>
        </c:ser>
        <c:ser>
          <c:idx val="3"/>
          <c:order val="1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3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shape val="box"/>
        <c:axId val="165065856"/>
        <c:axId val="165067392"/>
        <c:axId val="0"/>
      </c:bar3DChart>
      <c:catAx>
        <c:axId val="165065856"/>
        <c:scaling>
          <c:orientation val="minMax"/>
        </c:scaling>
        <c:delete val="1"/>
        <c:axPos val="b"/>
        <c:tickLblPos val="none"/>
        <c:crossAx val="165067392"/>
        <c:crosses val="autoZero"/>
        <c:auto val="1"/>
        <c:lblAlgn val="ctr"/>
        <c:lblOffset val="100"/>
      </c:catAx>
      <c:valAx>
        <c:axId val="165067392"/>
        <c:scaling>
          <c:orientation val="minMax"/>
        </c:scaling>
        <c:delete val="1"/>
        <c:axPos val="l"/>
        <c:numFmt formatCode="0%" sourceLinked="1"/>
        <c:tickLblPos val="none"/>
        <c:crossAx val="165065856"/>
        <c:crosses val="autoZero"/>
        <c:crossBetween val="between"/>
      </c:valAx>
    </c:plotArea>
    <c:plotVisOnly val="1"/>
    <c:dispBlanksAs val="gap"/>
  </c:chart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</c:spPr>
          <c:dPt>
            <c:idx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расходов'!$E$17</c:f>
              <c:numCache>
                <c:formatCode>0%</c:formatCode>
                <c:ptCount val="1"/>
                <c:pt idx="0">
                  <c:v>3.8022813688212996E-2</c:v>
                </c:pt>
              </c:numCache>
            </c:numRef>
          </c:val>
        </c:ser>
        <c:ser>
          <c:idx val="3"/>
          <c:order val="1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3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shape val="box"/>
        <c:axId val="165233792"/>
        <c:axId val="165235328"/>
        <c:axId val="0"/>
      </c:bar3DChart>
      <c:catAx>
        <c:axId val="165233792"/>
        <c:scaling>
          <c:orientation val="minMax"/>
        </c:scaling>
        <c:delete val="1"/>
        <c:axPos val="b"/>
        <c:tickLblPos val="none"/>
        <c:crossAx val="165235328"/>
        <c:crosses val="autoZero"/>
        <c:auto val="1"/>
        <c:lblAlgn val="ctr"/>
        <c:lblOffset val="100"/>
      </c:catAx>
      <c:valAx>
        <c:axId val="165235328"/>
        <c:scaling>
          <c:orientation val="minMax"/>
        </c:scaling>
        <c:delete val="1"/>
        <c:axPos val="l"/>
        <c:numFmt formatCode="0%" sourceLinked="1"/>
        <c:tickLblPos val="none"/>
        <c:crossAx val="165233792"/>
        <c:crosses val="autoZero"/>
        <c:crossBetween val="between"/>
      </c:valAx>
    </c:plotArea>
    <c:plotVisOnly val="1"/>
    <c:dispBlanksAs val="gap"/>
  </c:chart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расходов'!$E$15</c:f>
              <c:numCache>
                <c:formatCode>0%</c:formatCode>
                <c:ptCount val="1"/>
                <c:pt idx="0">
                  <c:v>9.5057034220532508E-3</c:v>
                </c:pt>
              </c:numCache>
            </c:numRef>
          </c:val>
        </c:ser>
        <c:ser>
          <c:idx val="2"/>
          <c:order val="1"/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расходов'!$K$15</c:f>
              <c:numCache>
                <c:formatCode>0%</c:formatCode>
                <c:ptCount val="1"/>
                <c:pt idx="0">
                  <c:v>0.35053763440860214</c:v>
                </c:pt>
              </c:numCache>
            </c:numRef>
          </c:val>
        </c:ser>
        <c:ser>
          <c:idx val="3"/>
          <c:order val="2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3"/>
          <c:val>
            <c:numRef>
              <c:f>'Планирование расходов'!$H$12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4"/>
          <c:val>
            <c:numRef>
              <c:f>'Планирование расходов'!$H$12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5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6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shape val="box"/>
        <c:axId val="165088640"/>
        <c:axId val="165094528"/>
        <c:axId val="0"/>
      </c:bar3DChart>
      <c:catAx>
        <c:axId val="165088640"/>
        <c:scaling>
          <c:orientation val="minMax"/>
        </c:scaling>
        <c:delete val="1"/>
        <c:axPos val="b"/>
        <c:tickLblPos val="none"/>
        <c:crossAx val="165094528"/>
        <c:crosses val="autoZero"/>
        <c:auto val="1"/>
        <c:lblAlgn val="ctr"/>
        <c:lblOffset val="100"/>
      </c:catAx>
      <c:valAx>
        <c:axId val="165094528"/>
        <c:scaling>
          <c:orientation val="minMax"/>
        </c:scaling>
        <c:delete val="1"/>
        <c:axPos val="l"/>
        <c:numFmt formatCode="0%" sourceLinked="1"/>
        <c:tickLblPos val="none"/>
        <c:crossAx val="165088640"/>
        <c:crosses val="autoZero"/>
        <c:crossBetween val="between"/>
      </c:valAx>
    </c:plotArea>
    <c:plotVisOnly val="1"/>
    <c:dispBlanksAs val="gap"/>
  </c:chart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2540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1"/>
          <c:order val="0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'Планирование расходов'!$H$19</c:f>
              <c:numCache>
                <c:formatCode>0%</c:formatCode>
                <c:ptCount val="1"/>
                <c:pt idx="0">
                  <c:v>0.67690058479532167</c:v>
                </c:pt>
              </c:numCache>
            </c:numRef>
          </c:val>
        </c:ser>
        <c:ser>
          <c:idx val="3"/>
          <c:order val="1"/>
          <c:val>
            <c:numRef>
              <c:f>'Планирование расходов'!$D$12</c:f>
              <c:numCache>
                <c:formatCode>General</c:formatCode>
                <c:ptCount val="1"/>
              </c:numCache>
            </c:numRef>
          </c:val>
        </c:ser>
        <c:ser>
          <c:idx val="4"/>
          <c:order val="2"/>
          <c:val>
            <c:numRef>
              <c:f>'Планирование расходов'!$G$12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3"/>
          <c:val>
            <c:numRef>
              <c:f>'Планирование расходов'!$J$12</c:f>
              <c:numCache>
                <c:formatCode>General</c:formatCode>
                <c:ptCount val="1"/>
              </c:numCache>
            </c:numRef>
          </c:val>
        </c:ser>
        <c:shape val="box"/>
        <c:axId val="165121408"/>
        <c:axId val="165135488"/>
        <c:axId val="0"/>
      </c:bar3DChart>
      <c:catAx>
        <c:axId val="165121408"/>
        <c:scaling>
          <c:orientation val="minMax"/>
        </c:scaling>
        <c:delete val="1"/>
        <c:axPos val="b"/>
        <c:tickLblPos val="none"/>
        <c:crossAx val="165135488"/>
        <c:crosses val="autoZero"/>
        <c:auto val="1"/>
        <c:lblAlgn val="ctr"/>
        <c:lblOffset val="100"/>
      </c:catAx>
      <c:valAx>
        <c:axId val="165135488"/>
        <c:scaling>
          <c:orientation val="minMax"/>
        </c:scaling>
        <c:delete val="1"/>
        <c:axPos val="l"/>
        <c:numFmt formatCode="0%" sourceLinked="1"/>
        <c:tickLblPos val="none"/>
        <c:crossAx val="165121408"/>
        <c:crosses val="autoZero"/>
        <c:crossBetween val="between"/>
      </c:valAx>
    </c:plotArea>
    <c:plotVisOnly val="1"/>
    <c:dispBlanksAs val="gap"/>
  </c:chart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Лист1!$L$15:$L$17</c:f>
              <c:numCache>
                <c:formatCode>General</c:formatCode>
                <c:ptCount val="3"/>
                <c:pt idx="0">
                  <c:v>3.7</c:v>
                </c:pt>
                <c:pt idx="1">
                  <c:v>3.8</c:v>
                </c:pt>
                <c:pt idx="2">
                  <c:v>4</c:v>
                </c:pt>
              </c:numCache>
            </c:numRef>
          </c:val>
        </c:ser>
        <c:shape val="cylinder"/>
        <c:axId val="165172352"/>
        <c:axId val="165173888"/>
        <c:axId val="0"/>
      </c:bar3DChart>
      <c:catAx>
        <c:axId val="165172352"/>
        <c:scaling>
          <c:orientation val="minMax"/>
        </c:scaling>
        <c:delete val="1"/>
        <c:axPos val="b"/>
        <c:tickLblPos val="none"/>
        <c:crossAx val="165173888"/>
        <c:crosses val="autoZero"/>
        <c:auto val="1"/>
        <c:lblAlgn val="ctr"/>
        <c:lblOffset val="100"/>
      </c:catAx>
      <c:valAx>
        <c:axId val="165173888"/>
        <c:scaling>
          <c:orientation val="minMax"/>
        </c:scaling>
        <c:delete val="1"/>
        <c:axPos val="l"/>
        <c:numFmt formatCode="General" sourceLinked="1"/>
        <c:tickLblPos val="none"/>
        <c:crossAx val="165172352"/>
        <c:crosses val="autoZero"/>
        <c:crossBetween val="between"/>
      </c:valAx>
    </c:plotArea>
    <c:plotVisOnly val="1"/>
    <c:dispBlanksAs val="gap"/>
  </c:chart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2.4265504532463213E-2"/>
          <c:y val="4.5554230733604054E-2"/>
          <c:w val="0.93888888888889244"/>
          <c:h val="0.89814814814814814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Лист1!$M$15:$M$17</c:f>
              <c:numCache>
                <c:formatCode>General</c:formatCode>
                <c:ptCount val="3"/>
                <c:pt idx="0">
                  <c:v>251.4</c:v>
                </c:pt>
                <c:pt idx="1">
                  <c:v>257.8</c:v>
                </c:pt>
                <c:pt idx="2">
                  <c:v>262.7</c:v>
                </c:pt>
              </c:numCache>
            </c:numRef>
          </c:val>
        </c:ser>
        <c:shape val="cylinder"/>
        <c:axId val="165198080"/>
        <c:axId val="165199872"/>
        <c:axId val="0"/>
      </c:bar3DChart>
      <c:catAx>
        <c:axId val="165198080"/>
        <c:scaling>
          <c:orientation val="minMax"/>
        </c:scaling>
        <c:delete val="1"/>
        <c:axPos val="b"/>
        <c:tickLblPos val="none"/>
        <c:crossAx val="165199872"/>
        <c:crosses val="autoZero"/>
        <c:auto val="1"/>
        <c:lblAlgn val="ctr"/>
        <c:lblOffset val="100"/>
      </c:catAx>
      <c:valAx>
        <c:axId val="165199872"/>
        <c:scaling>
          <c:orientation val="minMax"/>
        </c:scaling>
        <c:delete val="1"/>
        <c:axPos val="l"/>
        <c:numFmt formatCode="General" sourceLinked="1"/>
        <c:tickLblPos val="none"/>
        <c:crossAx val="165198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42774695381620342"/>
          <c:y val="8.2024855291659135E-2"/>
          <c:w val="0.53150492777806746"/>
          <c:h val="0.77919654460668164"/>
        </c:manualLayout>
      </c:layout>
      <c:doughnutChart>
        <c:varyColors val="1"/>
        <c:ser>
          <c:idx val="0"/>
          <c:order val="0"/>
          <c:explosion val="16"/>
          <c:dLbls>
            <c:dLbl>
              <c:idx val="3"/>
              <c:layout>
                <c:manualLayout>
                  <c:x val="-2.7777777777778525E-3"/>
                  <c:y val="-1.3888888888889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ДФ!$D$8:$D$11</c:f>
              <c:strCache>
                <c:ptCount val="4"/>
                <c:pt idx="0">
                  <c:v>Строительство (реконструкция), включая ПИР</c:v>
                </c:pt>
                <c:pt idx="1">
                  <c:v>Капитальный ремонт и ремонт</c:v>
                </c:pt>
                <c:pt idx="2">
                  <c:v>Содержание</c:v>
                </c:pt>
                <c:pt idx="3">
                  <c:v>Обеспечение безопасности дорожного движения</c:v>
                </c:pt>
              </c:strCache>
            </c:strRef>
          </c:cat>
          <c:val>
            <c:numRef>
              <c:f>ДФ!$E$8:$E$11</c:f>
              <c:numCache>
                <c:formatCode>General</c:formatCode>
                <c:ptCount val="4"/>
                <c:pt idx="0">
                  <c:v>50.1</c:v>
                </c:pt>
                <c:pt idx="1">
                  <c:v>40.6</c:v>
                </c:pt>
                <c:pt idx="2">
                  <c:v>117.7</c:v>
                </c:pt>
                <c:pt idx="3">
                  <c:v>43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9.5153917018650797E-3"/>
          <c:y val="4.5322732716662822E-3"/>
          <c:w val="0.41211816238202315"/>
          <c:h val="0.88084875875002133"/>
        </c:manualLayout>
      </c:layout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4.3035870516185466E-2"/>
          <c:y val="2.5366751245291745E-2"/>
          <c:w val="0.67832524059492838"/>
          <c:h val="0.48348306100743277"/>
        </c:manualLayout>
      </c:layout>
      <c:lineChart>
        <c:grouping val="standard"/>
        <c:ser>
          <c:idx val="0"/>
          <c:order val="0"/>
          <c:tx>
            <c:strRef>
              <c:f>'Лист1'!$B$1</c:f>
              <c:strCache>
                <c:ptCount val="1"/>
                <c:pt idx="0">
                  <c:v>Ленинградская область</c:v>
                </c:pt>
              </c:strCache>
            </c:strRef>
          </c:tx>
          <c:dLbls>
            <c:dLbl>
              <c:idx val="0"/>
              <c:layout>
                <c:manualLayout>
                  <c:x val="-3.7741545893719974E-2"/>
                  <c:y val="-7.17654295673569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193236714975986E-2"/>
                  <c:y val="-5.638712323149477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5289855072463666E-3"/>
                  <c:y val="-5.382407217551772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'Лист1'!$A$2:$A$7</c:f>
              <c:strCache>
                <c:ptCount val="6"/>
                <c:pt idx="0">
                  <c:v>Налоговые и неналоговые доходы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ФЛ</c:v>
                </c:pt>
                <c:pt idx="5">
                  <c:v>Земельный налог</c:v>
                </c:pt>
              </c:strCache>
            </c:strRef>
          </c:cat>
          <c:val>
            <c:numRef>
              <c:f>'Лист1'!$B$2:$B$7</c:f>
              <c:numCache>
                <c:formatCode>General</c:formatCode>
                <c:ptCount val="6"/>
                <c:pt idx="0">
                  <c:v>103.5</c:v>
                </c:pt>
                <c:pt idx="1">
                  <c:v>105.3</c:v>
                </c:pt>
                <c:pt idx="2">
                  <c:v>103</c:v>
                </c:pt>
                <c:pt idx="3">
                  <c:v>155.6</c:v>
                </c:pt>
                <c:pt idx="4">
                  <c:v>105.7</c:v>
                </c:pt>
                <c:pt idx="5">
                  <c:v>110.4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Сосновоборский городской округ</c:v>
                </c:pt>
              </c:strCache>
            </c:strRef>
          </c:tx>
          <c:dLbls>
            <c:dLbl>
              <c:idx val="0"/>
              <c:layout>
                <c:manualLayout>
                  <c:x val="-3.3212560386473418E-2"/>
                  <c:y val="4.869797006356368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173913043478447E-2"/>
                  <c:y val="5.895017428747179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5096618357487923E-3"/>
                  <c:y val="6.151322534344911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'Лист1'!$A$2:$A$7</c:f>
              <c:strCache>
                <c:ptCount val="6"/>
                <c:pt idx="0">
                  <c:v>Налоговые и неналоговые доходы</c:v>
                </c:pt>
                <c:pt idx="1">
                  <c:v>НДФЛ</c:v>
                </c:pt>
                <c:pt idx="2">
                  <c:v>Акцизы</c:v>
                </c:pt>
                <c:pt idx="3">
                  <c:v>Налоги на совокупный доход</c:v>
                </c:pt>
                <c:pt idx="4">
                  <c:v>Налог на имущество ФЛ</c:v>
                </c:pt>
                <c:pt idx="5">
                  <c:v>Земельный налог</c:v>
                </c:pt>
              </c:strCache>
            </c:strRef>
          </c:cat>
          <c:val>
            <c:numRef>
              <c:f>'Лист1'!$C$2:$C$7</c:f>
              <c:numCache>
                <c:formatCode>General</c:formatCode>
                <c:ptCount val="6"/>
                <c:pt idx="0">
                  <c:v>101.2</c:v>
                </c:pt>
                <c:pt idx="1">
                  <c:v>98.3</c:v>
                </c:pt>
                <c:pt idx="2">
                  <c:v>131.30000000000001</c:v>
                </c:pt>
                <c:pt idx="3">
                  <c:v>124</c:v>
                </c:pt>
                <c:pt idx="4">
                  <c:v>146.5</c:v>
                </c:pt>
                <c:pt idx="5">
                  <c:v>106</c:v>
                </c:pt>
              </c:numCache>
            </c:numRef>
          </c:val>
        </c:ser>
        <c:marker val="1"/>
        <c:axId val="158975488"/>
        <c:axId val="158977024"/>
      </c:lineChart>
      <c:catAx>
        <c:axId val="158975488"/>
        <c:scaling>
          <c:orientation val="minMax"/>
        </c:scaling>
        <c:axPos val="b"/>
        <c:numFmt formatCode="General" sourceLinked="0"/>
        <c:tickLblPos val="nextTo"/>
        <c:txPr>
          <a:bodyPr rot="-5400000" vert="horz"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977024"/>
        <c:crosses val="autoZero"/>
        <c:auto val="1"/>
        <c:lblAlgn val="ctr"/>
        <c:lblOffset val="100"/>
      </c:catAx>
      <c:valAx>
        <c:axId val="1589770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975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5833333333336"/>
          <c:y val="9.4814533898854067E-2"/>
          <c:w val="0.24808333333333424"/>
          <c:h val="0.71212563883727664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ln w="9525" cap="flat" cmpd="sng" algn="ctr">
      <a:solidFill>
        <a:schemeClr val="accent4">
          <a:shade val="60000"/>
          <a:satMod val="300000"/>
        </a:schemeClr>
      </a:solidFill>
      <a:prstDash val="solid"/>
    </a:ln>
    <a:effectLst>
      <a:glow rad="63500">
        <a:schemeClr val="accent4">
          <a:tint val="30000"/>
          <a:shade val="95000"/>
          <a:satMod val="300000"/>
          <a:alpha val="50000"/>
        </a:schemeClr>
      </a:glo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3996860598909481E-2"/>
          <c:y val="0.17193906165286232"/>
          <c:w val="0.39874193788641332"/>
          <c:h val="0.61417021230759983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layout>
                <c:manualLayout>
                  <c:x val="-0.10972096070276724"/>
                  <c:y val="-4.113331250830308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2703743504547033E-2"/>
                  <c:y val="-5.933711774400333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527324927578832E-2"/>
                  <c:y val="-4.233757374035496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3815822816007004E-3"/>
                  <c:y val="-2.540940932315061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6322484109197647E-3"/>
                  <c:y val="-3.840868044709185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4361435438926621E-2"/>
                  <c:y val="-3.732520439049086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4834503967896712E-2"/>
                  <c:y val="-3.103819956841944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6382301664351597E-2"/>
                  <c:y val="-4.526887627418667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1924973134430792E-2"/>
                  <c:y val="-3.198394318357290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6.7902794084342327E-2"/>
                  <c:y val="-4.16816570979243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ЖКХ!$A$4:$A$13</c:f>
              <c:strCache>
                <c:ptCount val="10"/>
                <c:pt idx="0">
                  <c:v>Плата концендента по концессионному соглашению по водоснабжению и водопотреблению </c:v>
                </c:pt>
                <c:pt idx="1">
                  <c:v>Оплата доли муниципального имущества в части обязательств по капитальному ремонту многоквартирных домов</c:v>
                </c:pt>
                <c:pt idx="2">
                  <c:v>Субсидии на частичное возмещение затрат по вывозу смесей механической и биологической очистки хозяйственно-бытовых и смешанных вод</c:v>
                </c:pt>
                <c:pt idx="3">
                  <c:v>Капитальный ремонт тепловых сетей </c:v>
                </c:pt>
                <c:pt idx="4">
                  <c:v>Содержание бесхозяйных объектов </c:v>
                </c:pt>
                <c:pt idx="5">
                  <c:v>Доставка питьевой воды в бывшие деревни</c:v>
                </c:pt>
                <c:pt idx="6">
                  <c:v>Субсидия на частичное возмещение затрат на техническое обслуживание и текущий ремонт распределительных газопроводов</c:v>
                </c:pt>
                <c:pt idx="7">
                  <c:v>Капитальный ремонт водопроводных сетей </c:v>
                </c:pt>
                <c:pt idx="8">
                  <c:v>Субвенции по предоставлению гражданам единовременной денежной выплаты на проведение капитального ремонта индивидуальных жилых домов </c:v>
                </c:pt>
                <c:pt idx="9">
                  <c:v>Проведение обучения правовой грамотности населения в сфере жилищно-коммунального хозяйства</c:v>
                </c:pt>
              </c:strCache>
            </c:strRef>
          </c:cat>
          <c:val>
            <c:numRef>
              <c:f>ЖКХ!$B$4:$B$13</c:f>
              <c:numCache>
                <c:formatCode>#,##0.00</c:formatCode>
                <c:ptCount val="10"/>
                <c:pt idx="0">
                  <c:v>36.6</c:v>
                </c:pt>
                <c:pt idx="1">
                  <c:v>7.7</c:v>
                </c:pt>
                <c:pt idx="2">
                  <c:v>5</c:v>
                </c:pt>
                <c:pt idx="3">
                  <c:v>4.5999999999999996</c:v>
                </c:pt>
                <c:pt idx="4">
                  <c:v>2.4</c:v>
                </c:pt>
                <c:pt idx="5">
                  <c:v>1.7</c:v>
                </c:pt>
                <c:pt idx="6">
                  <c:v>1.6</c:v>
                </c:pt>
                <c:pt idx="7">
                  <c:v>1.5</c:v>
                </c:pt>
                <c:pt idx="8">
                  <c:v>1.1000000000000001</c:v>
                </c:pt>
                <c:pt idx="9">
                  <c:v>0.30000000000000032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4432954635024538"/>
          <c:y val="0.22008638797031371"/>
          <c:w val="0.52774900077888443"/>
          <c:h val="0.74587359206638526"/>
        </c:manualLayout>
      </c:layout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rtl="0">
            <a:defRPr sz="1200" b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plotArea>
      <c:layout>
        <c:manualLayout>
          <c:layoutTarget val="inner"/>
          <c:xMode val="edge"/>
          <c:yMode val="edge"/>
          <c:x val="0.15877166880302754"/>
          <c:y val="0.19375324154840196"/>
          <c:w val="0.81735159817352065"/>
          <c:h val="0.73919316400554103"/>
        </c:manualLayout>
      </c:layout>
      <c:lineChart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</c:v>
                </c:pt>
              </c:strCache>
            </c:strRef>
          </c:tx>
          <c:dLbls>
            <c:dLbl>
              <c:idx val="0"/>
              <c:layout>
                <c:manualLayout>
                  <c:x val="-0.23647030651341044"/>
                  <c:y val="2.602421539062969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dk1">
                      <a:tint val="1000"/>
                    </a:schemeClr>
                  </a:gs>
                  <a:gs pos="68000">
                    <a:schemeClr val="dk1">
                      <a:tint val="77000"/>
                    </a:schemeClr>
                  </a:gs>
                  <a:gs pos="81000">
                    <a:schemeClr val="dk1">
                      <a:tint val="79000"/>
                    </a:schemeClr>
                  </a:gs>
                  <a:gs pos="86000">
                    <a:schemeClr val="dk1">
                      <a:tint val="73000"/>
                    </a:schemeClr>
                  </a:gs>
                  <a:gs pos="100000">
                    <a:schemeClr val="dk1">
                      <a:tint val="35000"/>
                    </a:schemeClr>
                  </a:gs>
                </a:gsLst>
                <a:lin ang="5400000" scaled="1"/>
              </a:gradFill>
              <a:ln w="9525" cap="flat" cmpd="sng" algn="ctr">
                <a:solidFill>
                  <a:schemeClr val="dk1">
                    <a:shade val="60000"/>
                    <a:satMod val="300000"/>
                  </a:schemeClr>
                </a:solidFill>
                <a:prstDash val="solid"/>
              </a:ln>
              <a:effectLst>
                <a:glow rad="63500">
                  <a:schemeClr val="dk1">
                    <a:tint val="30000"/>
                    <a:shade val="95000"/>
                    <a:satMod val="300000"/>
                    <a:alpha val="50000"/>
                  </a:schemeClr>
                </a:glo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1079.0999999999999</c:v>
                </c:pt>
                <c:pt idx="1">
                  <c:v>1116.4000000000001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</c:v>
                </c:pt>
              </c:strCache>
            </c:strRef>
          </c:tx>
          <c:dLbls>
            <c:dLbl>
              <c:idx val="0"/>
              <c:layout>
                <c:manualLayout>
                  <c:x val="-0.2363458608622227"/>
                  <c:y val="5.540780141843991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6">
                      <a:tint val="1000"/>
                    </a:schemeClr>
                  </a:gs>
                  <a:gs pos="68000">
                    <a:schemeClr val="accent6">
                      <a:tint val="77000"/>
                    </a:schemeClr>
                  </a:gs>
                  <a:gs pos="81000">
                    <a:schemeClr val="accent6">
                      <a:tint val="79000"/>
                    </a:schemeClr>
                  </a:gs>
                  <a:gs pos="86000">
                    <a:schemeClr val="accent6">
                      <a:tint val="73000"/>
                    </a:schemeClr>
                  </a:gs>
                  <a:gs pos="100000">
                    <a:schemeClr val="accent6">
                      <a:tint val="35000"/>
                    </a:schemeClr>
                  </a:gs>
                </a:gsLst>
                <a:lin ang="5400000" scaled="1"/>
              </a:gradFill>
              <a:ln w="9525" cap="flat" cmpd="sng" algn="ctr">
                <a:solidFill>
                  <a:schemeClr val="accent6">
                    <a:shade val="60000"/>
                    <a:satMod val="300000"/>
                  </a:schemeClr>
                </a:solidFill>
                <a:prstDash val="solid"/>
              </a:ln>
              <a:effectLst>
                <a:glow rad="63500">
                  <a:schemeClr val="accent6">
                    <a:tint val="30000"/>
                    <a:shade val="95000"/>
                    <a:satMod val="300000"/>
                    <a:alpha val="50000"/>
                  </a:schemeClr>
                </a:glo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1552.2</c:v>
                </c:pt>
                <c:pt idx="1">
                  <c:v>1627.2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dLbls>
            <c:delete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2022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dLbls>
          <c:showVal val="1"/>
        </c:dLbls>
        <c:marker val="1"/>
        <c:axId val="164492032"/>
        <c:axId val="164493568"/>
      </c:lineChart>
      <c:catAx>
        <c:axId val="16449203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64493568"/>
        <c:crosses val="autoZero"/>
        <c:auto val="1"/>
        <c:lblAlgn val="ctr"/>
        <c:lblOffset val="100"/>
      </c:catAx>
      <c:valAx>
        <c:axId val="16449356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64492032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7391709904348409E-2"/>
          <c:y val="3.3852719346295995E-2"/>
          <c:w val="0.748854740799475"/>
          <c:h val="0.46654218461993657"/>
        </c:manualLayout>
      </c:layout>
      <c:area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harsh" dir="t"/>
            </a:scene3d>
            <a:sp3d prstMaterial="flat">
              <a:bevelT w="114300" prst="artDeco"/>
              <a:bevelB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КУЛЬТУРА, КИНЕМАТОГРАФИЯ</c:v>
                </c:pt>
                <c:pt idx="4">
                  <c:v>ЖКХ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1455.5</c:v>
                </c:pt>
                <c:pt idx="1">
                  <c:v>296.2</c:v>
                </c:pt>
                <c:pt idx="2">
                  <c:v>277.7</c:v>
                </c:pt>
                <c:pt idx="3">
                  <c:v>259.8</c:v>
                </c:pt>
                <c:pt idx="4">
                  <c:v>218.3</c:v>
                </c:pt>
                <c:pt idx="5">
                  <c:v>103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"/>
                  </a:schemeClr>
                </a:gs>
                <a:gs pos="68000">
                  <a:schemeClr val="accent6">
                    <a:tint val="77000"/>
                  </a:schemeClr>
                </a:gs>
                <a:gs pos="81000">
                  <a:schemeClr val="accent6">
                    <a:tint val="79000"/>
                  </a:schemeClr>
                </a:gs>
                <a:gs pos="86000">
                  <a:schemeClr val="accent6">
                    <a:tint val="73000"/>
                  </a:schemeClr>
                </a:gs>
                <a:gs pos="100000">
                  <a:schemeClr val="accent6">
                    <a:tint val="35000"/>
                  </a:schemeClr>
                </a:gs>
              </a:gsLst>
              <a:lin ang="5400000" scaled="1"/>
            </a:gradFill>
            <a:ln w="9525" cap="flat" cmpd="sng" algn="ctr">
              <a:solidFill>
                <a:schemeClr val="accent6">
                  <a:shade val="60000"/>
                  <a:satMod val="300000"/>
                </a:schemeClr>
              </a:solidFill>
              <a:prstDash val="solid"/>
            </a:ln>
            <a:effectLst>
              <a:glow rad="63500">
                <a:schemeClr val="accent6">
                  <a:tint val="30000"/>
                  <a:shade val="95000"/>
                  <a:satMod val="300000"/>
                  <a:alpha val="5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  <a:bevelB prst="angle"/>
            </a:sp3d>
          </c:spPr>
          <c:dLbls>
            <c:dLbl>
              <c:idx val="0"/>
              <c:layout>
                <c:manualLayout>
                  <c:x val="9.0737514518002566E-3"/>
                  <c:y val="-0.1374421296296297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147502903600465E-3"/>
                  <c:y val="-0.1121238425925925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629500580720136E-3"/>
                  <c:y val="-9.765625000000002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442508710801423E-3"/>
                  <c:y val="-0.1121238425925925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442508710801423E-3"/>
                  <c:y val="-0.1157407407407415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147502903600465E-2"/>
                  <c:y val="-0.14105902777777779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КУЛЬТУРА, КИНЕМАТОГРАФИЯ</c:v>
                </c:pt>
                <c:pt idx="4">
                  <c:v>ЖКХ</c:v>
                </c:pt>
                <c:pt idx="5">
                  <c:v>СОЦИАЛЬНАЯ ПОЛИТИКА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1577.3</c:v>
                </c:pt>
                <c:pt idx="1">
                  <c:v>320.60000000000002</c:v>
                </c:pt>
                <c:pt idx="2">
                  <c:v>278.2</c:v>
                </c:pt>
                <c:pt idx="3">
                  <c:v>179.1</c:v>
                </c:pt>
                <c:pt idx="4">
                  <c:v>331.1</c:v>
                </c:pt>
                <c:pt idx="5">
                  <c:v>152.80000000000001</c:v>
                </c:pt>
              </c:numCache>
            </c:numRef>
          </c:val>
        </c:ser>
        <c:axId val="164621696"/>
        <c:axId val="164779136"/>
      </c:areaChart>
      <c:catAx>
        <c:axId val="164621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 baseline="0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64779136"/>
        <c:crosses val="autoZero"/>
        <c:auto val="1"/>
        <c:lblAlgn val="ctr"/>
        <c:lblOffset val="100"/>
      </c:catAx>
      <c:valAx>
        <c:axId val="164779136"/>
        <c:scaling>
          <c:orientation val="minMax"/>
        </c:scaling>
        <c:delete val="1"/>
        <c:axPos val="l"/>
        <c:numFmt formatCode="General" sourceLinked="1"/>
        <c:tickLblPos val="none"/>
        <c:crossAx val="164621696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effectLst>
      <a:outerShdw dist="50800" sx="1000" sy="1000" algn="ctr" rotWithShape="0">
        <a:srgbClr val="000000"/>
      </a:outerShdw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"/>
          <c:y val="3.892464189329458E-2"/>
          <c:w val="0.63091175766284091"/>
          <c:h val="0.8108869260607525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4.4899425287356423E-2"/>
                  <c:y val="6.487440315549099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b="1" dirty="0"/>
                      <a:t>092,3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906130268199261E-2"/>
                  <c:y val="4.67095702719534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5919540229885E-2"/>
                  <c:y val="6.487440315549099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389367816092114E-2"/>
                  <c:y val="5.18995225243927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3092.3</c:v>
                </c:pt>
                <c:pt idx="1">
                  <c:v>2743.6</c:v>
                </c:pt>
                <c:pt idx="2">
                  <c:v>2884.1</c:v>
                </c:pt>
                <c:pt idx="3">
                  <c:v>3045.3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4.1906130268199226E-2"/>
                  <c:y val="7.78492837865891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402777777777797E-2"/>
                  <c:y val="-7.006435540793025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382662835249907E-2"/>
                  <c:y val="-7.00643554079303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0886015325670504E-2"/>
                  <c:y val="-6.227942702927142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1365.8</c:v>
                </c:pt>
                <c:pt idx="1">
                  <c:v>1446.6</c:v>
                </c:pt>
                <c:pt idx="2">
                  <c:v>1523.1</c:v>
                </c:pt>
                <c:pt idx="3">
                  <c:v>1604.2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-4.4899425287356423E-2"/>
                  <c:y val="-7.006435540793019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906130268199261E-2"/>
                  <c:y val="4.670957027195348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886015325670483E-2"/>
                  <c:y val="-3.89246418932945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389367816092114E-2"/>
                  <c:y val="-5.18995225243927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1461.4</c:v>
                </c:pt>
                <c:pt idx="1">
                  <c:v>1116.4000000000001</c:v>
                </c:pt>
                <c:pt idx="2">
                  <c:v>1091.7</c:v>
                </c:pt>
                <c:pt idx="3">
                  <c:v>1091.0999999999999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4.3402777777777769E-2"/>
                  <c:y val="-4.93045463981732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591954022988509E-2"/>
                  <c:y val="-5.968445090305190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899425287356423E-2"/>
                  <c:y val="-5.708947477683200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436302681992615E-2"/>
                  <c:y val="-5.189952252439278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2021 ОЦЕНКА</c:v>
                </c:pt>
                <c:pt idx="1">
                  <c:v>2022 ПРОГНОЗ</c:v>
                </c:pt>
                <c:pt idx="2">
                  <c:v>2023 ПРОГНОЗ</c:v>
                </c:pt>
                <c:pt idx="3">
                  <c:v>2024 ПРОГНОЗ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265.10000000000002</c:v>
                </c:pt>
                <c:pt idx="1">
                  <c:v>180.6</c:v>
                </c:pt>
                <c:pt idx="2">
                  <c:v>269.3</c:v>
                </c:pt>
                <c:pt idx="3">
                  <c:v>350</c:v>
                </c:pt>
              </c:numCache>
            </c:numRef>
          </c:val>
        </c:ser>
        <c:marker val="1"/>
        <c:axId val="201026176"/>
        <c:axId val="201056640"/>
      </c:lineChart>
      <c:catAx>
        <c:axId val="2010261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056640"/>
        <c:crosses val="autoZero"/>
        <c:auto val="1"/>
        <c:lblAlgn val="ctr"/>
        <c:lblOffset val="100"/>
      </c:catAx>
      <c:valAx>
        <c:axId val="201056640"/>
        <c:scaling>
          <c:orientation val="minMax"/>
        </c:scaling>
        <c:delete val="1"/>
        <c:axPos val="l"/>
        <c:numFmt formatCode="General" sourceLinked="1"/>
        <c:tickLblPos val="none"/>
        <c:crossAx val="2010261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b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132124042146046"/>
          <c:y val="0.12886447113977889"/>
          <c:w val="0.32718211206896836"/>
          <c:h val="0.85904498340032664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3221083940211732"/>
          <c:y val="2.0349437506172702E-3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"/>
          <c:y val="0.10536702395232751"/>
          <c:w val="0.63200607849428536"/>
          <c:h val="0.822148370809147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cene3d>
              <a:camera prst="orthographicFront"/>
              <a:lightRig rig="freezing" dir="t"/>
            </a:scene3d>
            <a:sp3d>
              <a:bevelT/>
            </a:sp3d>
          </c:spPr>
          <c:explosion val="25"/>
          <c:dPt>
            <c:idx val="0"/>
            <c:explosion val="2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2"/>
            <c:explosion val="26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5FD19B"/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1002.8</c:v>
                </c:pt>
                <c:pt idx="1">
                  <c:v>2.7</c:v>
                </c:pt>
                <c:pt idx="2">
                  <c:v>228.9</c:v>
                </c:pt>
                <c:pt idx="3">
                  <c:v>124.2</c:v>
                </c:pt>
                <c:pt idx="4">
                  <c:v>7.3</c:v>
                </c:pt>
                <c:pt idx="5">
                  <c:v>265.10000000000002</c:v>
                </c:pt>
              </c:numCache>
            </c:numRef>
          </c:val>
        </c:ser>
        <c:firstSliceAng val="0"/>
        <c:holeSize val="50"/>
      </c:doughnutChart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2165712904285"/>
          <c:y val="0"/>
          <c:w val="0.39583683665198632"/>
          <c:h val="1"/>
        </c:manualLayout>
      </c:layout>
      <c:spPr>
        <a:gradFill rotWithShape="1">
          <a:gsLst>
            <a:gs pos="0">
              <a:schemeClr val="accent6">
                <a:tint val="1000"/>
              </a:schemeClr>
            </a:gs>
            <a:gs pos="68000">
              <a:schemeClr val="accent6">
                <a:tint val="77000"/>
              </a:schemeClr>
            </a:gs>
            <a:gs pos="81000">
              <a:schemeClr val="accent6">
                <a:tint val="79000"/>
              </a:schemeClr>
            </a:gs>
            <a:gs pos="86000">
              <a:schemeClr val="accent6">
                <a:tint val="73000"/>
              </a:schemeClr>
            </a:gs>
            <a:gs pos="100000">
              <a:schemeClr val="accent6">
                <a:tint val="35000"/>
              </a:schemeClr>
            </a:gs>
          </a:gsLst>
          <a:lin ang="5400000" scaled="1"/>
        </a:gradFill>
        <a:ln w="9525" cap="flat" cmpd="sng" algn="ctr">
          <a:solidFill>
            <a:schemeClr val="accent6">
              <a:shade val="60000"/>
              <a:satMod val="300000"/>
            </a:schemeClr>
          </a:solidFill>
          <a:prstDash val="solid"/>
        </a:ln>
        <a:effectLst>
          <a:glow rad="63500">
            <a:schemeClr val="accent6">
              <a:tint val="30000"/>
              <a:shade val="95000"/>
              <a:satMod val="300000"/>
              <a:alpha val="50000"/>
            </a:schemeClr>
          </a:glow>
        </a:effectLst>
      </c:spPr>
      <c:txPr>
        <a:bodyPr/>
        <a:lstStyle/>
        <a:p>
          <a:pPr>
            <a:defRPr sz="1400">
              <a:solidFill>
                <a:schemeClr val="dk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7850089451959531"/>
          <c:y val="7.822046888447888E-2"/>
          <c:w val="0.60178840825986701"/>
          <c:h val="0.763243834866173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freezing" dir="t"/>
            </a:scene3d>
            <a:sp3d>
              <a:bevelT/>
            </a:sp3d>
          </c:spPr>
          <c:explosion val="15"/>
          <c:dPt>
            <c:idx val="0"/>
            <c:spPr>
              <a:solidFill>
                <a:schemeClr val="accent1">
                  <a:lumMod val="40000"/>
                  <a:lumOff val="6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Pt>
            <c:idx val="5"/>
            <c:spPr>
              <a:solidFill>
                <a:srgbClr val="5FD19B"/>
              </a:solidFill>
              <a:scene3d>
                <a:camera prst="orthographicFront"/>
                <a:lightRig rig="freezing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1063</c:v>
                </c:pt>
                <c:pt idx="1">
                  <c:v>3.4</c:v>
                </c:pt>
                <c:pt idx="2">
                  <c:v>244.1</c:v>
                </c:pt>
                <c:pt idx="3">
                  <c:v>130</c:v>
                </c:pt>
                <c:pt idx="4">
                  <c:v>6.1</c:v>
                </c:pt>
                <c:pt idx="5">
                  <c:v>180.6</c:v>
                </c:pt>
              </c:numCache>
            </c:numRef>
          </c:val>
        </c:ser>
        <c:firstSliceAng val="0"/>
        <c:holeSize val="50"/>
      </c:doughnutChart>
      <c:spPr>
        <a:noFill/>
      </c:spPr>
    </c:plotArea>
    <c:plotVisOnly val="1"/>
    <c:dispBlanksAs val="zero"/>
  </c:chart>
  <c:txPr>
    <a:bodyPr/>
    <a:lstStyle/>
    <a:p>
      <a:pPr>
        <a:defRPr sz="1400" baseline="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7.760708520522358E-2"/>
          <c:y val="3.656385223806484E-2"/>
          <c:w val="0.75815064791555964"/>
          <c:h val="0.7807880222742427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УСН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159.69999999999999</c:v>
                </c:pt>
                <c:pt idx="1">
                  <c:v>213.3</c:v>
                </c:pt>
                <c:pt idx="2">
                  <c:v>232.6</c:v>
                </c:pt>
                <c:pt idx="3">
                  <c:v>241.8</c:v>
                </c:pt>
                <c:pt idx="4">
                  <c:v>251.5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ЕНВД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spPr>
                <a:scene3d>
                  <a:camera prst="orthographicFront"/>
                  <a:lightRig rig="threePt" dir="t"/>
                </a:scene3d>
                <a:sp3d>
                  <a:bevelT prst="slope"/>
                </a:sp3d>
              </c:spPr>
              <c:txPr>
                <a:bodyPr/>
                <a:lstStyle/>
                <a:p>
                  <a:pPr>
                    <a:defRPr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22.5</c:v>
                </c:pt>
                <c:pt idx="1">
                  <c:v>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ПАТЕНТ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dLbl>
              <c:idx val="0"/>
              <c:layout>
                <c:manualLayout>
                  <c:x val="2.0833333333333485E-3"/>
                  <c:y val="-5.312499999999999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833333333333485E-3"/>
                  <c:y val="-5.937500000000000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2020</c:v>
                </c:pt>
                <c:pt idx="1">
                  <c:v>2021 ОЦЕНКА</c:v>
                </c:pt>
                <c:pt idx="2">
                  <c:v>2022 ПРОГНОЗ</c:v>
                </c:pt>
                <c:pt idx="3">
                  <c:v>2023 ПРОГНОЗ</c:v>
                </c:pt>
                <c:pt idx="4">
                  <c:v>2024 ПРОГНОЗ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3.2</c:v>
                </c:pt>
                <c:pt idx="1">
                  <c:v>11.1</c:v>
                </c:pt>
                <c:pt idx="2">
                  <c:v>11.5</c:v>
                </c:pt>
                <c:pt idx="3">
                  <c:v>11.9</c:v>
                </c:pt>
                <c:pt idx="4">
                  <c:v>12.4</c:v>
                </c:pt>
              </c:numCache>
            </c:numRef>
          </c:val>
        </c:ser>
        <c:shape val="box"/>
        <c:axId val="201330048"/>
        <c:axId val="201503872"/>
        <c:axId val="0"/>
      </c:bar3DChart>
      <c:catAx>
        <c:axId val="2013300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503872"/>
        <c:crosses val="autoZero"/>
        <c:auto val="1"/>
        <c:lblAlgn val="ctr"/>
        <c:lblOffset val="100"/>
      </c:catAx>
      <c:valAx>
        <c:axId val="201503872"/>
        <c:scaling>
          <c:orientation val="minMax"/>
        </c:scaling>
        <c:delete val="1"/>
        <c:axPos val="l"/>
        <c:numFmt formatCode="General" sourceLinked="1"/>
        <c:tickLblPos val="none"/>
        <c:crossAx val="2013300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5D304-5959-41C8-BBB0-0E117AA83D3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811B07-0571-48AA-A383-53877B6D274F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10,1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00F761-14B9-4801-89A4-9620AFCDEE73}" type="parTrans" cxnId="{E67954AC-DB56-4DC3-AE5E-1CA914C1B3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BE10B08-AA67-4DBA-A1EF-54EF0B6E96C5}" type="sibTrans" cxnId="{E67954AC-DB56-4DC3-AE5E-1CA914C1B3C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7174D3-57B6-4657-8B51-D17A4D8A2925}">
      <dgm:prSet phldrT="[Текст]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Капитальный ремонт, содержание и создание инфраструктуры объектов муниципальной собственности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D1AEB57-AE40-445E-95E5-9EB9D1062011}" type="parTrans" cxnId="{03E3AD3E-0610-4817-A4BE-4DD7BEBA402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FB1BA13-6119-4B47-95BA-6CB1D56B8823}" type="sibTrans" cxnId="{03E3AD3E-0610-4817-A4BE-4DD7BEBA402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71C06C9-4D49-4929-8EC0-1694E6B4410C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11,1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A8CFA4-B3BD-457E-811D-0968C19800EE}" type="parTrans" cxnId="{5F3740AB-2008-4ACF-9F03-DD43AD0B31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1FB4BAA-1BFE-433F-9B62-52CA29495A9B}" type="sibTrans" cxnId="{5F3740AB-2008-4ACF-9F03-DD43AD0B316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4D8FD8-4F02-4B51-B6D7-490AB2C05154}">
      <dgm:prSet phldrT="[Текст]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ctr"/>
          <a:r>
            <a:rPr lang="ru-RU" dirty="0" smtClean="0">
              <a:latin typeface="Times New Roman" pitchFamily="18" charset="0"/>
              <a:cs typeface="Times New Roman" pitchFamily="18" charset="0"/>
            </a:rPr>
            <a:t>Обеспечение деятельности МКУ "СФИ"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E96A1E4-7CF1-4B1B-B895-03FCB0FB0E86}" type="parTrans" cxnId="{D83DEA38-E0E8-4F0C-BFB0-31334B051F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67B6977-39FF-4402-96FD-AAD806B4E396}" type="sibTrans" cxnId="{D83DEA38-E0E8-4F0C-BFB0-31334B051FB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FE1B4EA-5A87-4AF8-BB25-8CF22BBDDDCF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0,2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0F93F6-EDD1-4F30-9F4D-649696C5EA02}" type="parTrans" cxnId="{8FABFBC3-C796-4690-A267-CBCC1265DF5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ED0D930-8478-429E-A042-A50D3DF9DF27}" type="sibTrans" cxnId="{8FABFBC3-C796-4690-A267-CBCC1265DF5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836DB80-F19E-454E-9B8B-2565DDFC06A7}">
      <dgm:prSet phldrT="[Текст]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Постановка на кадастровый учет и оценка объектов муниципальной собственности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9CA91BB-4CD0-4232-BF4C-EA07EA2CC00F}" type="parTrans" cxnId="{E83C361C-12A1-4900-B21D-1B7F4D7BBC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2FD45D1-C66A-470D-96D1-0E39A2DE20AC}" type="sibTrans" cxnId="{E83C361C-12A1-4900-B21D-1B7F4D7BBC3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0E6FE34-95FD-41A1-884C-D961C573247B}" type="pres">
      <dgm:prSet presAssocID="{FB15D304-5959-41C8-BBB0-0E117AA83D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9B999D-D65C-4053-BE2B-4932C2C41190}" type="pres">
      <dgm:prSet presAssocID="{CF811B07-0571-48AA-A383-53877B6D274F}" presName="composite" presStyleCnt="0"/>
      <dgm:spPr/>
      <dgm:t>
        <a:bodyPr/>
        <a:lstStyle/>
        <a:p>
          <a:endParaRPr lang="ru-RU"/>
        </a:p>
      </dgm:t>
    </dgm:pt>
    <dgm:pt modelId="{0D5AB6CF-422A-4E54-A6C5-43E6391E83A2}" type="pres">
      <dgm:prSet presAssocID="{CF811B07-0571-48AA-A383-53877B6D274F}" presName="parTx" presStyleLbl="alignNode1" presStyleIdx="0" presStyleCnt="3" custLinFactX="14090" custLinFactNeighborX="100000" custLinFactNeighborY="651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C24FB-EAC2-4F44-8C6A-21A77391474C}" type="pres">
      <dgm:prSet presAssocID="{CF811B07-0571-48AA-A383-53877B6D274F}" presName="desTx" presStyleLbl="alignAccFollowNode1" presStyleIdx="0" presStyleCnt="3" custLinFactX="100000" custLinFactNeighborX="124379" custLinFactNeighborY="24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10B0-9679-48A4-9E9A-D77A2B04A640}" type="pres">
      <dgm:prSet presAssocID="{ABE10B08-AA67-4DBA-A1EF-54EF0B6E96C5}" presName="space" presStyleCnt="0"/>
      <dgm:spPr/>
      <dgm:t>
        <a:bodyPr/>
        <a:lstStyle/>
        <a:p>
          <a:endParaRPr lang="ru-RU"/>
        </a:p>
      </dgm:t>
    </dgm:pt>
    <dgm:pt modelId="{CAEED1C3-9DB8-4F6B-9F2A-7201AF462899}" type="pres">
      <dgm:prSet presAssocID="{071C06C9-4D49-4929-8EC0-1694E6B4410C}" presName="composite" presStyleCnt="0"/>
      <dgm:spPr/>
      <dgm:t>
        <a:bodyPr/>
        <a:lstStyle/>
        <a:p>
          <a:endParaRPr lang="ru-RU"/>
        </a:p>
      </dgm:t>
    </dgm:pt>
    <dgm:pt modelId="{9C70698D-13B8-4BA5-B363-66EC271F6B78}" type="pres">
      <dgm:prSet presAssocID="{071C06C9-4D49-4929-8EC0-1694E6B4410C}" presName="parTx" presStyleLbl="alignNode1" presStyleIdx="1" presStyleCnt="3" custLinFactX="-8481" custLinFactNeighborX="-100000" custLinFactNeighborY="13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44E51-478F-4C37-8D9C-8BAFF1E85F6E}" type="pres">
      <dgm:prSet presAssocID="{071C06C9-4D49-4929-8EC0-1694E6B4410C}" presName="desTx" presStyleLbl="alignAccFollowNode1" presStyleIdx="1" presStyleCnt="3" custScaleY="47159" custLinFactX="-8608" custLinFactNeighborX="-100000" custLinFactNeighborY="-13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DA3FC-5D90-4E6E-AD22-72A331D66CFC}" type="pres">
      <dgm:prSet presAssocID="{31FB4BAA-1BFE-433F-9B62-52CA29495A9B}" presName="space" presStyleCnt="0"/>
      <dgm:spPr/>
      <dgm:t>
        <a:bodyPr/>
        <a:lstStyle/>
        <a:p>
          <a:endParaRPr lang="ru-RU"/>
        </a:p>
      </dgm:t>
    </dgm:pt>
    <dgm:pt modelId="{840C06CE-671C-4034-B5FE-B418C7D7B522}" type="pres">
      <dgm:prSet presAssocID="{2FE1B4EA-5A87-4AF8-BB25-8CF22BBDDDCF}" presName="composite" presStyleCnt="0"/>
      <dgm:spPr/>
      <dgm:t>
        <a:bodyPr/>
        <a:lstStyle/>
        <a:p>
          <a:endParaRPr lang="ru-RU"/>
        </a:p>
      </dgm:t>
    </dgm:pt>
    <dgm:pt modelId="{38A7EDCC-23F8-4161-A985-BB4DB86B0A3D}" type="pres">
      <dgm:prSet presAssocID="{2FE1B4EA-5A87-4AF8-BB25-8CF22BBDDDCF}" presName="parTx" presStyleLbl="alignNode1" presStyleIdx="2" presStyleCnt="3" custLinFactNeighborX="-2793" custLinFactNeighborY="563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5D05FA-9C0A-4E5A-986F-C4C1D612F0B9}" type="pres">
      <dgm:prSet presAssocID="{2FE1B4EA-5A87-4AF8-BB25-8CF22BBDDDCF}" presName="desTx" presStyleLbl="alignAccFollowNode1" presStyleIdx="2" presStyleCnt="3" custScaleY="93595" custLinFactX="-14193" custLinFactNeighborX="-100000" custLinFactNeighborY="19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880C1B-05E3-4227-87ED-4A9032071FFD}" type="presOf" srcId="{2FE1B4EA-5A87-4AF8-BB25-8CF22BBDDDCF}" destId="{38A7EDCC-23F8-4161-A985-BB4DB86B0A3D}" srcOrd="0" destOrd="0" presId="urn:microsoft.com/office/officeart/2005/8/layout/hList1"/>
    <dgm:cxn modelId="{8FABFBC3-C796-4690-A267-CBCC1265DF54}" srcId="{FB15D304-5959-41C8-BBB0-0E117AA83D3B}" destId="{2FE1B4EA-5A87-4AF8-BB25-8CF22BBDDDCF}" srcOrd="2" destOrd="0" parTransId="{1D0F93F6-EDD1-4F30-9F4D-649696C5EA02}" sibTransId="{9ED0D930-8478-429E-A042-A50D3DF9DF27}"/>
    <dgm:cxn modelId="{C5204322-5CDF-443D-A903-3E2AD2E0CE76}" type="presOf" srcId="{071C06C9-4D49-4929-8EC0-1694E6B4410C}" destId="{9C70698D-13B8-4BA5-B363-66EC271F6B78}" srcOrd="0" destOrd="0" presId="urn:microsoft.com/office/officeart/2005/8/layout/hList1"/>
    <dgm:cxn modelId="{E83C361C-12A1-4900-B21D-1B7F4D7BBC3A}" srcId="{2FE1B4EA-5A87-4AF8-BB25-8CF22BBDDDCF}" destId="{7836DB80-F19E-454E-9B8B-2565DDFC06A7}" srcOrd="0" destOrd="0" parTransId="{19CA91BB-4CD0-4232-BF4C-EA07EA2CC00F}" sibTransId="{E2FD45D1-C66A-470D-96D1-0E39A2DE20AC}"/>
    <dgm:cxn modelId="{4C995139-9382-4F49-9225-5086582264CB}" type="presOf" srcId="{7836DB80-F19E-454E-9B8B-2565DDFC06A7}" destId="{645D05FA-9C0A-4E5A-986F-C4C1D612F0B9}" srcOrd="0" destOrd="0" presId="urn:microsoft.com/office/officeart/2005/8/layout/hList1"/>
    <dgm:cxn modelId="{6B175778-45A5-4725-9DBC-3D436591F699}" type="presOf" srcId="{FD7174D3-57B6-4657-8B51-D17A4D8A2925}" destId="{21BC24FB-EAC2-4F44-8C6A-21A77391474C}" srcOrd="0" destOrd="0" presId="urn:microsoft.com/office/officeart/2005/8/layout/hList1"/>
    <dgm:cxn modelId="{51A101BA-C27E-419D-ACD7-58D0E2BDF7C5}" type="presOf" srcId="{D34D8FD8-4F02-4B51-B6D7-490AB2C05154}" destId="{F5644E51-478F-4C37-8D9C-8BAFF1E85F6E}" srcOrd="0" destOrd="0" presId="urn:microsoft.com/office/officeart/2005/8/layout/hList1"/>
    <dgm:cxn modelId="{D83DEA38-E0E8-4F0C-BFB0-31334B051FB8}" srcId="{071C06C9-4D49-4929-8EC0-1694E6B4410C}" destId="{D34D8FD8-4F02-4B51-B6D7-490AB2C05154}" srcOrd="0" destOrd="0" parTransId="{6E96A1E4-7CF1-4B1B-B895-03FCB0FB0E86}" sibTransId="{C67B6977-39FF-4402-96FD-AAD806B4E396}"/>
    <dgm:cxn modelId="{03E3AD3E-0610-4817-A4BE-4DD7BEBA402E}" srcId="{CF811B07-0571-48AA-A383-53877B6D274F}" destId="{FD7174D3-57B6-4657-8B51-D17A4D8A2925}" srcOrd="0" destOrd="0" parTransId="{FD1AEB57-AE40-445E-95E5-9EB9D1062011}" sibTransId="{EFB1BA13-6119-4B47-95BA-6CB1D56B8823}"/>
    <dgm:cxn modelId="{E67954AC-DB56-4DC3-AE5E-1CA914C1B3CA}" srcId="{FB15D304-5959-41C8-BBB0-0E117AA83D3B}" destId="{CF811B07-0571-48AA-A383-53877B6D274F}" srcOrd="0" destOrd="0" parTransId="{7800F761-14B9-4801-89A4-9620AFCDEE73}" sibTransId="{ABE10B08-AA67-4DBA-A1EF-54EF0B6E96C5}"/>
    <dgm:cxn modelId="{5F3740AB-2008-4ACF-9F03-DD43AD0B3167}" srcId="{FB15D304-5959-41C8-BBB0-0E117AA83D3B}" destId="{071C06C9-4D49-4929-8EC0-1694E6B4410C}" srcOrd="1" destOrd="0" parTransId="{57A8CFA4-B3BD-457E-811D-0968C19800EE}" sibTransId="{31FB4BAA-1BFE-433F-9B62-52CA29495A9B}"/>
    <dgm:cxn modelId="{5CF10851-B01F-4C97-8867-E17271C33C71}" type="presOf" srcId="{CF811B07-0571-48AA-A383-53877B6D274F}" destId="{0D5AB6CF-422A-4E54-A6C5-43E6391E83A2}" srcOrd="0" destOrd="0" presId="urn:microsoft.com/office/officeart/2005/8/layout/hList1"/>
    <dgm:cxn modelId="{99601D00-6814-43C6-B929-BF240FDFE82E}" type="presOf" srcId="{FB15D304-5959-41C8-BBB0-0E117AA83D3B}" destId="{40E6FE34-95FD-41A1-884C-D961C573247B}" srcOrd="0" destOrd="0" presId="urn:microsoft.com/office/officeart/2005/8/layout/hList1"/>
    <dgm:cxn modelId="{0F63220E-B12E-49A2-922B-79FF9968AB8C}" type="presParOf" srcId="{40E6FE34-95FD-41A1-884C-D961C573247B}" destId="{919B999D-D65C-4053-BE2B-4932C2C41190}" srcOrd="0" destOrd="0" presId="urn:microsoft.com/office/officeart/2005/8/layout/hList1"/>
    <dgm:cxn modelId="{16193EFE-9D99-400F-A5D1-A48BBF2BB2ED}" type="presParOf" srcId="{919B999D-D65C-4053-BE2B-4932C2C41190}" destId="{0D5AB6CF-422A-4E54-A6C5-43E6391E83A2}" srcOrd="0" destOrd="0" presId="urn:microsoft.com/office/officeart/2005/8/layout/hList1"/>
    <dgm:cxn modelId="{D235DAE5-A86C-494B-9B28-92812D84F1E1}" type="presParOf" srcId="{919B999D-D65C-4053-BE2B-4932C2C41190}" destId="{21BC24FB-EAC2-4F44-8C6A-21A77391474C}" srcOrd="1" destOrd="0" presId="urn:microsoft.com/office/officeart/2005/8/layout/hList1"/>
    <dgm:cxn modelId="{6EE1368C-6283-4406-B63A-BED5DD86765C}" type="presParOf" srcId="{40E6FE34-95FD-41A1-884C-D961C573247B}" destId="{B4E810B0-9679-48A4-9E9A-D77A2B04A640}" srcOrd="1" destOrd="0" presId="urn:microsoft.com/office/officeart/2005/8/layout/hList1"/>
    <dgm:cxn modelId="{D1D30899-1137-461F-B6C1-2A1AE80FDC6F}" type="presParOf" srcId="{40E6FE34-95FD-41A1-884C-D961C573247B}" destId="{CAEED1C3-9DB8-4F6B-9F2A-7201AF462899}" srcOrd="2" destOrd="0" presId="urn:microsoft.com/office/officeart/2005/8/layout/hList1"/>
    <dgm:cxn modelId="{E56DE194-DD53-46B3-BB51-5FA3AAF5E92B}" type="presParOf" srcId="{CAEED1C3-9DB8-4F6B-9F2A-7201AF462899}" destId="{9C70698D-13B8-4BA5-B363-66EC271F6B78}" srcOrd="0" destOrd="0" presId="urn:microsoft.com/office/officeart/2005/8/layout/hList1"/>
    <dgm:cxn modelId="{20195F03-2EDC-4329-A855-18F8DFC98B01}" type="presParOf" srcId="{CAEED1C3-9DB8-4F6B-9F2A-7201AF462899}" destId="{F5644E51-478F-4C37-8D9C-8BAFF1E85F6E}" srcOrd="1" destOrd="0" presId="urn:microsoft.com/office/officeart/2005/8/layout/hList1"/>
    <dgm:cxn modelId="{64956808-3E61-46F3-8FB0-DFCF469F74A3}" type="presParOf" srcId="{40E6FE34-95FD-41A1-884C-D961C573247B}" destId="{D9BDA3FC-5D90-4E6E-AD22-72A331D66CFC}" srcOrd="3" destOrd="0" presId="urn:microsoft.com/office/officeart/2005/8/layout/hList1"/>
    <dgm:cxn modelId="{E45CE8E4-14F3-4C4D-BF33-98F1AD743409}" type="presParOf" srcId="{40E6FE34-95FD-41A1-884C-D961C573247B}" destId="{840C06CE-671C-4034-B5FE-B418C7D7B522}" srcOrd="4" destOrd="0" presId="urn:microsoft.com/office/officeart/2005/8/layout/hList1"/>
    <dgm:cxn modelId="{9251B1DF-8B05-49C1-80F1-C404D9E808D0}" type="presParOf" srcId="{840C06CE-671C-4034-B5FE-B418C7D7B522}" destId="{38A7EDCC-23F8-4161-A985-BB4DB86B0A3D}" srcOrd="0" destOrd="0" presId="urn:microsoft.com/office/officeart/2005/8/layout/hList1"/>
    <dgm:cxn modelId="{DF8502A7-A23B-42DE-8C73-B302B8C27CFA}" type="presParOf" srcId="{840C06CE-671C-4034-B5FE-B418C7D7B522}" destId="{645D05FA-9C0A-4E5A-986F-C4C1D612F0B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F6644D-4409-4CA7-AFCB-110A667664F6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A6BB1E1-03EE-4261-8E6F-16BA4A058194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A98D666-5132-43DD-9ACA-2F64FB9358A9}" type="parTrans" cxnId="{770D0C22-DD04-48D7-B7C6-7A9E043EF8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3E0E570-C3AC-4EAE-92A8-D2E1884F3271}" type="sibTrans" cxnId="{770D0C22-DD04-48D7-B7C6-7A9E043EF87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B0C368C-38CB-449A-A74D-69D6B9179AB9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A70EF6CE-9A98-44B8-8E70-B19727C61177}" type="parTrans" cxnId="{03D116FE-6E51-461E-9DC8-686C9ED21F4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B4AE0ED-E59C-4939-B700-D88034848E90}" type="sibTrans" cxnId="{03D116FE-6E51-461E-9DC8-686C9ED21F4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B766ACE-0623-4A3A-99DC-290A3AA78C92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E3ED263-0C82-4735-81CE-6FC263CA7FD6}" type="parTrans" cxnId="{8AFF1000-599E-45DA-970C-5347B468F91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9743DD0-012B-415F-B5D8-2ECCABBB50A2}" type="sibTrans" cxnId="{8AFF1000-599E-45DA-970C-5347B468F91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2680B09-151C-4B1B-9C8A-496A0EA289F4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УВЕЛИЧЕНИЕ ДОХОДНОЙ БАЗЫ БЮДЖЕТА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37209EF-8EDB-4378-B86F-B929BF21B138}" type="parTrans" cxnId="{6B107B7F-2476-4662-9BA2-2A140561E19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111DCEB-4C31-4DB2-A990-A3A853E7B7A4}" type="sibTrans" cxnId="{6B107B7F-2476-4662-9BA2-2A140561E19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F340399-26B1-4093-9703-EAAC149E6C9B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FAB4F97-35CF-45C2-B97F-703C5F4F9EB0}" type="parTrans" cxnId="{8E69D0FD-3984-4D12-948D-9EB91384403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D17D4E6-CF2E-4DC8-864D-1019803E352F}" type="sibTrans" cxnId="{8E69D0FD-3984-4D12-948D-9EB91384403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5C1D941-DA85-45C9-8E4C-AFE8E96E60AD}">
      <dgm:prSet phldrT="[Текст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МИНИМИЗАЦИЯ МУНИЦИПАЛЬНОГО ДОЛГА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26F8A82-BE1F-4462-A8F4-819BD9E949CF}" type="parTrans" cxnId="{A5C2121C-7F4D-4BAC-A01E-58CFD08648B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0959C3C-7D27-4115-812C-F66A06647E7B}" type="sibTrans" cxnId="{A5C2121C-7F4D-4BAC-A01E-58CFD08648B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F5F1852-6F36-4149-B642-C1052D79560D}">
      <dgm:prSet phldrT="[Текст]"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4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5EFC7CE-C03A-479A-8F61-1BF60F9C484E}" type="parTrans" cxnId="{0DA22CCC-F0E6-47F5-8203-E88A496446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8152408-2BA0-4A45-B5E8-876CAE8993ED}" type="sibTrans" cxnId="{0DA22CCC-F0E6-47F5-8203-E88A496446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017ACD4-CA79-4007-9DC1-A9D269B7A1F5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0" dirty="0" smtClean="0">
              <a:latin typeface="Times New Roman" pitchFamily="18" charset="0"/>
              <a:cs typeface="Times New Roman" pitchFamily="18" charset="0"/>
            </a:rPr>
            <a:t>СТРАТЕГИЧЕСКАЯ ПРИОРИТИЗАЦИЯ РАСХОДОВ И ВНЕДРЕНИЕ ПРИНЦИПОВ ПРОЕКТНОГО УПРАВЛЕНИЯ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D7E5A65-F871-4501-854A-C5ED9D3FC67E}" type="parTrans" cxnId="{0DFA3839-9D7A-45D2-9709-6F4171FB48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673AA69-994E-491C-9736-55C2786F4123}" type="sibTrans" cxnId="{0DFA3839-9D7A-45D2-9709-6F4171FB48B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B93ECC6-7A9F-45D4-AD10-728F1E7FF9D9}">
      <dgm:prSet/>
      <dgm:spPr/>
      <dgm:t>
        <a:bodyPr/>
        <a:lstStyle/>
        <a:p>
          <a:r>
            <a:rPr lang="ru-RU" smtClean="0"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РАСХОДАМИ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D7B3710-7AF9-4525-A0CA-37343A6811D2}" type="parTrans" cxnId="{348C7EE8-3F6A-4101-B026-0AFD94D6E6C4}">
      <dgm:prSet/>
      <dgm:spPr/>
      <dgm:t>
        <a:bodyPr/>
        <a:lstStyle/>
        <a:p>
          <a:endParaRPr lang="ru-RU"/>
        </a:p>
      </dgm:t>
    </dgm:pt>
    <dgm:pt modelId="{B6F66D1F-49ED-485C-9DBF-F6343EC9F2D3}" type="sibTrans" cxnId="{348C7EE8-3F6A-4101-B026-0AFD94D6E6C4}">
      <dgm:prSet/>
      <dgm:spPr/>
      <dgm:t>
        <a:bodyPr/>
        <a:lstStyle/>
        <a:p>
          <a:endParaRPr lang="ru-RU"/>
        </a:p>
      </dgm:t>
    </dgm:pt>
    <dgm:pt modelId="{E72E79C0-A852-4B69-9DD4-C0267193E35E}" type="pres">
      <dgm:prSet presAssocID="{D1F6644D-4409-4CA7-AFCB-110A667664F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32EA53-4755-4A7A-997B-7E4CE3445CFF}" type="pres">
      <dgm:prSet presAssocID="{4A6BB1E1-03EE-4261-8E6F-16BA4A058194}" presName="composite" presStyleCnt="0"/>
      <dgm:spPr/>
      <dgm:t>
        <a:bodyPr/>
        <a:lstStyle/>
        <a:p>
          <a:endParaRPr lang="ru-RU"/>
        </a:p>
      </dgm:t>
    </dgm:pt>
    <dgm:pt modelId="{63FEC222-A2C4-4EFF-98F0-9D76C3016D38}" type="pres">
      <dgm:prSet presAssocID="{4A6BB1E1-03EE-4261-8E6F-16BA4A05819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0656F-06B4-41DA-B809-3814D7108502}" type="pres">
      <dgm:prSet presAssocID="{4A6BB1E1-03EE-4261-8E6F-16BA4A058194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EA484-E659-462F-BFE4-FC9F8730A282}" type="pres">
      <dgm:prSet presAssocID="{73E0E570-C3AC-4EAE-92A8-D2E1884F3271}" presName="sp" presStyleCnt="0"/>
      <dgm:spPr/>
      <dgm:t>
        <a:bodyPr/>
        <a:lstStyle/>
        <a:p>
          <a:endParaRPr lang="ru-RU"/>
        </a:p>
      </dgm:t>
    </dgm:pt>
    <dgm:pt modelId="{8F328A4B-C918-4E18-A684-3E683E712746}" type="pres">
      <dgm:prSet presAssocID="{BB766ACE-0623-4A3A-99DC-290A3AA78C92}" presName="composite" presStyleCnt="0"/>
      <dgm:spPr/>
      <dgm:t>
        <a:bodyPr/>
        <a:lstStyle/>
        <a:p>
          <a:endParaRPr lang="ru-RU"/>
        </a:p>
      </dgm:t>
    </dgm:pt>
    <dgm:pt modelId="{1838D529-3206-4A16-B3F3-3C700F6AB2D6}" type="pres">
      <dgm:prSet presAssocID="{BB766ACE-0623-4A3A-99DC-290A3AA78C9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6FD5B-C927-4B0F-93F4-7F3963CB67A5}" type="pres">
      <dgm:prSet presAssocID="{BB766ACE-0623-4A3A-99DC-290A3AA78C9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FBF08-2522-481A-B1FC-F62B89E097DF}" type="pres">
      <dgm:prSet presAssocID="{F9743DD0-012B-415F-B5D8-2ECCABBB50A2}" presName="sp" presStyleCnt="0"/>
      <dgm:spPr/>
      <dgm:t>
        <a:bodyPr/>
        <a:lstStyle/>
        <a:p>
          <a:endParaRPr lang="ru-RU"/>
        </a:p>
      </dgm:t>
    </dgm:pt>
    <dgm:pt modelId="{7C244F02-F7AD-4A61-827C-4A22FA726D8B}" type="pres">
      <dgm:prSet presAssocID="{0F340399-26B1-4093-9703-EAAC149E6C9B}" presName="composite" presStyleCnt="0"/>
      <dgm:spPr/>
      <dgm:t>
        <a:bodyPr/>
        <a:lstStyle/>
        <a:p>
          <a:endParaRPr lang="ru-RU"/>
        </a:p>
      </dgm:t>
    </dgm:pt>
    <dgm:pt modelId="{6A4D461E-D597-4788-9121-1013EAB7BEA1}" type="pres">
      <dgm:prSet presAssocID="{0F340399-26B1-4093-9703-EAAC149E6C9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B962F-DD05-4530-8CA1-C4DE2EA0FEDD}" type="pres">
      <dgm:prSet presAssocID="{0F340399-26B1-4093-9703-EAAC149E6C9B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E6EBD-902C-4715-B3E0-B9C702051DC3}" type="pres">
      <dgm:prSet presAssocID="{7D17D4E6-CF2E-4DC8-864D-1019803E352F}" presName="sp" presStyleCnt="0"/>
      <dgm:spPr/>
      <dgm:t>
        <a:bodyPr/>
        <a:lstStyle/>
        <a:p>
          <a:endParaRPr lang="ru-RU"/>
        </a:p>
      </dgm:t>
    </dgm:pt>
    <dgm:pt modelId="{43CB43A5-2D14-4377-A3EB-31E66D8BC34B}" type="pres">
      <dgm:prSet presAssocID="{5F5F1852-6F36-4149-B642-C1052D79560D}" presName="composite" presStyleCnt="0"/>
      <dgm:spPr/>
      <dgm:t>
        <a:bodyPr/>
        <a:lstStyle/>
        <a:p>
          <a:endParaRPr lang="ru-RU"/>
        </a:p>
      </dgm:t>
    </dgm:pt>
    <dgm:pt modelId="{F0E69A82-9F6E-4460-BE05-7FCBAE5B6CCC}" type="pres">
      <dgm:prSet presAssocID="{5F5F1852-6F36-4149-B642-C1052D79560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5FAA8-644B-4A7F-B395-008863859D42}" type="pres">
      <dgm:prSet presAssocID="{5F5F1852-6F36-4149-B642-C1052D79560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ADB43C-C479-470A-A90D-9910D82F644A}" type="presOf" srcId="{0F340399-26B1-4093-9703-EAAC149E6C9B}" destId="{6A4D461E-D597-4788-9121-1013EAB7BEA1}" srcOrd="0" destOrd="0" presId="urn:microsoft.com/office/officeart/2005/8/layout/chevron2"/>
    <dgm:cxn modelId="{348C7EE8-3F6A-4101-B026-0AFD94D6E6C4}" srcId="{4A6BB1E1-03EE-4261-8E6F-16BA4A058194}" destId="{DB93ECC6-7A9F-45D4-AD10-728F1E7FF9D9}" srcOrd="1" destOrd="0" parTransId="{5D7B3710-7AF9-4525-A0CA-37343A6811D2}" sibTransId="{B6F66D1F-49ED-485C-9DBF-F6343EC9F2D3}"/>
    <dgm:cxn modelId="{61C85E6E-F130-48B3-A49B-3BF766C119AB}" type="presOf" srcId="{12680B09-151C-4B1B-9C8A-496A0EA289F4}" destId="{3196FD5B-C927-4B0F-93F4-7F3963CB67A5}" srcOrd="0" destOrd="0" presId="urn:microsoft.com/office/officeart/2005/8/layout/chevron2"/>
    <dgm:cxn modelId="{C31CA025-C00D-4492-ADD7-E40F621FEDB8}" type="presOf" srcId="{BB766ACE-0623-4A3A-99DC-290A3AA78C92}" destId="{1838D529-3206-4A16-B3F3-3C700F6AB2D6}" srcOrd="0" destOrd="0" presId="urn:microsoft.com/office/officeart/2005/8/layout/chevron2"/>
    <dgm:cxn modelId="{8E69D0FD-3984-4D12-948D-9EB913844035}" srcId="{D1F6644D-4409-4CA7-AFCB-110A667664F6}" destId="{0F340399-26B1-4093-9703-EAAC149E6C9B}" srcOrd="2" destOrd="0" parTransId="{7FAB4F97-35CF-45C2-B97F-703C5F4F9EB0}" sibTransId="{7D17D4E6-CF2E-4DC8-864D-1019803E352F}"/>
    <dgm:cxn modelId="{03D116FE-6E51-461E-9DC8-686C9ED21F4B}" srcId="{4A6BB1E1-03EE-4261-8E6F-16BA4A058194}" destId="{4B0C368C-38CB-449A-A74D-69D6B9179AB9}" srcOrd="0" destOrd="0" parTransId="{A70EF6CE-9A98-44B8-8E70-B19727C61177}" sibTransId="{DB4AE0ED-E59C-4939-B700-D88034848E90}"/>
    <dgm:cxn modelId="{E3B347A4-12EF-46BA-A76C-C645F5BA927F}" type="presOf" srcId="{4B0C368C-38CB-449A-A74D-69D6B9179AB9}" destId="{0D70656F-06B4-41DA-B809-3814D7108502}" srcOrd="0" destOrd="0" presId="urn:microsoft.com/office/officeart/2005/8/layout/chevron2"/>
    <dgm:cxn modelId="{BA1832AC-1110-4426-90FE-46C436945ABF}" type="presOf" srcId="{D1F6644D-4409-4CA7-AFCB-110A667664F6}" destId="{E72E79C0-A852-4B69-9DD4-C0267193E35E}" srcOrd="0" destOrd="0" presId="urn:microsoft.com/office/officeart/2005/8/layout/chevron2"/>
    <dgm:cxn modelId="{A5C2121C-7F4D-4BAC-A01E-58CFD08648B0}" srcId="{5F5F1852-6F36-4149-B642-C1052D79560D}" destId="{85C1D941-DA85-45C9-8E4C-AFE8E96E60AD}" srcOrd="0" destOrd="0" parTransId="{F26F8A82-BE1F-4462-A8F4-819BD9E949CF}" sibTransId="{50959C3C-7D27-4115-812C-F66A06647E7B}"/>
    <dgm:cxn modelId="{61ECC36B-2A1D-42C6-A083-CE8B1F4FBB5A}" type="presOf" srcId="{5F5F1852-6F36-4149-B642-C1052D79560D}" destId="{F0E69A82-9F6E-4460-BE05-7FCBAE5B6CCC}" srcOrd="0" destOrd="0" presId="urn:microsoft.com/office/officeart/2005/8/layout/chevron2"/>
    <dgm:cxn modelId="{0F6FF442-5EB3-4D16-A301-6790B443D36D}" type="presOf" srcId="{DB93ECC6-7A9F-45D4-AD10-728F1E7FF9D9}" destId="{0D70656F-06B4-41DA-B809-3814D7108502}" srcOrd="0" destOrd="1" presId="urn:microsoft.com/office/officeart/2005/8/layout/chevron2"/>
    <dgm:cxn modelId="{8AFF1000-599E-45DA-970C-5347B468F918}" srcId="{D1F6644D-4409-4CA7-AFCB-110A667664F6}" destId="{BB766ACE-0623-4A3A-99DC-290A3AA78C92}" srcOrd="1" destOrd="0" parTransId="{9E3ED263-0C82-4735-81CE-6FC263CA7FD6}" sibTransId="{F9743DD0-012B-415F-B5D8-2ECCABBB50A2}"/>
    <dgm:cxn modelId="{DEE6D36E-049C-4EAA-B996-424BC338A1F0}" type="presOf" srcId="{3017ACD4-CA79-4007-9DC1-A9D269B7A1F5}" destId="{310B962F-DD05-4530-8CA1-C4DE2EA0FEDD}" srcOrd="0" destOrd="0" presId="urn:microsoft.com/office/officeart/2005/8/layout/chevron2"/>
    <dgm:cxn modelId="{50588F54-F62E-456D-88D1-F91B726FA97D}" type="presOf" srcId="{85C1D941-DA85-45C9-8E4C-AFE8E96E60AD}" destId="{1265FAA8-644B-4A7F-B395-008863859D42}" srcOrd="0" destOrd="0" presId="urn:microsoft.com/office/officeart/2005/8/layout/chevron2"/>
    <dgm:cxn modelId="{6B107B7F-2476-4662-9BA2-2A140561E192}" srcId="{BB766ACE-0623-4A3A-99DC-290A3AA78C92}" destId="{12680B09-151C-4B1B-9C8A-496A0EA289F4}" srcOrd="0" destOrd="0" parTransId="{537209EF-8EDB-4378-B86F-B929BF21B138}" sibTransId="{3111DCEB-4C31-4DB2-A990-A3A853E7B7A4}"/>
    <dgm:cxn modelId="{0DFA3839-9D7A-45D2-9709-6F4171FB48B5}" srcId="{0F340399-26B1-4093-9703-EAAC149E6C9B}" destId="{3017ACD4-CA79-4007-9DC1-A9D269B7A1F5}" srcOrd="0" destOrd="0" parTransId="{3D7E5A65-F871-4501-854A-C5ED9D3FC67E}" sibTransId="{1673AA69-994E-491C-9736-55C2786F4123}"/>
    <dgm:cxn modelId="{0DA22CCC-F0E6-47F5-8203-E88A49644644}" srcId="{D1F6644D-4409-4CA7-AFCB-110A667664F6}" destId="{5F5F1852-6F36-4149-B642-C1052D79560D}" srcOrd="3" destOrd="0" parTransId="{A5EFC7CE-C03A-479A-8F61-1BF60F9C484E}" sibTransId="{98152408-2BA0-4A45-B5E8-876CAE8993ED}"/>
    <dgm:cxn modelId="{770D0C22-DD04-48D7-B7C6-7A9E043EF872}" srcId="{D1F6644D-4409-4CA7-AFCB-110A667664F6}" destId="{4A6BB1E1-03EE-4261-8E6F-16BA4A058194}" srcOrd="0" destOrd="0" parTransId="{5A98D666-5132-43DD-9ACA-2F64FB9358A9}" sibTransId="{73E0E570-C3AC-4EAE-92A8-D2E1884F3271}"/>
    <dgm:cxn modelId="{5FD995AE-E8AD-4E68-8309-75A559A16121}" type="presOf" srcId="{4A6BB1E1-03EE-4261-8E6F-16BA4A058194}" destId="{63FEC222-A2C4-4EFF-98F0-9D76C3016D38}" srcOrd="0" destOrd="0" presId="urn:microsoft.com/office/officeart/2005/8/layout/chevron2"/>
    <dgm:cxn modelId="{1C6FBCF0-A752-4285-9482-66C8E4C1A6CF}" type="presParOf" srcId="{E72E79C0-A852-4B69-9DD4-C0267193E35E}" destId="{BD32EA53-4755-4A7A-997B-7E4CE3445CFF}" srcOrd="0" destOrd="0" presId="urn:microsoft.com/office/officeart/2005/8/layout/chevron2"/>
    <dgm:cxn modelId="{04C3ACB9-E167-4F86-A611-907FA81609E8}" type="presParOf" srcId="{BD32EA53-4755-4A7A-997B-7E4CE3445CFF}" destId="{63FEC222-A2C4-4EFF-98F0-9D76C3016D38}" srcOrd="0" destOrd="0" presId="urn:microsoft.com/office/officeart/2005/8/layout/chevron2"/>
    <dgm:cxn modelId="{C059074B-B91E-4B59-9F32-F2BC6CBB036E}" type="presParOf" srcId="{BD32EA53-4755-4A7A-997B-7E4CE3445CFF}" destId="{0D70656F-06B4-41DA-B809-3814D7108502}" srcOrd="1" destOrd="0" presId="urn:microsoft.com/office/officeart/2005/8/layout/chevron2"/>
    <dgm:cxn modelId="{AA964181-8A7C-4D8F-9BF0-28B31BDF3FC0}" type="presParOf" srcId="{E72E79C0-A852-4B69-9DD4-C0267193E35E}" destId="{264EA484-E659-462F-BFE4-FC9F8730A282}" srcOrd="1" destOrd="0" presId="urn:microsoft.com/office/officeart/2005/8/layout/chevron2"/>
    <dgm:cxn modelId="{31EA9049-7877-4294-912D-B6DD1F216FD9}" type="presParOf" srcId="{E72E79C0-A852-4B69-9DD4-C0267193E35E}" destId="{8F328A4B-C918-4E18-A684-3E683E712746}" srcOrd="2" destOrd="0" presId="urn:microsoft.com/office/officeart/2005/8/layout/chevron2"/>
    <dgm:cxn modelId="{5D11E73D-CA4F-4E4B-B3FD-506064959C0F}" type="presParOf" srcId="{8F328A4B-C918-4E18-A684-3E683E712746}" destId="{1838D529-3206-4A16-B3F3-3C700F6AB2D6}" srcOrd="0" destOrd="0" presId="urn:microsoft.com/office/officeart/2005/8/layout/chevron2"/>
    <dgm:cxn modelId="{52AD7689-2267-430B-B707-DC3F8E1879BF}" type="presParOf" srcId="{8F328A4B-C918-4E18-A684-3E683E712746}" destId="{3196FD5B-C927-4B0F-93F4-7F3963CB67A5}" srcOrd="1" destOrd="0" presId="urn:microsoft.com/office/officeart/2005/8/layout/chevron2"/>
    <dgm:cxn modelId="{4B1BC878-3336-4B4B-87C8-FFCA2BEA7D8A}" type="presParOf" srcId="{E72E79C0-A852-4B69-9DD4-C0267193E35E}" destId="{938FBF08-2522-481A-B1FC-F62B89E097DF}" srcOrd="3" destOrd="0" presId="urn:microsoft.com/office/officeart/2005/8/layout/chevron2"/>
    <dgm:cxn modelId="{DA6F2B4F-3632-4BD4-A7AE-67B6505834E9}" type="presParOf" srcId="{E72E79C0-A852-4B69-9DD4-C0267193E35E}" destId="{7C244F02-F7AD-4A61-827C-4A22FA726D8B}" srcOrd="4" destOrd="0" presId="urn:microsoft.com/office/officeart/2005/8/layout/chevron2"/>
    <dgm:cxn modelId="{DE56E26D-31FF-41FC-8E5A-3480CEB4E2AE}" type="presParOf" srcId="{7C244F02-F7AD-4A61-827C-4A22FA726D8B}" destId="{6A4D461E-D597-4788-9121-1013EAB7BEA1}" srcOrd="0" destOrd="0" presId="urn:microsoft.com/office/officeart/2005/8/layout/chevron2"/>
    <dgm:cxn modelId="{06BB0A63-C393-4F93-B23E-B7766D093ADF}" type="presParOf" srcId="{7C244F02-F7AD-4A61-827C-4A22FA726D8B}" destId="{310B962F-DD05-4530-8CA1-C4DE2EA0FEDD}" srcOrd="1" destOrd="0" presId="urn:microsoft.com/office/officeart/2005/8/layout/chevron2"/>
    <dgm:cxn modelId="{A87415A7-FE11-4DEC-8879-704B823FABD4}" type="presParOf" srcId="{E72E79C0-A852-4B69-9DD4-C0267193E35E}" destId="{21BE6EBD-902C-4715-B3E0-B9C702051DC3}" srcOrd="5" destOrd="0" presId="urn:microsoft.com/office/officeart/2005/8/layout/chevron2"/>
    <dgm:cxn modelId="{9F738910-B324-46E4-8C29-FA40EED75DF8}" type="presParOf" srcId="{E72E79C0-A852-4B69-9DD4-C0267193E35E}" destId="{43CB43A5-2D14-4377-A3EB-31E66D8BC34B}" srcOrd="6" destOrd="0" presId="urn:microsoft.com/office/officeart/2005/8/layout/chevron2"/>
    <dgm:cxn modelId="{F94BC0E6-3BFD-4862-A9FC-B32B28188182}" type="presParOf" srcId="{43CB43A5-2D14-4377-A3EB-31E66D8BC34B}" destId="{F0E69A82-9F6E-4460-BE05-7FCBAE5B6CCC}" srcOrd="0" destOrd="0" presId="urn:microsoft.com/office/officeart/2005/8/layout/chevron2"/>
    <dgm:cxn modelId="{FEF20941-65C6-4B1E-955B-5F53D722345D}" type="presParOf" srcId="{43CB43A5-2D14-4377-A3EB-31E66D8BC34B}" destId="{1265FAA8-644B-4A7F-B395-008863859D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5AB6CF-422A-4E54-A6C5-43E6391E83A2}">
      <dsp:nvSpPr>
        <dsp:cNvPr id="0" name=""/>
        <dsp:cNvSpPr/>
      </dsp:nvSpPr>
      <dsp:spPr>
        <a:xfrm>
          <a:off x="3053096" y="1525760"/>
          <a:ext cx="2673638" cy="5760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10,1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53096" y="1525760"/>
        <a:ext cx="2673638" cy="576000"/>
      </dsp:txXfrm>
    </dsp:sp>
    <dsp:sp modelId="{21BC24FB-EAC2-4F44-8C6A-21A77391474C}">
      <dsp:nvSpPr>
        <dsp:cNvPr id="0" name=""/>
        <dsp:cNvSpPr/>
      </dsp:nvSpPr>
      <dsp:spPr>
        <a:xfrm>
          <a:off x="6001825" y="2254472"/>
          <a:ext cx="2673638" cy="2123799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Капитальный ремонт, содержание и создание инфраструктуры объектов муниципальной собственности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1825" y="2254472"/>
        <a:ext cx="2673638" cy="2123799"/>
      </dsp:txXfrm>
    </dsp:sp>
    <dsp:sp modelId="{9C70698D-13B8-4BA5-B363-66EC271F6B78}">
      <dsp:nvSpPr>
        <dsp:cNvPr id="0" name=""/>
        <dsp:cNvSpPr/>
      </dsp:nvSpPr>
      <dsp:spPr>
        <a:xfrm>
          <a:off x="150300" y="1507554"/>
          <a:ext cx="2673638" cy="5760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11,1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0300" y="1507554"/>
        <a:ext cx="2673638" cy="576000"/>
      </dsp:txXfrm>
    </dsp:sp>
    <dsp:sp modelId="{F5644E51-478F-4C37-8D9C-8BAFF1E85F6E}">
      <dsp:nvSpPr>
        <dsp:cNvPr id="0" name=""/>
        <dsp:cNvSpPr/>
      </dsp:nvSpPr>
      <dsp:spPr>
        <a:xfrm>
          <a:off x="146904" y="2281864"/>
          <a:ext cx="2673638" cy="100156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Обеспечение деятельности МКУ "СФИ"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6904" y="2281864"/>
        <a:ext cx="2673638" cy="1001562"/>
      </dsp:txXfrm>
    </dsp:sp>
    <dsp:sp modelId="{38A7EDCC-23F8-4161-A985-BB4DB86B0A3D}">
      <dsp:nvSpPr>
        <dsp:cNvPr id="0" name=""/>
        <dsp:cNvSpPr/>
      </dsp:nvSpPr>
      <dsp:spPr>
        <a:xfrm>
          <a:off x="6023962" y="1508642"/>
          <a:ext cx="2673638" cy="5760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0,2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23962" y="1508642"/>
        <a:ext cx="2673638" cy="576000"/>
      </dsp:txXfrm>
    </dsp:sp>
    <dsp:sp modelId="{645D05FA-9C0A-4E5A-986F-C4C1D612F0B9}">
      <dsp:nvSpPr>
        <dsp:cNvPr id="0" name=""/>
        <dsp:cNvSpPr/>
      </dsp:nvSpPr>
      <dsp:spPr>
        <a:xfrm>
          <a:off x="3045529" y="2233484"/>
          <a:ext cx="2673638" cy="198777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Постановка на кадастровый учет и оценка объектов муниципальной собственности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45529" y="2233484"/>
        <a:ext cx="2673638" cy="19877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FEC222-A2C4-4EFF-98F0-9D76C3016D38}">
      <dsp:nvSpPr>
        <dsp:cNvPr id="0" name=""/>
        <dsp:cNvSpPr/>
      </dsp:nvSpPr>
      <dsp:spPr>
        <a:xfrm rot="5400000">
          <a:off x="-203181" y="206936"/>
          <a:ext cx="1354540" cy="94817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3181" y="206936"/>
        <a:ext cx="1354540" cy="948178"/>
      </dsp:txXfrm>
    </dsp:sp>
    <dsp:sp modelId="{0D70656F-06B4-41DA-B809-3814D7108502}">
      <dsp:nvSpPr>
        <dsp:cNvPr id="0" name=""/>
        <dsp:cNvSpPr/>
      </dsp:nvSpPr>
      <dsp:spPr>
        <a:xfrm rot="5400000">
          <a:off x="3253647" y="-2301713"/>
          <a:ext cx="880451" cy="5491389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РАСХОДАМИ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253647" y="-2301713"/>
        <a:ext cx="880451" cy="5491389"/>
      </dsp:txXfrm>
    </dsp:sp>
    <dsp:sp modelId="{1838D529-3206-4A16-B3F3-3C700F6AB2D6}">
      <dsp:nvSpPr>
        <dsp:cNvPr id="0" name=""/>
        <dsp:cNvSpPr/>
      </dsp:nvSpPr>
      <dsp:spPr>
        <a:xfrm rot="5400000">
          <a:off x="-203181" y="1416047"/>
          <a:ext cx="1354540" cy="948178"/>
        </a:xfrm>
        <a:prstGeom prst="chevron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tint val="48000"/>
                <a:satMod val="138000"/>
              </a:schemeClr>
            </a:gs>
            <a:gs pos="25000">
              <a:schemeClr val="accent5">
                <a:hueOff val="-2451115"/>
                <a:satOff val="-3409"/>
                <a:lumOff val="-1307"/>
                <a:alphaOff val="0"/>
                <a:tint val="85000"/>
              </a:schemeClr>
            </a:gs>
            <a:gs pos="40000">
              <a:schemeClr val="accent5">
                <a:hueOff val="-2451115"/>
                <a:satOff val="-3409"/>
                <a:lumOff val="-1307"/>
                <a:alphaOff val="0"/>
                <a:tint val="92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tint val="93000"/>
              </a:schemeClr>
            </a:gs>
            <a:gs pos="60000">
              <a:schemeClr val="accent5">
                <a:hueOff val="-2451115"/>
                <a:satOff val="-3409"/>
                <a:lumOff val="-1307"/>
                <a:alphaOff val="0"/>
                <a:tint val="92000"/>
              </a:schemeClr>
            </a:gs>
            <a:gs pos="75000">
              <a:schemeClr val="accent5">
                <a:hueOff val="-2451115"/>
                <a:satOff val="-3409"/>
                <a:lumOff val="-1307"/>
                <a:alphaOff val="0"/>
                <a:tint val="83000"/>
                <a:satMod val="108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2451115"/>
              <a:satOff val="-3409"/>
              <a:lumOff val="-1307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3181" y="1416047"/>
        <a:ext cx="1354540" cy="948178"/>
      </dsp:txXfrm>
    </dsp:sp>
    <dsp:sp modelId="{3196FD5B-C927-4B0F-93F4-7F3963CB67A5}">
      <dsp:nvSpPr>
        <dsp:cNvPr id="0" name=""/>
        <dsp:cNvSpPr/>
      </dsp:nvSpPr>
      <dsp:spPr>
        <a:xfrm rot="5400000">
          <a:off x="3253647" y="-1092602"/>
          <a:ext cx="880451" cy="5491389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0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УВЕЛИЧЕНИЕ ДОХОДНОЙ БАЗЫ БЮДЖЕТА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253647" y="-1092602"/>
        <a:ext cx="880451" cy="5491389"/>
      </dsp:txXfrm>
    </dsp:sp>
    <dsp:sp modelId="{6A4D461E-D597-4788-9121-1013EAB7BEA1}">
      <dsp:nvSpPr>
        <dsp:cNvPr id="0" name=""/>
        <dsp:cNvSpPr/>
      </dsp:nvSpPr>
      <dsp:spPr>
        <a:xfrm rot="5400000">
          <a:off x="-203181" y="2625159"/>
          <a:ext cx="1354540" cy="948178"/>
        </a:xfrm>
        <a:prstGeom prst="chevron">
          <a:avLst/>
        </a:prstGeom>
        <a:gradFill rotWithShape="0">
          <a:gsLst>
            <a:gs pos="0">
              <a:schemeClr val="accent5">
                <a:hueOff val="-4902231"/>
                <a:satOff val="-6819"/>
                <a:lumOff val="-2615"/>
                <a:alphaOff val="0"/>
                <a:tint val="48000"/>
                <a:satMod val="138000"/>
              </a:schemeClr>
            </a:gs>
            <a:gs pos="25000">
              <a:schemeClr val="accent5">
                <a:hueOff val="-4902231"/>
                <a:satOff val="-6819"/>
                <a:lumOff val="-2615"/>
                <a:alphaOff val="0"/>
                <a:tint val="85000"/>
              </a:schemeClr>
            </a:gs>
            <a:gs pos="40000">
              <a:schemeClr val="accent5">
                <a:hueOff val="-4902231"/>
                <a:satOff val="-6819"/>
                <a:lumOff val="-2615"/>
                <a:alphaOff val="0"/>
                <a:tint val="92000"/>
              </a:schemeClr>
            </a:gs>
            <a:gs pos="50000">
              <a:schemeClr val="accent5">
                <a:hueOff val="-4902231"/>
                <a:satOff val="-6819"/>
                <a:lumOff val="-2615"/>
                <a:alphaOff val="0"/>
                <a:tint val="93000"/>
              </a:schemeClr>
            </a:gs>
            <a:gs pos="60000">
              <a:schemeClr val="accent5">
                <a:hueOff val="-4902231"/>
                <a:satOff val="-6819"/>
                <a:lumOff val="-2615"/>
                <a:alphaOff val="0"/>
                <a:tint val="92000"/>
              </a:schemeClr>
            </a:gs>
            <a:gs pos="75000">
              <a:schemeClr val="accent5">
                <a:hueOff val="-4902231"/>
                <a:satOff val="-6819"/>
                <a:lumOff val="-2615"/>
                <a:alphaOff val="0"/>
                <a:tint val="83000"/>
                <a:satMod val="108000"/>
              </a:schemeClr>
            </a:gs>
            <a:gs pos="100000">
              <a:schemeClr val="accent5">
                <a:hueOff val="-4902231"/>
                <a:satOff val="-6819"/>
                <a:lumOff val="-2615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4902231"/>
              <a:satOff val="-6819"/>
              <a:lumOff val="-2615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3181" y="2625159"/>
        <a:ext cx="1354540" cy="948178"/>
      </dsp:txXfrm>
    </dsp:sp>
    <dsp:sp modelId="{310B962F-DD05-4530-8CA1-C4DE2EA0FEDD}">
      <dsp:nvSpPr>
        <dsp:cNvPr id="0" name=""/>
        <dsp:cNvSpPr/>
      </dsp:nvSpPr>
      <dsp:spPr>
        <a:xfrm rot="5400000">
          <a:off x="3253647" y="116508"/>
          <a:ext cx="880451" cy="5491389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0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СТРАТЕГИЧЕСКАЯ ПРИОРИТИЗАЦИЯ РАСХОДОВ И ВНЕДРЕНИЕ ПРИНЦИПОВ ПРОЕКТНОГО УПРАВЛЕНИЯ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253647" y="116508"/>
        <a:ext cx="880451" cy="5491389"/>
      </dsp:txXfrm>
    </dsp:sp>
    <dsp:sp modelId="{F0E69A82-9F6E-4460-BE05-7FCBAE5B6CCC}">
      <dsp:nvSpPr>
        <dsp:cNvPr id="0" name=""/>
        <dsp:cNvSpPr/>
      </dsp:nvSpPr>
      <dsp:spPr>
        <a:xfrm rot="5400000">
          <a:off x="-203181" y="3834270"/>
          <a:ext cx="1354540" cy="948178"/>
        </a:xfrm>
        <a:prstGeom prst="chevron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tint val="48000"/>
                <a:satMod val="138000"/>
              </a:schemeClr>
            </a:gs>
            <a:gs pos="25000">
              <a:schemeClr val="accent5">
                <a:hueOff val="-7353345"/>
                <a:satOff val="-10228"/>
                <a:lumOff val="-3922"/>
                <a:alphaOff val="0"/>
                <a:tint val="85000"/>
              </a:schemeClr>
            </a:gs>
            <a:gs pos="40000">
              <a:schemeClr val="accent5">
                <a:hueOff val="-7353345"/>
                <a:satOff val="-10228"/>
                <a:lumOff val="-3922"/>
                <a:alphaOff val="0"/>
                <a:tint val="92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tint val="93000"/>
              </a:schemeClr>
            </a:gs>
            <a:gs pos="60000">
              <a:schemeClr val="accent5">
                <a:hueOff val="-7353345"/>
                <a:satOff val="-10228"/>
                <a:lumOff val="-3922"/>
                <a:alphaOff val="0"/>
                <a:tint val="92000"/>
              </a:schemeClr>
            </a:gs>
            <a:gs pos="75000">
              <a:schemeClr val="accent5">
                <a:hueOff val="-7353345"/>
                <a:satOff val="-10228"/>
                <a:lumOff val="-3922"/>
                <a:alphaOff val="0"/>
                <a:tint val="83000"/>
                <a:satMod val="108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-7353345"/>
              <a:satOff val="-10228"/>
              <a:lumOff val="-3922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>
              <a:latin typeface="Times New Roman" pitchFamily="18" charset="0"/>
              <a:cs typeface="Times New Roman" pitchFamily="18" charset="0"/>
            </a:rPr>
            <a:t>4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3181" y="3834270"/>
        <a:ext cx="1354540" cy="948178"/>
      </dsp:txXfrm>
    </dsp:sp>
    <dsp:sp modelId="{1265FAA8-644B-4A7F-B395-008863859D42}">
      <dsp:nvSpPr>
        <dsp:cNvPr id="0" name=""/>
        <dsp:cNvSpPr/>
      </dsp:nvSpPr>
      <dsp:spPr>
        <a:xfrm rot="5400000">
          <a:off x="3253647" y="1325619"/>
          <a:ext cx="880451" cy="5491389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0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</a:ln>
        <a:effectLst>
          <a:glow rad="63500">
            <a:schemeClr val="lt1">
              <a:alpha val="9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МИНИМИЗАЦИЯ МУНИЦИПАЛЬНОГО ДОЛГА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253647" y="1325619"/>
        <a:ext cx="880451" cy="5491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0.74351</cdr:x>
      <cdr:y>0.38835</cdr:y>
    </cdr:from>
    <cdr:to>
      <cdr:x>0.85462</cdr:x>
      <cdr:y>0.77159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18823" y="926593"/>
          <a:ext cx="914391" cy="91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0.82647</cdr:x>
      <cdr:y>0.42923</cdr:y>
    </cdr:from>
    <cdr:to>
      <cdr:x>0.93758</cdr:x>
      <cdr:y>0.81247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801524" y="1024131"/>
          <a:ext cx="914390" cy="914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0,6%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0.34332</cdr:x>
      <cdr:y>0.34368</cdr:y>
    </cdr:from>
    <cdr:to>
      <cdr:x>0.54768</cdr:x>
      <cdr:y>0.50111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36192" y="1889760"/>
          <a:ext cx="914400" cy="865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400" b="1" dirty="0" smtClean="0"/>
        </a:p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0,9 млн. руб.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0.19003</cdr:x>
      <cdr:y>0.45224</cdr:y>
    </cdr:from>
    <cdr:to>
      <cdr:x>0.35655</cdr:x>
      <cdr:y>0.71836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703536" y="2325018"/>
          <a:ext cx="1492744" cy="1368167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>
          <a:noFill/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2875,45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0.80073</cdr:x>
      <cdr:y>0.2058</cdr:y>
    </cdr:from>
    <cdr:to>
      <cdr:x>1</cdr:x>
      <cdr:y>0.43272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83354" y="1090814"/>
          <a:ext cx="1787652" cy="12027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ВСЕГО: 2 485,7</a:t>
          </a:r>
        </a:p>
        <a:p xmlns:a="http://schemas.openxmlformats.org/drawingml/2006/main"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УДЕЛЬНЫЙ ВЕС МУНИЦИПАЛЬНЫХ ПРОГРАММ В РАСХОДАХ 2022 Г. -86,2%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0.7539</cdr:x>
      <cdr:y>0.05038</cdr:y>
    </cdr:from>
    <cdr:to>
      <cdr:x>1</cdr:x>
      <cdr:y>0.09545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6763264" y="267043"/>
          <a:ext cx="2207741" cy="238899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glow rad="63500">
            <a:schemeClr val="accent5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0.47199</cdr:x>
      <cdr:y>0.70712</cdr:y>
    </cdr:from>
    <cdr:to>
      <cdr:x>0.62379</cdr:x>
      <cdr:y>0.77863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7335" y="2036745"/>
          <a:ext cx="568411" cy="205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0.46539</cdr:x>
      <cdr:y>0.5584</cdr:y>
    </cdr:from>
    <cdr:to>
      <cdr:x>0.6656</cdr:x>
      <cdr:y>0.71284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42621" y="1608378"/>
          <a:ext cx="749644" cy="444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0.43239</cdr:x>
      <cdr:y>0.62418</cdr:y>
    </cdr:from>
    <cdr:to>
      <cdr:x>0.64579</cdr:x>
      <cdr:y>0.74431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19054" y="1797848"/>
          <a:ext cx="799070" cy="345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139,7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0.60623</cdr:x>
      <cdr:y>0.42192</cdr:y>
    </cdr:from>
    <cdr:to>
      <cdr:x>0.84375</cdr:x>
      <cdr:y>0.5132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726724" y="1991561"/>
          <a:ext cx="1068340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251,4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0.00724</cdr:x>
      <cdr:y>0.63501</cdr:y>
    </cdr:from>
    <cdr:to>
      <cdr:x>0.39953</cdr:x>
      <cdr:y>0.94439</cdr:y>
    </cdr:to>
    <cdr:pic>
      <cdr:nvPicPr>
        <cdr:cNvPr id="2" name="Picture 1" descr="C:\Users\FINBANK.ADM\Desktop\для презентации\uprimusha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6674" y="4421404"/>
          <a:ext cx="3613256" cy="2154193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317500"/>
        </a:effectLst>
      </cdr:spPr>
    </cdr:pic>
  </cdr:relSizeAnchor>
  <cdr:relSizeAnchor xmlns:cdr="http://schemas.openxmlformats.org/drawingml/2006/chartDrawing">
    <cdr:from>
      <cdr:x>0.7477</cdr:x>
      <cdr:y>0.11916</cdr:y>
    </cdr:from>
    <cdr:to>
      <cdr:x>0.88633</cdr:x>
      <cdr:y>0.18069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886832" y="829706"/>
          <a:ext cx="1276865" cy="42836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r>
            <a:rPr lang="ru-RU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Всего 62,5</a:t>
          </a:r>
          <a:endParaRPr lang="ru-RU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0.83719</cdr:x>
      <cdr:y>0.54313</cdr:y>
    </cdr:from>
    <cdr:to>
      <cdr:x>0.95158</cdr:x>
      <cdr:y>0.91967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1855" y="1318951"/>
          <a:ext cx="914349" cy="914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6,2%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0.1664</cdr:x>
      <cdr:y>0.04862</cdr:y>
    </cdr:from>
    <cdr:to>
      <cdr:x>0.28669</cdr:x>
      <cdr:y>0.52842</cdr:y>
    </cdr:to>
    <cdr:sp macro="" textlink="">
      <cdr:nvSpPr>
        <cdr:cNvPr id="3" name="Кольцо 2"/>
        <cdr:cNvSpPr/>
      </cdr:nvSpPr>
      <cdr:spPr>
        <a:xfrm xmlns:a="http://schemas.openxmlformats.org/drawingml/2006/main">
          <a:off x="1521550" y="267762"/>
          <a:ext cx="1099932" cy="2642256"/>
        </a:xfrm>
        <a:prstGeom xmlns:a="http://schemas.openxmlformats.org/drawingml/2006/main" prst="donut">
          <a:avLst>
            <a:gd name="adj" fmla="val 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0.48276</cdr:x>
      <cdr:y>0</cdr:y>
    </cdr:from>
    <cdr:to>
      <cdr:x>0.5934</cdr:x>
      <cdr:y>0.19099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48256" y="-48768"/>
          <a:ext cx="469433" cy="33530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0.49138</cdr:x>
      <cdr:y>0.46528</cdr:y>
    </cdr:from>
    <cdr:to>
      <cdr:x>0.60202</cdr:x>
      <cdr:y>0.65627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084832" y="816864"/>
          <a:ext cx="469433" cy="33530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0.56812</cdr:x>
      <cdr:y>0.04758</cdr:y>
    </cdr:from>
    <cdr:to>
      <cdr:x>0.78221</cdr:x>
      <cdr:y>0.1811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82711" y="96877"/>
          <a:ext cx="897925" cy="271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0.5799</cdr:x>
      <cdr:y>0.4805</cdr:y>
    </cdr:from>
    <cdr:to>
      <cdr:x>0.73704</cdr:x>
      <cdr:y>0.64234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432139" y="978326"/>
          <a:ext cx="659027" cy="3295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0.59758</cdr:x>
      <cdr:y>0.5509</cdr:y>
    </cdr:from>
    <cdr:to>
      <cdr:x>0.8156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506280" y="11430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0.08414</cdr:x>
      <cdr:y>0.18942</cdr:y>
    </cdr:from>
    <cdr:to>
      <cdr:x>0.13005</cdr:x>
      <cdr:y>0.26511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88841" y="665123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8,4%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0.22834</cdr:x>
      <cdr:y>0.3689</cdr:y>
    </cdr:from>
    <cdr:to>
      <cdr:x>0.27425</cdr:x>
      <cdr:y>0.44459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597977" y="1295317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8,2%</a:t>
          </a:r>
        </a:p>
        <a:p xmlns:a="http://schemas.openxmlformats.org/drawingml/2006/main"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0.37551</cdr:x>
      <cdr:y>0.37538</cdr:y>
    </cdr:from>
    <cdr:to>
      <cdr:x>0.42141</cdr:x>
      <cdr:y>0.45106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627870" y="1318054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0,2%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0.51794</cdr:x>
      <cdr:y>0.38476</cdr:y>
    </cdr:from>
    <cdr:to>
      <cdr:x>0.56385</cdr:x>
      <cdr:y>0.46045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624648" y="1351006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31,1%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0.79692</cdr:x>
      <cdr:y>0.37068</cdr:y>
    </cdr:from>
    <cdr:to>
      <cdr:x>0.84283</cdr:x>
      <cdr:y>0.44637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5577016" y="1301579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48,3%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0.6639</cdr:x>
      <cdr:y>0.38241</cdr:y>
    </cdr:from>
    <cdr:to>
      <cdr:x>0.70981</cdr:x>
      <cdr:y>0.4581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646141" y="1342767"/>
          <a:ext cx="321276" cy="265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51,7%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0.04896</cdr:x>
      <cdr:y>0.13324</cdr:y>
    </cdr:from>
    <cdr:to>
      <cdr:x>0.11668</cdr:x>
      <cdr:y>0.2729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5760" y="499872"/>
          <a:ext cx="505846" cy="5239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0.19585</cdr:x>
      <cdr:y>0.31524</cdr:y>
    </cdr:from>
    <cdr:to>
      <cdr:x>0.26357</cdr:x>
      <cdr:y>0.45489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463040" y="1182624"/>
          <a:ext cx="505846" cy="5239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0.34274</cdr:x>
      <cdr:y>0.31524</cdr:y>
    </cdr:from>
    <cdr:to>
      <cdr:x>0.41046</cdr:x>
      <cdr:y>0.45489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560320" y="1182624"/>
          <a:ext cx="505846" cy="5239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0.4782</cdr:x>
      <cdr:y>0.36723</cdr:y>
    </cdr:from>
    <cdr:to>
      <cdr:x>0.54592</cdr:x>
      <cdr:y>0.50689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 rot="10800000">
          <a:off x="3572256" y="1377696"/>
          <a:ext cx="505846" cy="523924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0.22545</cdr:x>
      <cdr:y>0.40144</cdr:y>
    </cdr:from>
    <cdr:to>
      <cdr:x>0.40444</cdr:x>
      <cdr:y>0.60016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5493" y="1794767"/>
          <a:ext cx="996755" cy="888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0.22534</cdr:x>
      <cdr:y>0.40821</cdr:y>
    </cdr:from>
    <cdr:to>
      <cdr:x>0.40672</cdr:x>
      <cdr:y>0.55129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54894" y="1825024"/>
          <a:ext cx="1010065" cy="6396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1631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0.53896</cdr:x>
      <cdr:y>0.38321</cdr:y>
    </cdr:from>
    <cdr:to>
      <cdr:x>0.68896</cdr:x>
      <cdr:y>0.58706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75207" y="1723985"/>
          <a:ext cx="855878" cy="917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1627,2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0.6465</cdr:x>
      <cdr:y>0.7692</cdr:y>
    </cdr:from>
    <cdr:to>
      <cdr:x>0.654</cdr:x>
      <cdr:y>0.78279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41065" y="3450336"/>
          <a:ext cx="45719" cy="60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0.53646</cdr:x>
      <cdr:y>0.49039</cdr:y>
    </cdr:from>
    <cdr:to>
      <cdr:x>0.55523</cdr:x>
      <cdr:y>0.51968</cdr:y>
    </cdr:to>
    <cdr:sp macro="" textlink="">
      <cdr:nvSpPr>
        <cdr:cNvPr id="4" name="Равнобедренный треугольник 3"/>
        <cdr:cNvSpPr/>
      </cdr:nvSpPr>
      <cdr:spPr>
        <a:xfrm xmlns:a="http://schemas.openxmlformats.org/drawingml/2006/main" rot="10800000">
          <a:off x="3060980" y="2206174"/>
          <a:ext cx="107094" cy="131805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tx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0.68806</cdr:x>
      <cdr:y>0.668</cdr:y>
    </cdr:from>
    <cdr:to>
      <cdr:x>0.71116</cdr:x>
      <cdr:y>0.70829</cdr:y>
    </cdr:to>
    <cdr:sp macro="" textlink="">
      <cdr:nvSpPr>
        <cdr:cNvPr id="5" name="Равнобедренный треугольник 4"/>
        <cdr:cNvSpPr/>
      </cdr:nvSpPr>
      <cdr:spPr>
        <a:xfrm xmlns:a="http://schemas.openxmlformats.org/drawingml/2006/main">
          <a:off x="3925955" y="3005246"/>
          <a:ext cx="131804" cy="181231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tx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0.49805</cdr:x>
      <cdr:y>0.10108</cdr:y>
    </cdr:from>
    <cdr:to>
      <cdr:x>0.52491</cdr:x>
      <cdr:y>0.12417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 rot="10800000">
          <a:off x="2841779" y="454729"/>
          <a:ext cx="153299" cy="103877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tx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0.30691</cdr:x>
      <cdr:y>0.55448</cdr:y>
    </cdr:from>
    <cdr:to>
      <cdr:x>0.32568</cdr:x>
      <cdr:y>0.5911</cdr:y>
    </cdr:to>
    <cdr:sp macro="" textlink="">
      <cdr:nvSpPr>
        <cdr:cNvPr id="7" name="Равнобедренный треугольник 6"/>
        <cdr:cNvSpPr/>
      </cdr:nvSpPr>
      <cdr:spPr>
        <a:xfrm xmlns:a="http://schemas.openxmlformats.org/drawingml/2006/main">
          <a:off x="1751166" y="2494500"/>
          <a:ext cx="107091" cy="164755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tx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0.69672</cdr:x>
      <cdr:y>0.64237</cdr:y>
    </cdr:from>
    <cdr:to>
      <cdr:x>0.82666</cdr:x>
      <cdr:y>0.78702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975381" y="2889915"/>
          <a:ext cx="741405" cy="650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6,0 %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0.35311</cdr:x>
      <cdr:y>0.34024</cdr:y>
    </cdr:from>
    <cdr:to>
      <cdr:x>0.37188</cdr:x>
      <cdr:y>0.37686</cdr:y>
    </cdr:to>
    <cdr:sp macro="" textlink="">
      <cdr:nvSpPr>
        <cdr:cNvPr id="9" name="Равнобедренный треугольник 8"/>
        <cdr:cNvSpPr/>
      </cdr:nvSpPr>
      <cdr:spPr>
        <a:xfrm xmlns:a="http://schemas.openxmlformats.org/drawingml/2006/main">
          <a:off x="2014775" y="1530673"/>
          <a:ext cx="107093" cy="164755"/>
        </a:xfrm>
        <a:prstGeom xmlns:a="http://schemas.openxmlformats.org/drawingml/2006/main" prst="triangle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0.25926</cdr:x>
      <cdr:y>0.69913</cdr:y>
    </cdr:from>
    <cdr:to>
      <cdr:x>0.27659</cdr:x>
      <cdr:y>0.73209</cdr:y>
    </cdr:to>
    <cdr:sp macro="" textlink="">
      <cdr:nvSpPr>
        <cdr:cNvPr id="10" name="Равнобедренный треугольник 9"/>
        <cdr:cNvSpPr/>
      </cdr:nvSpPr>
      <cdr:spPr>
        <a:xfrm xmlns:a="http://schemas.openxmlformats.org/drawingml/2006/main">
          <a:off x="1479317" y="3145289"/>
          <a:ext cx="98853" cy="148280"/>
        </a:xfrm>
        <a:prstGeom xmlns:a="http://schemas.openxmlformats.org/drawingml/2006/main" prst="triangle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0.55004</cdr:x>
      <cdr:y>0.46346</cdr:y>
    </cdr:from>
    <cdr:to>
      <cdr:x>0.71202</cdr:x>
      <cdr:y>0.66616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138470" y="2085024"/>
          <a:ext cx="924234" cy="911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0,2</a:t>
          </a:r>
          <a:r>
            <a:rPr lang="ru-RU" sz="1100" dirty="0" smtClean="0"/>
            <a:t>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0.5162</cdr:x>
      <cdr:y>0.07297</cdr:y>
    </cdr:from>
    <cdr:to>
      <cdr:x>0.67819</cdr:x>
      <cdr:y>0.27568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913888" y="3291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31,9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0.2708</cdr:x>
      <cdr:y>0.66773</cdr:y>
    </cdr:from>
    <cdr:to>
      <cdr:x>0.40075</cdr:x>
      <cdr:y>0.76688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545131" y="3004009"/>
          <a:ext cx="741494" cy="446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25,9%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0.30886</cdr:x>
      <cdr:y>0.5325</cdr:y>
    </cdr:from>
    <cdr:to>
      <cdr:x>0.42674</cdr:x>
      <cdr:y>0.77568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762311" y="2395645"/>
          <a:ext cx="672595" cy="1094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6,6%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0.35637</cdr:x>
      <cdr:y>0.32432</cdr:y>
    </cdr:from>
    <cdr:to>
      <cdr:x>0.51836</cdr:x>
      <cdr:y>0.52703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011680" y="1463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4,7%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0.2936</cdr:x>
      <cdr:y>0.12561</cdr:y>
    </cdr:from>
    <cdr:to>
      <cdr:x>0.31557</cdr:x>
      <cdr:y>0.1553</cdr:y>
    </cdr:to>
    <cdr:sp macro="" textlink="">
      <cdr:nvSpPr>
        <cdr:cNvPr id="16" name="Равнобедренный треугольник 15"/>
        <cdr:cNvSpPr/>
      </cdr:nvSpPr>
      <cdr:spPr>
        <a:xfrm xmlns:a="http://schemas.openxmlformats.org/drawingml/2006/main" rot="10800000">
          <a:off x="1675238" y="565108"/>
          <a:ext cx="125355" cy="133541"/>
        </a:xfrm>
        <a:prstGeom xmlns:a="http://schemas.openxmlformats.org/drawingml/2006/main" prst="triangle">
          <a:avLst/>
        </a:prstGeom>
        <a:solidFill xmlns:a="http://schemas.openxmlformats.org/drawingml/2006/main">
          <a:sysClr val="windowText" lastClr="000000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>
            <a:defRPr/>
          </a:pPr>
          <a:endParaRPr lang="ru-RU"/>
        </a:p>
      </cdr:txBody>
    </cdr:sp>
  </cdr:relSizeAnchor>
  <cdr:relSizeAnchor xmlns:cdr="http://schemas.openxmlformats.org/drawingml/2006/chartDrawing">
    <cdr:from>
      <cdr:x>0.29915</cdr:x>
      <cdr:y>0.10569</cdr:y>
    </cdr:from>
    <cdr:to>
      <cdr:x>0.4594</cdr:x>
      <cdr:y>0.30894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706880" y="4754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16,4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0.86424</cdr:x>
      <cdr:y>0.69763</cdr:y>
    </cdr:from>
    <cdr:to>
      <cdr:x>1</cdr:x>
      <cdr:y>0.951</cdr:y>
    </cdr:to>
    <cdr:pic>
      <cdr:nvPicPr>
        <cdr:cNvPr id="2" name="Picture 1" descr="C:\Users\FINBANK.ADM\Desktop\для презентации\USN-i-PSN-2.pn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84091" y="3166597"/>
          <a:ext cx="1137758" cy="1150068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0.59267</cdr:x>
      <cdr:y>0</cdr:y>
    </cdr:from>
    <cdr:to>
      <cdr:x>0.74542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47872" y="-12192"/>
          <a:ext cx="914400" cy="865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3,9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0.40326</cdr:x>
      <cdr:y>0</cdr:y>
    </cdr:from>
    <cdr:to>
      <cdr:x>0.55601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14016" y="-256032"/>
          <a:ext cx="914400" cy="7193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6,6</a:t>
          </a:r>
          <a:r>
            <a:rPr lang="ru-RU" sz="1600" b="1" dirty="0" smtClean="0"/>
            <a:t>%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8C50B5BB-39A5-4C28-9BAF-7FCA85A1E707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1383"/>
            <a:ext cx="5335270" cy="4463415"/>
          </a:xfrm>
          <a:prstGeom prst="rect">
            <a:avLst/>
          </a:prstGeom>
        </p:spPr>
        <p:txBody>
          <a:bodyPr vert="horz" lIns="90690" tIns="45345" rIns="90690" bIns="4534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3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1043"/>
            <a:ext cx="2889938" cy="495935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11BF544F-5415-4B4A-8298-2996ED1C6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769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063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26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9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3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34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632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26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10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20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251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588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09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59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chart" Target="../charts/char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706" y="3004951"/>
            <a:ext cx="4576240" cy="2387600"/>
          </a:xfrm>
        </p:spPr>
        <p:txBody>
          <a:bodyPr>
            <a:noAutofit/>
          </a:bodyPr>
          <a:lstStyle/>
          <a:p>
            <a:pPr algn="l"/>
            <a:r>
              <a:rPr lang="ru-RU" sz="3200" b="1" kern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 бюджета Сосновоборского городского округа на 2022 год и на плановый период 2023 и 2024 годов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87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491" y="157863"/>
            <a:ext cx="7886700" cy="963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Информация об объеме и структуре налоговых и неналоговых доходов, межбюджетных трансфертов, млн.руб.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947348"/>
          <a:ext cx="9143998" cy="58675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643817"/>
                <a:gridCol w="844905"/>
                <a:gridCol w="959321"/>
                <a:gridCol w="809701"/>
                <a:gridCol w="1082536"/>
                <a:gridCol w="803718"/>
              </a:tblGrid>
              <a:tr h="36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 (факт)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 (оценка)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 (прогноз)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2023 (прогноз)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2024 (прогноз)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Доходы, всего, в т.ч.: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2 987,8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3 092,3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2743,6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2884,1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3045,3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983,5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1 002,8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1063,0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1128,9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1198,9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557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РФ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185,3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228,9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244,1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253,7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263,9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128,0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130,0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130,9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131,6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2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пошлина, сборы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6,1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8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167,4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172,1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152,2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156,7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147,6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65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4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услуг 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и компенсации затрат государства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209,5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68580" marR="68580" marT="0" marB="0" anchor="b"/>
                </a:tc>
              </a:tr>
              <a:tr h="22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68580" marR="68580" marT="0" marB="0" anchor="b"/>
                </a:tc>
              </a:tr>
              <a:tr h="22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21,5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186,0</a:t>
                      </a:r>
                    </a:p>
                  </a:txBody>
                  <a:tcPr marL="68580" marR="68580" marT="0" marB="0" anchor="b"/>
                </a:tc>
              </a:tr>
              <a:tr h="223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1775,8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1 630,9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1627,2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1792,4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1954,2</a:t>
                      </a:r>
                    </a:p>
                  </a:txBody>
                  <a:tcPr marL="68580" marR="68580" marT="0" marB="0" anchor="b"/>
                </a:tc>
              </a:tr>
              <a:tr h="203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поступления, в том числе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1212,0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1 461,4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1116,4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1091,8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1091,1</a:t>
                      </a:r>
                    </a:p>
                  </a:txBody>
                  <a:tcPr marL="68580" marR="68580" marT="0" marB="0" anchor="b"/>
                </a:tc>
              </a:tr>
              <a:tr h="223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149,2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369,7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68,5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8,4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44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996,6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1052,1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1047,0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1082,9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1081,8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4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7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</a:t>
                      </a:r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-41,3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86562" y="0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№7.1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60805" cy="51074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на 2021-2024 годы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377622" y="1367481"/>
          <a:ext cx="8485632" cy="498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№8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2509" y="1532237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 бюджета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4011772"/>
              </p:ext>
            </p:extLst>
          </p:nvPr>
        </p:nvGraphicFramePr>
        <p:xfrm>
          <a:off x="0" y="1540476"/>
          <a:ext cx="5568778" cy="447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629665081"/>
              </p:ext>
            </p:extLst>
          </p:nvPr>
        </p:nvGraphicFramePr>
        <p:xfrm>
          <a:off x="4114175" y="1632658"/>
          <a:ext cx="5705856" cy="449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27520" y="1301578"/>
            <a:ext cx="1014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№9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2509" y="102149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Динамика поступлений налогов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на совокупный доход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09113" y="2211821"/>
          <a:ext cx="8380660" cy="453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Горизонтальный свиток 8"/>
          <p:cNvSpPr/>
          <p:nvPr/>
        </p:nvSpPr>
        <p:spPr>
          <a:xfrm>
            <a:off x="-1" y="1118369"/>
            <a:ext cx="4827373" cy="7924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НАЛОГИ НА СОВОКУПНЫЙ</a:t>
            </a:r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1621536" y="1935892"/>
          <a:ext cx="5986272" cy="55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9872" y="1938528"/>
            <a:ext cx="927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</a:t>
            </a:r>
            <a:endParaRPr lang="ru-RU" dirty="0">
              <a:effectLst>
                <a:outerShdw blurRad="50800" dist="50800" dir="5400000" algn="ctr" rotWithShape="0">
                  <a:schemeClr val="accent6">
                    <a:lumMod val="7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124806" y="1914701"/>
            <a:ext cx="202044" cy="216529"/>
          </a:xfrm>
          <a:prstGeom prst="triangl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975958" y="1944851"/>
            <a:ext cx="202044" cy="216529"/>
          </a:xfrm>
          <a:prstGeom prst="triangl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3882467" y="1988182"/>
            <a:ext cx="202044" cy="216529"/>
          </a:xfrm>
          <a:prstGeom prst="triangl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2515809" y="1960998"/>
            <a:ext cx="202044" cy="216529"/>
          </a:xfrm>
          <a:prstGeom prst="triangle">
            <a:avLst/>
          </a:prstGeom>
          <a:solidFill>
            <a:sysClr val="windowText" lastClr="000000"/>
          </a:solidFill>
          <a:ln w="190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249883" y="1861092"/>
            <a:ext cx="755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4,0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2731994" y="1897339"/>
            <a:ext cx="78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23,5</a:t>
            </a:r>
            <a:r>
              <a:rPr lang="ru-RU" sz="1600" b="1" dirty="0" smtClean="0"/>
              <a:t>%</a:t>
            </a:r>
            <a:endParaRPr lang="ru-RU" sz="1600" b="1" dirty="0"/>
          </a:p>
        </p:txBody>
      </p:sp>
      <p:sp>
        <p:nvSpPr>
          <p:cNvPr id="19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№10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22509" y="102149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Структура налоговых расходов  бюджета 2022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937686" y="1359243"/>
          <a:ext cx="5052431" cy="549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№11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22509" y="102149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0" b="2621"/>
          <a:stretch/>
        </p:blipFill>
        <p:spPr>
          <a:xfrm>
            <a:off x="0" y="1705231"/>
            <a:ext cx="4448432" cy="54800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96866" y="4902434"/>
            <a:ext cx="2917253" cy="987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Герои Социалистического Труда,</a:t>
            </a:r>
          </a:p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инвалиды, многодетные семьи,</a:t>
            </a:r>
          </a:p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одинокие матери, почетные граждане города, инвалиды ВОВ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36531" y="2714727"/>
            <a:ext cx="24251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Дачные, садоводческие или огороднические объединения </a:t>
            </a:r>
          </a:p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66119" y="1095631"/>
            <a:ext cx="312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Целевая категория налогоплательщиков, для которых предусмотрена льгота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0805" cy="43660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Подходы к формированию расходов бюджета на 2022 год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№12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3" name="Picture 1" descr="C:\Users\FINBANK.ADM\Desktop\для презентации\g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2746"/>
            <a:ext cx="9144000" cy="1775254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322926" y="1499287"/>
            <a:ext cx="2208121" cy="3707028"/>
            <a:chOff x="0" y="0"/>
            <a:chExt cx="2828357" cy="31580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0"/>
              <a:ext cx="2828357" cy="3158065"/>
            </a:xfrm>
            <a:prstGeom prst="roundRect">
              <a:avLst>
                <a:gd name="adj" fmla="val 10000"/>
              </a:avLst>
            </a:prstGeom>
            <a:sp3d z="-300000" prstMaterial="plastic"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0" y="1"/>
              <a:ext cx="2828357" cy="456163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59547" y="2070226"/>
            <a:ext cx="1688121" cy="2883244"/>
            <a:chOff x="157670" y="778119"/>
            <a:chExt cx="2460872" cy="205268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57670" y="778119"/>
              <a:ext cx="2460872" cy="2052688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6"/>
            <p:cNvSpPr/>
            <p:nvPr/>
          </p:nvSpPr>
          <p:spPr>
            <a:xfrm>
              <a:off x="217791" y="838240"/>
              <a:ext cx="2340629" cy="19324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Соблюдение уровня оплаты труда работников в соответствии с Указом Президента № 597 «О мероприятиях по реализации государственной социальной политики»</a:t>
              </a:r>
              <a:endParaRPr lang="ru-RU" sz="1400" kern="12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920892" y="1499287"/>
            <a:ext cx="3133919" cy="3657601"/>
            <a:chOff x="3166538" y="0"/>
            <a:chExt cx="5207680" cy="31580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166538" y="0"/>
              <a:ext cx="5207680" cy="3158065"/>
            </a:xfrm>
            <a:prstGeom prst="roundRect">
              <a:avLst>
                <a:gd name="adj" fmla="val 10000"/>
              </a:avLst>
            </a:prstGeom>
            <a:sp3d z="-300000" prstMaterial="plastic"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8"/>
            <p:cNvSpPr/>
            <p:nvPr/>
          </p:nvSpPr>
          <p:spPr>
            <a:xfrm>
              <a:off x="3166538" y="0"/>
              <a:ext cx="5207680" cy="455218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51478" y="2061529"/>
            <a:ext cx="2500474" cy="578188"/>
            <a:chOff x="3400388" y="736162"/>
            <a:chExt cx="4791982" cy="4615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3400388" y="736162"/>
              <a:ext cx="4791982" cy="461566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10"/>
            <p:cNvSpPr/>
            <p:nvPr/>
          </p:nvSpPr>
          <p:spPr>
            <a:xfrm>
              <a:off x="3413907" y="749681"/>
              <a:ext cx="4764944" cy="4345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ИНДЕКСАЦИЯ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1400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222670" y="2783098"/>
            <a:ext cx="2591989" cy="983326"/>
            <a:chOff x="3417869" y="1314475"/>
            <a:chExt cx="4793521" cy="69604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417869" y="1314475"/>
              <a:ext cx="4793521" cy="696046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12"/>
            <p:cNvSpPr/>
            <p:nvPr/>
          </p:nvSpPr>
          <p:spPr>
            <a:xfrm>
              <a:off x="3438255" y="1334861"/>
              <a:ext cx="4123086" cy="6552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- должностных окладов работников муниципальных учреждений на 4 % с 01.09.2022.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258532" y="3924216"/>
            <a:ext cx="2533098" cy="940642"/>
            <a:chOff x="3316635" y="1951249"/>
            <a:chExt cx="5080358" cy="75091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316635" y="1951249"/>
              <a:ext cx="5080358" cy="750913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14"/>
            <p:cNvSpPr/>
            <p:nvPr/>
          </p:nvSpPr>
          <p:spPr>
            <a:xfrm>
              <a:off x="3406119" y="1986484"/>
              <a:ext cx="4749536" cy="7069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расходов на мероприятия МП на 4 % (для заключения трехлетних контрактов)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392451" y="1474575"/>
            <a:ext cx="2298468" cy="3682313"/>
            <a:chOff x="3166538" y="0"/>
            <a:chExt cx="5207680" cy="315806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166538" y="0"/>
              <a:ext cx="5207680" cy="3158065"/>
            </a:xfrm>
            <a:prstGeom prst="roundRect">
              <a:avLst>
                <a:gd name="adj" fmla="val 10000"/>
              </a:avLst>
            </a:prstGeom>
            <a:sp3d z="-300000" prstMaterial="plastic"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8"/>
            <p:cNvSpPr/>
            <p:nvPr/>
          </p:nvSpPr>
          <p:spPr>
            <a:xfrm>
              <a:off x="3166538" y="1"/>
              <a:ext cx="5207680" cy="529876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418553" y="2811898"/>
            <a:ext cx="2246263" cy="954527"/>
            <a:chOff x="-204511" y="1324960"/>
            <a:chExt cx="3274509" cy="69749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-139696" y="1324960"/>
              <a:ext cx="3209694" cy="697498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6"/>
            <p:cNvSpPr/>
            <p:nvPr/>
          </p:nvSpPr>
          <p:spPr>
            <a:xfrm>
              <a:off x="-204511" y="1346004"/>
              <a:ext cx="3274509" cy="676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по которым возможно </a:t>
              </a:r>
              <a:r>
                <a:rPr lang="ru-RU" sz="1400" kern="1200" dirty="0" err="1" smtClean="0">
                  <a:latin typeface="Times New Roman" pitchFamily="18" charset="0"/>
                  <a:cs typeface="Times New Roman" pitchFamily="18" charset="0"/>
                </a:rPr>
                <a:t>софинансирование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 областного бюджета</a:t>
              </a:r>
              <a:endParaRPr lang="ru-RU" sz="1400" kern="1200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482889" y="2044594"/>
            <a:ext cx="2100938" cy="578188"/>
            <a:chOff x="3400388" y="736162"/>
            <a:chExt cx="4791982" cy="4615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400388" y="736162"/>
              <a:ext cx="4791982" cy="461566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Скругленный прямоугольник 10"/>
            <p:cNvSpPr/>
            <p:nvPr/>
          </p:nvSpPr>
          <p:spPr>
            <a:xfrm>
              <a:off x="3413907" y="749681"/>
              <a:ext cx="4764944" cy="4345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45720" rIns="6096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latin typeface="Times New Roman" pitchFamily="18" charset="0"/>
                  <a:cs typeface="Times New Roman" pitchFamily="18" charset="0"/>
                </a:rPr>
                <a:t>Включение расходов</a:t>
              </a: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1400" kern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440783" y="3922168"/>
            <a:ext cx="2246263" cy="954527"/>
            <a:chOff x="-204511" y="1324960"/>
            <a:chExt cx="3274509" cy="697499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-139696" y="1324960"/>
              <a:ext cx="3209694" cy="697498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Скругленный прямоугольник 6"/>
            <p:cNvSpPr/>
            <p:nvPr/>
          </p:nvSpPr>
          <p:spPr>
            <a:xfrm>
              <a:off x="-204511" y="1346004"/>
              <a:ext cx="3274509" cy="6764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Times New Roman" pitchFamily="18" charset="0"/>
                  <a:cs typeface="Times New Roman" pitchFamily="18" charset="0"/>
                </a:rPr>
                <a:t>которые необходимы для подготовки к празднованию 95-й годовщины ЛО и 50-летия города</a:t>
              </a:r>
              <a:endParaRPr lang="ru-RU" sz="1400" kern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60805" cy="510746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Структура расходов местного бюджета в 2022 году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№13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FINBANK.ADM\Desktop\для презентации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0524" y="1326291"/>
            <a:ext cx="3554621" cy="3476368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4157347"/>
              </p:ext>
            </p:extLst>
          </p:nvPr>
        </p:nvGraphicFramePr>
        <p:xfrm>
          <a:off x="0" y="1554660"/>
          <a:ext cx="8964488" cy="51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22509" y="102149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60805" cy="510746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Публичные нормативные обязательства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№14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04735" y="4365105"/>
            <a:ext cx="5239265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62 200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единовременная</a:t>
            </a: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выплата почетным гражданам города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04735" y="2525917"/>
            <a:ext cx="5239265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ежемесячная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соц.поддержка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обучающимся в высшем учебном заведении  на условиях договора о целевом обучении, осваивающим образовательную программу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76969" y="1878897"/>
            <a:ext cx="5239265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– разовое пособие молодым специалистам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32462" y="1412776"/>
            <a:ext cx="5311538" cy="4320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– единовременное пособие при рождение ребенка</a:t>
            </a:r>
          </a:p>
          <a:p>
            <a:pPr lvl="0"/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2462" y="3250033"/>
            <a:ext cx="5328405" cy="1043064"/>
          </a:xfrm>
          <a:prstGeom prst="roundRect">
            <a:avLst>
              <a:gd name="adj" fmla="val 37641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ежемесячная выплата денежной компенсации за наем (поднаем) жилых помещений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работникам муниципальных образовательных организаций и специалистам организаций, созданных для исполнения полномочий ОМС и обеспечения их деятельности                                              </a:t>
            </a:r>
            <a:r>
              <a:rPr lang="ru-RU" sz="14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04734" y="6309319"/>
            <a:ext cx="5239265" cy="504056"/>
          </a:xfrm>
          <a:prstGeom prst="roundRect">
            <a:avLst>
              <a:gd name="adj" fmla="val 11318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единовременная денежная выплата гражданам, удостоенным государственных наград или почетных званий СССР и РФ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04735" y="5661248"/>
            <a:ext cx="5239266" cy="6077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единовременная денежная выплата отдельным категориям граждан в связи с празднованием дня Победы в ВОВ 1941-1945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04735" y="5013177"/>
            <a:ext cx="5239265" cy="5760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10 000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ежемесячная стипендия для особо одаренных студентов-выпускников школ из социально незащищенных семей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54876" y="1412775"/>
            <a:ext cx="1325036" cy="36004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74,8%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454876" y="2060848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28,2%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54876" y="2708920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380,7%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54876" y="4462716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4%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54876" y="5085184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92,3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54876" y="3571087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37,4%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54876" y="5733256"/>
            <a:ext cx="1325036" cy="360040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54876" y="6381327"/>
            <a:ext cx="1325036" cy="360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150" y="1343287"/>
            <a:ext cx="2280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к 2021 году</a:t>
            </a:r>
          </a:p>
        </p:txBody>
      </p:sp>
      <p:sp>
        <p:nvSpPr>
          <p:cNvPr id="21" name="Стрелка вниз 20"/>
          <p:cNvSpPr>
            <a:spLocks noChangeAspect="1"/>
          </p:cNvSpPr>
          <p:nvPr/>
        </p:nvSpPr>
        <p:spPr>
          <a:xfrm rot="10800000">
            <a:off x="2525878" y="1465817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>
            <a:spLocks noChangeAspect="1"/>
          </p:cNvSpPr>
          <p:nvPr/>
        </p:nvSpPr>
        <p:spPr>
          <a:xfrm rot="10800000">
            <a:off x="2537913" y="2130927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>
            <a:spLocks noChangeAspect="1"/>
          </p:cNvSpPr>
          <p:nvPr/>
        </p:nvSpPr>
        <p:spPr>
          <a:xfrm rot="10800000">
            <a:off x="2555309" y="2924944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>
            <a:spLocks noChangeAspect="1"/>
          </p:cNvSpPr>
          <p:nvPr/>
        </p:nvSpPr>
        <p:spPr>
          <a:xfrm rot="10800000">
            <a:off x="2555309" y="3753037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>
            <a:spLocks noChangeAspect="1"/>
          </p:cNvSpPr>
          <p:nvPr/>
        </p:nvSpPr>
        <p:spPr>
          <a:xfrm rot="10800000">
            <a:off x="2555309" y="4426712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>
            <a:spLocks noChangeAspect="1"/>
          </p:cNvSpPr>
          <p:nvPr/>
        </p:nvSpPr>
        <p:spPr>
          <a:xfrm rot="10800000">
            <a:off x="2555308" y="5157192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>
            <a:spLocks noChangeAspect="1"/>
          </p:cNvSpPr>
          <p:nvPr/>
        </p:nvSpPr>
        <p:spPr>
          <a:xfrm rot="10800000">
            <a:off x="2537912" y="5805264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>
            <a:spLocks noChangeAspect="1"/>
          </p:cNvSpPr>
          <p:nvPr/>
        </p:nvSpPr>
        <p:spPr>
          <a:xfrm rot="10800000">
            <a:off x="2545509" y="6381328"/>
            <a:ext cx="131805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8122509" y="832021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FINBANK.ADM\Desktop\для презентации\byudzhet-dohodov-i-rashodov-organizatsij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2854"/>
            <a:ext cx="2299856" cy="5235146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60805" cy="43660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2022 год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№15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282723891"/>
              </p:ext>
            </p:extLst>
          </p:nvPr>
        </p:nvGraphicFramePr>
        <p:xfrm>
          <a:off x="172994" y="1397000"/>
          <a:ext cx="8971006" cy="530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7780" y="1625491"/>
            <a:ext cx="1021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1013,8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0805" cy="551935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«Жилище»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№16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1" name="Picture 5" descr="C:\Users\FINBANK.ADM\Desktop\для презентации\f8c1b6b42b62a36eb3cc03ab86656a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2314"/>
            <a:ext cx="4333103" cy="3175686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885038" y="4192987"/>
            <a:ext cx="3960440" cy="10081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молодежи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3,7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0816" y="5421388"/>
            <a:ext cx="3960440" cy="1224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граждан, нуждающихся в улучшении жилищных условий, на основе принципов ипотечного кредитования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2,9</a:t>
            </a:r>
            <a:endParaRPr lang="ru-RU" sz="1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70814" y="1501259"/>
            <a:ext cx="3960440" cy="86409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жилыми помещениями работников бюджетной сферы  -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9,9</a:t>
            </a:r>
            <a:endParaRPr lang="ru-RU" sz="1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54341" y="2808065"/>
            <a:ext cx="3960440" cy="10081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специалистов организаций, созданных для исполнения полномочий органов местного самоуправления–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7,8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38202" y="2364258"/>
            <a:ext cx="41207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25 семей смогут улучшить жилищные условия</a:t>
            </a:r>
          </a:p>
          <a:p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4333103" y="1713470"/>
            <a:ext cx="469556" cy="442371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3194" y="1610485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18,9%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14" name="Стрелка вверх 13"/>
          <p:cNvSpPr/>
          <p:nvPr/>
        </p:nvSpPr>
        <p:spPr>
          <a:xfrm>
            <a:off x="293554" y="1608351"/>
            <a:ext cx="360040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0057" y="1011880"/>
            <a:ext cx="4196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24,3 в т.ч местный бюджет – 24,3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2509" y="1112108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Информация о Муниципальном образовании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Сосновоборский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городской округ Ленинградской области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1416908"/>
            <a:ext cx="8672796" cy="525211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Сосновоборский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городской округ Ленинградской области наделено статусом городского округа на основании Областного закона Ленинградской области от 31 марта 2005 года N22-оз «Об установлении границ муниципального образования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Сосновоборский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городской округ».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Границы территории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Сосновоборского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округа установлены Областным законом Ленинградской области от 15 июня 2010 года N32-оз «Об административно-территориальном устройстве Ленинградской области и порядке его изменения».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Административный центр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Сосновоборского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городского округа – город Сосновый Бор Ленинградской области.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16995" y="4688841"/>
          <a:ext cx="8449056" cy="18094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97277"/>
                <a:gridCol w="780291"/>
                <a:gridCol w="938784"/>
                <a:gridCol w="938784"/>
                <a:gridCol w="938784"/>
                <a:gridCol w="938784"/>
                <a:gridCol w="938784"/>
                <a:gridCol w="938784"/>
                <a:gridCol w="938784"/>
              </a:tblGrid>
              <a:tr h="304933">
                <a:tc rowSpan="2">
                  <a:txBody>
                    <a:bodyPr/>
                    <a:lstStyle/>
                    <a:p>
                      <a:pPr marL="1536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2021 оценка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9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49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на начало года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1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68013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68344</a:t>
                      </a:r>
                      <a:endParaRPr lang="ru-RU" sz="11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67720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67054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67000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66933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66866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946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предыду-щему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году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lang="ru-RU" sz="11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1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532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4"/>
            <a:ext cx="9160805" cy="444843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«Стимулирование экономической активности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малого и среднего предпринимательства»    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№17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FINBANK.ADM\Desktop\для презентации\УКМ-КП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25" y="2034747"/>
            <a:ext cx="2089621" cy="40365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331907" y="1519166"/>
            <a:ext cx="3168650" cy="25193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Субсидирование фонда поддержки малого предпринимательства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1,7 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Стартовое пособие (софинансирование)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0,3 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 -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31907" y="4581128"/>
            <a:ext cx="3168352" cy="208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§"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Субсидирование на возмещение части затрат в сфере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АПК и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рыбохозяйственного комплекса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292032" y="3805016"/>
            <a:ext cx="627878" cy="1009625"/>
          </a:xfrm>
          <a:prstGeom prst="right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Блок-схема: ссылка на другую страницу 8"/>
          <p:cNvSpPr/>
          <p:nvPr/>
        </p:nvSpPr>
        <p:spPr>
          <a:xfrm>
            <a:off x="2658373" y="1596080"/>
            <a:ext cx="2376488" cy="1223516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и поддержка малого и среднего предпринимательства –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ссылка на другую страницу 9"/>
          <p:cNvSpPr/>
          <p:nvPr/>
        </p:nvSpPr>
        <p:spPr>
          <a:xfrm>
            <a:off x="2691699" y="4653136"/>
            <a:ext cx="2376488" cy="1080741"/>
          </a:xfrm>
          <a:prstGeom prst="flowChartOffpage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оваропроизводителей в сфере 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АПК и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рыбхозяйственного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комплекса 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0,1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55957" y="1721708"/>
            <a:ext cx="3204848" cy="45555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СМП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Стартовое пособие - 2 чел.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 и обучение – 500 чел.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учащихся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учебных заведений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проекте «Школа молодого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предпринимателя»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- 100 чел.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 учащихся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9-11 классов в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рамках образовательной технологии «Учебная фирма» - 35 чел.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товаропроизводителей - 2 СМП.</a:t>
            </a:r>
          </a:p>
        </p:txBody>
      </p:sp>
      <p:sp>
        <p:nvSpPr>
          <p:cNvPr id="12" name="Стрелка вверх 11"/>
          <p:cNvSpPr/>
          <p:nvPr/>
        </p:nvSpPr>
        <p:spPr>
          <a:xfrm>
            <a:off x="1276865" y="1156993"/>
            <a:ext cx="288032" cy="288032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1109649"/>
            <a:ext cx="430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Всего- 2,4          41,4 % к 2021 году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122509" y="1112108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072714" y="2051222"/>
            <a:ext cx="3880022" cy="7166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«Управление муниципальным имуществом»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№18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FINBANK.ADM\Desktop\для презентации\19.11.2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706"/>
            <a:ext cx="3081708" cy="2772511"/>
          </a:xfrm>
          <a:prstGeom prst="rect">
            <a:avLst/>
          </a:prstGeom>
          <a:noFill/>
        </p:spPr>
      </p:pic>
      <p:graphicFrame>
        <p:nvGraphicFramePr>
          <p:cNvPr id="8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939" y="1631090"/>
          <a:ext cx="8775018" cy="5000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7244240" y="5823492"/>
            <a:ext cx="576064" cy="379600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1987" y="6385243"/>
            <a:ext cx="2232455" cy="47275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43849" y="2230591"/>
            <a:ext cx="2276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7,5 %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12" name="Стрелка вверх 11"/>
          <p:cNvSpPr/>
          <p:nvPr/>
        </p:nvSpPr>
        <p:spPr>
          <a:xfrm>
            <a:off x="4472026" y="2277882"/>
            <a:ext cx="360040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05190" y="1968844"/>
            <a:ext cx="1211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21,4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22509" y="1285103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65" y="285310"/>
            <a:ext cx="9160805" cy="44854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«Медико-социальная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поддержка отдельных категорий граждан»   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№19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Users\FINBANK.ADM\Desktop\для презентации\8bd12bb95cde34e409ac3e548ad8b9c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5791"/>
            <a:ext cx="2899719" cy="9820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24" name="Picture 4" descr="C:\Users\FINBANK.ADM\Desktop\для презентации\8bab4f5fb007e24338632390940dd23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9719" y="1304722"/>
            <a:ext cx="3097428" cy="79385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84667" y="2072044"/>
            <a:ext cx="4224630" cy="5781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«Защита»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- 8,5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1972347" y="2639231"/>
            <a:ext cx="326085" cy="279949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665" y="4571859"/>
            <a:ext cx="4224630" cy="4652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койки сестринского ухода 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4666" y="3864147"/>
            <a:ext cx="4224629" cy="7133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304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чел. по 10 000 рублей – единовременная выплата при рождении ребенка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667" y="2923794"/>
            <a:ext cx="4224628" cy="9403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чел. по 20 000 рублей – единовременная выплата участникам ВОВ в связи с празднованием 76-летия Победы в ВОВ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122509" y="897924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" descr="C:\Users\FINBANK.ADM\Desktop\для презентации\image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3622" y="1186249"/>
            <a:ext cx="3130378" cy="92880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417956" y="2106811"/>
            <a:ext cx="4646142" cy="54997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«Здравоохранение»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- 1,6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6456078" y="2640011"/>
            <a:ext cx="325455" cy="288032"/>
          </a:xfrm>
          <a:prstGeom prst="downArrow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17952" y="3847374"/>
            <a:ext cx="4642471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здоровья беременных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женщин - 0,3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17952" y="4439846"/>
            <a:ext cx="4642471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бассейн для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– 0,5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17955" y="2928043"/>
            <a:ext cx="4642471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для больных сахарным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диабетом – 0,8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4667" y="5139097"/>
            <a:ext cx="422462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«Организация работы с детьми, находящимися в социально – опасном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положении» - 0,9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417952" y="5139097"/>
            <a:ext cx="4642471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отдельных категорий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граждан» - 1,2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4665" y="6091974"/>
            <a:ext cx="8975758" cy="68135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Подпрограмма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«Формирование доступной среды жизнедеятельности для инвалидов и других маломобильных групп населения» - 0,6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46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6"/>
            <a:ext cx="9160805" cy="59561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Доля расходов местного и областного бюджетов в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МП «Современное образование»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№20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90736" y="1705073"/>
          <a:ext cx="2685415" cy="2479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/>
          </p:nvPr>
        </p:nvGraphicFramePr>
        <p:xfrm>
          <a:off x="2368145" y="1465390"/>
          <a:ext cx="3406579" cy="263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5399584" y="1340768"/>
          <a:ext cx="374441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/>
          </p:nvPr>
        </p:nvGraphicFramePr>
        <p:xfrm>
          <a:off x="5483390" y="4106051"/>
          <a:ext cx="3816424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>
            <p:extLst/>
          </p:nvPr>
        </p:nvGraphicFramePr>
        <p:xfrm>
          <a:off x="2871409" y="3908635"/>
          <a:ext cx="3384376" cy="311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>
            <p:extLst/>
          </p:nvPr>
        </p:nvGraphicFramePr>
        <p:xfrm>
          <a:off x="-172995" y="4195544"/>
          <a:ext cx="3642001" cy="2662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05792" y="1285528"/>
            <a:ext cx="478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– 1489,8  в т.ч. МБ – 476,0  ОБ – 1013,8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122509" y="897924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67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50250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«Развитие культуры»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-24713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№21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FINBANK.ADM\Desktop\для презентации\a72623fded_900x520__f809_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16" y="5736847"/>
            <a:ext cx="2090117" cy="10449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8" name="Picture 4" descr="C:\Users\FINBANK.ADM\Desktop\для презентации\LogoS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345" y="316616"/>
            <a:ext cx="1643890" cy="1446623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33930" y="2825798"/>
            <a:ext cx="4540192" cy="7277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 –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89,2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930" y="1804428"/>
            <a:ext cx="4529667" cy="9440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профессиональное искусство, народное творчество и культурно – досуговая деятельность – </a:t>
            </a:r>
            <a:r>
              <a:rPr lang="ru-RU" sz="16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102,2</a:t>
            </a:r>
            <a:endParaRPr lang="ru-RU" sz="16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2399039" y="485629"/>
            <a:ext cx="479442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223,2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06203" y="1648876"/>
            <a:ext cx="4297527" cy="12067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посетителей спектаклей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3 478 чел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посетителей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культурно-массовых мероприятий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49 918 чел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клубных формирований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народного творчества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2 007 чел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25193" y="2924285"/>
            <a:ext cx="4297527" cy="800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Обучение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845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школах культуры</a:t>
            </a:r>
          </a:p>
          <a:p>
            <a:pPr marL="342900" indent="-342900"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 и оснащение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 учреждений культуры </a:t>
            </a:r>
          </a:p>
        </p:txBody>
      </p:sp>
      <p:sp>
        <p:nvSpPr>
          <p:cNvPr id="13" name="Стрелка вверх 12"/>
          <p:cNvSpPr/>
          <p:nvPr/>
        </p:nvSpPr>
        <p:spPr>
          <a:xfrm rot="-10800000">
            <a:off x="4159200" y="585717"/>
            <a:ext cx="216024" cy="288032"/>
          </a:xfrm>
          <a:prstGeom prst="up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1088" y="26523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8675" y="545067"/>
            <a:ext cx="3122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5,9 % к уровню 2021 года</a:t>
            </a:r>
            <a:endParaRPr lang="ru-RU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931" y="3648834"/>
            <a:ext cx="4540191" cy="6496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библиотечное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и популяризация чтения –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22,7</a:t>
            </a:r>
          </a:p>
          <a:p>
            <a:pPr lvl="0"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932" y="4393729"/>
            <a:ext cx="4540190" cy="5200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музейная деятельность – </a:t>
            </a: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458" y="5009103"/>
            <a:ext cx="4529664" cy="7277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охрана исторического наследия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1,7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25193" y="3804866"/>
            <a:ext cx="4297527" cy="5399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посетителей библиотек – 65 500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25193" y="4441185"/>
            <a:ext cx="4297527" cy="5470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посетителей музея – 6 100 чел. 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25193" y="5099437"/>
            <a:ext cx="4297527" cy="5470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Текущий ремонт ДИК «</a:t>
            </a:r>
            <a:r>
              <a:rPr lang="ru-RU" sz="1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Андерсенград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6" descr="C:\Users\FINBANK.ADM\Desktop\для презентации\cropped-book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0533" y="5804064"/>
            <a:ext cx="2142067" cy="9873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" name="Picture 5" descr="C:\Users\FINBANK.ADM\Desktop\для презентации\585812.884x4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813" y="5804064"/>
            <a:ext cx="2311117" cy="10241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" name="Picture 3" descr="C:\Users\FINBANK.ADM\Desktop\для презентации\зон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6930" y="5804064"/>
            <a:ext cx="2336800" cy="987312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71306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МП «Физическая культура, спорт и молодежная политика»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№22</a:t>
            </a:r>
          </a:p>
          <a:p>
            <a:pPr algn="ctr"/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FINBANK.ADM\Desktop\для презентации\103-670x5261_550_auto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063" y="2784619"/>
            <a:ext cx="2078633" cy="18078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5" name="Picture 7" descr="C:\Users\FINBANK.ADM\Desktop\для презентации\7f11075affb4c3bb328031a591795c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6951"/>
            <a:ext cx="1911550" cy="186840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Стрелка вниз 7"/>
          <p:cNvSpPr/>
          <p:nvPr/>
        </p:nvSpPr>
        <p:spPr>
          <a:xfrm>
            <a:off x="3862801" y="1719943"/>
            <a:ext cx="246244" cy="237289"/>
          </a:xfrm>
          <a:prstGeom prst="down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81198" y="1955998"/>
            <a:ext cx="4631086" cy="432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СКК «Малахит»  -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39,7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81198" y="2388046"/>
            <a:ext cx="4631087" cy="3965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212 спортивно-массовых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6068" y="2839265"/>
            <a:ext cx="6378220" cy="6143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областных спартакиадах, чемпионатах, кубках, первенствах и турнирах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6068" y="3493834"/>
            <a:ext cx="6378220" cy="6625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городских турниров, чемпионатов и первенств по видам спорта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981200" y="1376600"/>
            <a:ext cx="470073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физическую культуру и спорт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45,7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5923" y="459812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3,4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% к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8815" y="467501"/>
            <a:ext cx="15016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Всего -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58,3 </a:t>
            </a:r>
            <a:r>
              <a:rPr lang="ru-RU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22509" y="615495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705748" y="506082"/>
            <a:ext cx="280175" cy="294865"/>
          </a:xfrm>
          <a:prstGeom prst="down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C:\Users\FINBANK.ADM\Desktop\для презентации\IMG_20211120_093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9200" y="1109230"/>
            <a:ext cx="2201395" cy="17113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" name="Picture 2" descr="C:\Users\FINBANK.ADM\Desktop\для презентации\9e771f768583bb212baf21b0e7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2589" y="4495973"/>
            <a:ext cx="2048007" cy="223302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543697" y="4325689"/>
            <a:ext cx="578296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молодежную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политику-12,6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06222" y="4807961"/>
            <a:ext cx="687375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подростками по месту жительства, в том числе оплата работы инструкторов по месту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жительства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06222" y="5441000"/>
            <a:ext cx="687375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работы с подростками и молодежью, культурно-массовые мероприятия, трудоустройство подростков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06223" y="6144223"/>
            <a:ext cx="687375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деятельности волонтерского движения, содействие трудовой адаптации и занятости молодежи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2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МП «Городское хозяйство»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№23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INBANK.ADM\Desktop\для презентации\unnamed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561" y="1039901"/>
            <a:ext cx="3638682" cy="302135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7809471" y="1202724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0702" y="2306594"/>
            <a:ext cx="4621427" cy="10058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Содержание территорий общего пользования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 </a:t>
            </a:r>
          </a:p>
          <a:p>
            <a:pPr algn="ctr" fontAlgn="b"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уборка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Vrinda"/>
              </a:rPr>
              <a:t>города, ремонт дорог, освещение города и </a:t>
            </a:r>
            <a:r>
              <a:rPr lang="ru-RU" sz="1600" dirty="0" err="1">
                <a:solidFill>
                  <a:srgbClr val="000000"/>
                </a:solidFill>
                <a:latin typeface="Times New Roman"/>
                <a:cs typeface="Vrinda"/>
              </a:rPr>
              <a:t>промзоны</a:t>
            </a:r>
            <a:r>
              <a:rPr lang="ru-RU" sz="1600" dirty="0">
                <a:solidFill>
                  <a:srgbClr val="000000"/>
                </a:solidFill>
                <a:latin typeface="Times New Roman"/>
                <a:cs typeface="Vrinda"/>
              </a:rPr>
              <a:t>, содержание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СОДД -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Vrinda"/>
              </a:rPr>
              <a:t>224,2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(в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cs typeface="Vrinda"/>
              </a:rPr>
              <a:t>т.ч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. </a:t>
            </a:r>
            <a:r>
              <a:rPr lang="ru-RU" sz="1600" dirty="0" err="1" smtClean="0">
                <a:solidFill>
                  <a:srgbClr val="000000"/>
                </a:solidFill>
                <a:latin typeface="Times New Roman"/>
                <a:cs typeface="Vrinda"/>
              </a:rPr>
              <a:t>софинансирование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cs typeface="Vrinda"/>
              </a:rPr>
              <a:t>–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cs typeface="Vrinda"/>
              </a:rPr>
              <a:t> 26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cs typeface="Vrinda"/>
              </a:rPr>
              <a:t>)</a:t>
            </a:r>
            <a:endParaRPr lang="ru-RU" sz="16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416" y="3456432"/>
            <a:ext cx="4654380" cy="576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Строительство объектов городского хозяйства </a:t>
            </a:r>
          </a:p>
          <a:p>
            <a:pPr algn="ctr" fontAlgn="b"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(7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СМР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и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16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объектов ПИР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) -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106,4</a:t>
            </a:r>
            <a:endParaRPr lang="ru-RU" sz="16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1224" y="4168346"/>
            <a:ext cx="8746829" cy="140867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Энергосбережение и повышение энергетической эффективности, повышение эффективности функционирования городского хозяйства 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(ремонт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водопроводных сетей, </a:t>
            </a:r>
            <a:r>
              <a:rPr lang="ru-RU" sz="1600" dirty="0">
                <a:solidFill>
                  <a:schemeClr val="tx1"/>
                </a:solidFill>
                <a:latin typeface="Times New Roman"/>
              </a:rPr>
              <a:t>оплата доли муниципального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</a:rPr>
              <a:t>имущества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 -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62,6</a:t>
            </a:r>
            <a:endParaRPr lang="ru-RU" sz="1600"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94486" y="5694201"/>
            <a:ext cx="6647936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600" dirty="0">
                <a:solidFill>
                  <a:srgbClr val="000000"/>
                </a:solidFill>
                <a:latin typeface="Times New Roman"/>
              </a:rPr>
              <a:t>У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ход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за деревьями и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кустарниками,  посадка цветов – </a:t>
            </a:r>
            <a:r>
              <a:rPr lang="ru-RU" sz="1600" b="1" dirty="0" smtClean="0">
                <a:solidFill>
                  <a:srgbClr val="000000"/>
                </a:solidFill>
                <a:latin typeface="Times New Roman"/>
              </a:rPr>
              <a:t>54,4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3194" y="1610485"/>
            <a:ext cx="2097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32,6%</a:t>
            </a:r>
            <a:r>
              <a:rPr lang="ru-RU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16" name="Стрелка вверх 15"/>
          <p:cNvSpPr/>
          <p:nvPr/>
        </p:nvSpPr>
        <p:spPr>
          <a:xfrm>
            <a:off x="491262" y="1641302"/>
            <a:ext cx="360040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945978"/>
            <a:ext cx="5708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579,4 в т.ч местный бюджет – 570,9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«Городское хозяйство»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№24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FINBANK.ADM\Desktop\для презентации\unnamed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6419"/>
            <a:ext cx="2751438" cy="16616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C:\Users\FINBANK.ADM\Desktop\для презентации\da0dd7a54c952e19e3b8578c2070cdee-600x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1773" y="3649211"/>
            <a:ext cx="3402227" cy="309553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198075" y="1367112"/>
            <a:ext cx="3814118" cy="40402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с отходами –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40,4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 в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73859" y="1797235"/>
            <a:ext cx="6170141" cy="10777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градостроительной деятельности </a:t>
            </a:r>
          </a:p>
          <a:p>
            <a:pPr algn="ctr" fontAlgn="b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(межевание 5-ти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и  постановка на кадастровый учет земельных участков,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муниципального казенного учреждения «ЦИОГД»)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25,4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3886788"/>
            <a:ext cx="5774724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системы дренажно-ливневой канализации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0" y="2914183"/>
            <a:ext cx="5000368" cy="93610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и ремонт объектов благоустройства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(общественные туалеты и малые формы) 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16,9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07458" y="2949145"/>
            <a:ext cx="3929449" cy="7825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</a:p>
          <a:p>
            <a:pPr marL="342900" indent="-342900"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объект)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1" y="6137920"/>
            <a:ext cx="5848865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деятельности «Специализированной службы» -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0" y="5429466"/>
            <a:ext cx="5848865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 по охране окружающей среды  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4801" y="996778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0" y="4640550"/>
            <a:ext cx="5865341" cy="7200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Организация пассажирских перевозок по муниципальным маршрутам, организация ритуальных услуг и содержанию мест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захоронений –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56518"/>
            <a:ext cx="9160805" cy="370703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Адресная инвестиционная программа 2022-2024 годы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№25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2509" y="909109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616" y="5968314"/>
            <a:ext cx="855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Дороги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14184" y="5923005"/>
            <a:ext cx="8452021" cy="32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11278" y="5963740"/>
            <a:ext cx="169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Коммунальное хозяйство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1103" y="5963439"/>
            <a:ext cx="1422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6769915" y="864066"/>
          <a:ext cx="1963024" cy="5993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90043" y="6040338"/>
            <a:ext cx="1085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07114" y="6024958"/>
            <a:ext cx="1035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14026" y="1484852"/>
            <a:ext cx="4236440" cy="83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2022 год – 105,2 млн. руб.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2023 год – 68,4 млн. руб.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2024 год – 46,5 млн.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12416" y="1578792"/>
            <a:ext cx="222421" cy="1482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907995" y="1847429"/>
            <a:ext cx="222421" cy="1482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908146" y="2119734"/>
            <a:ext cx="222421" cy="1482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48281" y="1070919"/>
            <a:ext cx="320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Удельный вес в общей сумме, 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/>
        </p:nvGraphicFramePr>
        <p:xfrm>
          <a:off x="-153948" y="2479589"/>
          <a:ext cx="2644345" cy="4378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/>
          <p:cNvGraphicFramePr/>
          <p:nvPr/>
        </p:nvGraphicFramePr>
        <p:xfrm>
          <a:off x="1631659" y="3615655"/>
          <a:ext cx="2294389" cy="267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/>
          <p:cNvGraphicFramePr/>
          <p:nvPr/>
        </p:nvGraphicFramePr>
        <p:xfrm>
          <a:off x="3271707" y="3892492"/>
          <a:ext cx="2265027" cy="239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9" name="Диаграмма 28"/>
          <p:cNvGraphicFramePr/>
          <p:nvPr/>
        </p:nvGraphicFramePr>
        <p:xfrm>
          <a:off x="4450361" y="5310230"/>
          <a:ext cx="2420224" cy="81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568409" y="6049217"/>
            <a:ext cx="1753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Диаграмма 30"/>
          <p:cNvGraphicFramePr/>
          <p:nvPr/>
        </p:nvGraphicFramePr>
        <p:xfrm>
          <a:off x="7445229" y="2617365"/>
          <a:ext cx="3032621" cy="3609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Диаграмма 31"/>
          <p:cNvGraphicFramePr/>
          <p:nvPr/>
        </p:nvGraphicFramePr>
        <p:xfrm>
          <a:off x="6279159" y="1468074"/>
          <a:ext cx="2344723" cy="4949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461319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Объекты адресной инвестиционной программы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№26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4341341"/>
            <a:ext cx="9144000" cy="840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улицы Солнечной в районе ГК «Искра» с учётом проектной документации на строительство внутриквартальных проездов с канализационными и водопроводными сетями  квартала малоэтажной застройки в районе ГК «Искра»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664044"/>
            <a:ext cx="4530811" cy="11203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Компенсационная выплата АО Газпром, связанная с реконструкцией (переустройством) объекта газораспределения с целью ликвидации технологических ограничений использования земельного участка -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26,6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916195"/>
            <a:ext cx="4514335" cy="5436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очистных сооружений фекальных и ливневых вод г.Сосновый Бор 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591697"/>
            <a:ext cx="4539049" cy="6095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детского сада с плавательным бассейном на 240 мест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21,1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287450"/>
            <a:ext cx="9144000" cy="6012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внутриквартальных  проездов с канализационными и водопроводными сетями квартала малоэтажной застройки в районе ГК «Искра» -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7,1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6005384"/>
            <a:ext cx="9144000" cy="7064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работ по  разработке проектной документации реконструкции 2-ой полосы улицы Александра Невского (от улицы Солнечная – до проспекта Героев)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22509" y="980303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C:\Users\FINBANK.ADM\Desktop\для презентации\IMG_20211121_152212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714" y="1178870"/>
            <a:ext cx="4407243" cy="3155653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889" y="0"/>
            <a:ext cx="7886700" cy="97599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3841" y="1304544"/>
            <a:ext cx="8522208" cy="487241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средства, за исключением средств, являющихся в соответствии Бюджетным Кодексом Российской Федерации источниками финансирования дефицита бюджета;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средства, за исключением средств, являющихся в соответствии с настоящим Кодексом источниками финансирования дефицита бюджета;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доходами;</a:t>
            </a:r>
          </a:p>
          <a:p>
            <a:pPr algn="just"/>
            <a:r>
              <a:rPr lang="ru-RU" sz="5600" b="1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расходами;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Субсидия 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межбюджетный трансферт , предоставляемый в целях </a:t>
            </a:r>
            <a:r>
              <a:rPr lang="ru-RU" sz="56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расходных обязательств;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Субвенция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 —  межбюджетный трансферт, который предоставляется в целях финансового обеспечения расходных обязательств по переданным полномочиям. Имеет конкретные цели; в отличие от дотации (которая не имеет цели в принципе) подлежат возврату в случае отклонения от цели;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Дотация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- межбюджетный трансферт, предоставляемый на безвозмездной и безвозвратной основе без установления направлений их использования;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Расходные обязательства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обусловленные законом, иным нормативным правовым актом, договором или соглашением обязанности публично-правового образования (Российской Федерации, субъекта Российской Федерации, муниципального образования) или действующего от его имени казенного учреждения предоставить физическому или юридическому лицу, иному публично-правовому образованию, субъекту международного права средства из соответствующего бюджета;</a:t>
            </a:r>
          </a:p>
          <a:p>
            <a:pPr algn="just"/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– документ стратегического планирования, содержащий комплекс планируемых мероприятий, взаимоувязанных по задачам, срокам осуществления, исполнителям и ресурсам и обеспечивающих наиболее эффективное достижение целей и решение задач социально-экономического развития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86562" y="0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№1.1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46955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Объекты адресной инвестиционной программы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№27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4786185"/>
            <a:ext cx="8946292" cy="9308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 документации при вводе объектов в эксплуатацию (исполнительная съемка, паспорта БТИ, услуги по присоединению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энергопринимающих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устройств)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2158315"/>
            <a:ext cx="4950941" cy="906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газоснабжения жилой застройки по ул.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Марьясова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г. Сосновый Бор, Ленинградской области 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3,7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3130378"/>
            <a:ext cx="4942703" cy="6837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договоров на выполнение строительного контроля и авторского надзора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2,1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937687"/>
            <a:ext cx="4975654" cy="7331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для строительства внутриквартальных проездов по периметру дороги и въезд в квартал по ул.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Марьясова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ГМ Лента, ул. Науки -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836510"/>
            <a:ext cx="8921578" cy="7661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Авторский надзор на выполнение работ по «Строительству здания детского сада на 240 мест с бассейном в г.Сосновый Бор, Ленинградской области» 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 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" y="1443541"/>
            <a:ext cx="4926226" cy="6200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 реконструкции моста на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рыбзавод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4,0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2509" y="1021491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C:\Users\FINBANK.ADM\Desktop\для презентации\IMG_20211120_093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352" y="1430271"/>
            <a:ext cx="3921202" cy="3155823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6"/>
            <a:ext cx="9160805" cy="59561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Федеральный проект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№28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FINBANK.ADM\Desktop\для презентации\Без названия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329" y="3501082"/>
            <a:ext cx="4670854" cy="321275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9155" name="Picture 3" descr="C:\Users\FINBANK.ADM\Desktop\для презентации\19.11.2021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9319"/>
            <a:ext cx="4656615" cy="3212757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9835448"/>
              </p:ext>
            </p:extLst>
          </p:nvPr>
        </p:nvGraphicFramePr>
        <p:xfrm>
          <a:off x="197709" y="1499533"/>
          <a:ext cx="8830961" cy="214983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60503"/>
                <a:gridCol w="2383741"/>
                <a:gridCol w="1649645"/>
                <a:gridCol w="2537072"/>
              </a:tblGrid>
              <a:tr h="25013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806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Пешеходная зона в районе пр.Героев 53 и МБОУ "СОШ №6"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ул. Соколова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городского сквера по улице Космонавтов (</a:t>
                      </a:r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2-4 этапы)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</a:tr>
              <a:tr h="286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Местный бюджет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866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  <a:r>
                        <a:rPr lang="ru-RU" sz="16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13,4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Суммы уточняются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382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бюджет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22509" y="972064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7"/>
            <a:ext cx="9160805" cy="50039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Дорожный фонд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№29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2509" y="749643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-296562" y="1367480"/>
          <a:ext cx="3171567" cy="110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-247134" y="3608173"/>
          <a:ext cx="2907956" cy="2924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3568" y="6371968"/>
            <a:ext cx="56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0919" y="6334896"/>
            <a:ext cx="593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4703" y="6339016"/>
            <a:ext cx="576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092" y="2405450"/>
            <a:ext cx="551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0285" y="2409566"/>
            <a:ext cx="539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850" y="2397212"/>
            <a:ext cx="712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2024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851" y="1046205"/>
            <a:ext cx="1103869" cy="337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421" y="3047999"/>
            <a:ext cx="1738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753219615"/>
              </p:ext>
            </p:extLst>
          </p:nvPr>
        </p:nvGraphicFramePr>
        <p:xfrm>
          <a:off x="4646141" y="2001796"/>
          <a:ext cx="4497859" cy="47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902939" y="1514388"/>
            <a:ext cx="413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Структура расходов дорожного фонда</a:t>
            </a:r>
            <a:endParaRPr lang="ru-RU" dirty="0"/>
          </a:p>
        </p:txBody>
      </p:sp>
      <p:pic>
        <p:nvPicPr>
          <p:cNvPr id="20" name="Picture 3" descr="C:\Users\FINBANK.ADM\Desktop\для презентации\main_630x3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221" y="1202725"/>
            <a:ext cx="3138615" cy="5156886"/>
          </a:xfrm>
          <a:prstGeom prst="rect">
            <a:avLst/>
          </a:prstGeom>
          <a:noFill/>
          <a:effectLst>
            <a:softEdge rad="635000"/>
          </a:effectLst>
        </p:spPr>
      </p:pic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6"/>
            <a:ext cx="9160805" cy="360349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Направление поддержки ЖКХ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№30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2509" y="1095632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-66674" y="265927"/>
          <a:ext cx="9210674" cy="696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0"/>
            <a:ext cx="9160805" cy="59561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«Развитие информационного общества»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№31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FINBANK.ADM\Desktop\для презентации\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51654"/>
            <a:ext cx="4430549" cy="34063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317500"/>
          </a:effectLst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4572000" y="1803033"/>
            <a:ext cx="42589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Электронный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муниципалитет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572000" y="2449145"/>
            <a:ext cx="4283676" cy="24622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техподдержка и сопровождение информационной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algn="just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обслуживание программных продуктов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приобретение и обслуживание информационно-аналитических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  компьютерной техники, оргтехники, источников бесперебойного питания</a:t>
            </a:r>
          </a:p>
          <a:p>
            <a:pPr algn="just">
              <a:defRPr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приобретение техники для серверной части ЛВС администрации.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1979" y="1850494"/>
            <a:ext cx="3278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Власть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15,1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6562" y="2512541"/>
            <a:ext cx="4003589" cy="8433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defTabSz="7112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освещение деятельности органов местного самоуправления в СМИ;</a:t>
            </a:r>
          </a:p>
          <a:p>
            <a:pPr defTabSz="711200">
              <a:lnSpc>
                <a:spcPct val="90000"/>
              </a:lnSpc>
              <a:spcAft>
                <a:spcPct val="350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организация радиовещания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55524" y="5272215"/>
            <a:ext cx="4275437" cy="14157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 муниципальных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служащих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2132086" y="1335165"/>
            <a:ext cx="288032" cy="288032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122509" y="864973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1143058"/>
            <a:ext cx="5478162" cy="667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18,7 млн.руб.        11,8% к уровню 2021 года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6"/>
            <a:ext cx="9160805" cy="327397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МП «Безопасность жизнедеятельности населения»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50178" name="Picture 2" descr="C:\Users\FINBANK.ADM\Desktop\для презентации\rasco-sistema-centralizovannogo-opoveshche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59" y="1087394"/>
            <a:ext cx="3060700" cy="545344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354213" y="2553730"/>
            <a:ext cx="4392488" cy="79944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системы безопасности</a:t>
            </a:r>
          </a:p>
          <a:p>
            <a:pPr marL="342900" indent="-342900"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61800" y="2594919"/>
            <a:ext cx="898728" cy="7331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5,4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9518" y="3480590"/>
            <a:ext cx="4392488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системы оповещения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78274" y="3451654"/>
            <a:ext cx="923781" cy="6025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1,9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6949" y="5208552"/>
            <a:ext cx="4392488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пожарных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гидрантов, резерв пожарно-технического вооружения</a:t>
            </a:r>
          </a:p>
          <a:p>
            <a:pPr marL="342900" indent="-342900" algn="ctr"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69699" y="4180584"/>
            <a:ext cx="973885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92469" y="4204006"/>
            <a:ext cx="4392488" cy="8642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Запасы материально-технических, медицинских и иных средств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45790" y="5298057"/>
            <a:ext cx="989556" cy="9394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57270" y="1952368"/>
            <a:ext cx="2097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35,7%</a:t>
            </a:r>
            <a:r>
              <a:rPr lang="ru-RU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kern="0" dirty="0">
                <a:latin typeface="Times New Roman" pitchFamily="18" charset="0"/>
                <a:cs typeface="Times New Roman" pitchFamily="18" charset="0"/>
              </a:rPr>
              <a:t>году </a:t>
            </a:r>
          </a:p>
        </p:txBody>
      </p:sp>
      <p:sp>
        <p:nvSpPr>
          <p:cNvPr id="16" name="Стрелка вверх 15"/>
          <p:cNvSpPr/>
          <p:nvPr/>
        </p:nvSpPr>
        <p:spPr>
          <a:xfrm rot="10800000">
            <a:off x="4198289" y="2012005"/>
            <a:ext cx="360040" cy="288032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Wingdings" pitchFamily="2" charset="2"/>
              <a:buChar char="ü"/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74076" y="1318055"/>
            <a:ext cx="4196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10,2 в т.ч местный бюджет – 10,2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№32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2509" y="1079156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805" y="117446"/>
            <a:ext cx="9160805" cy="360349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Поддержка инициатив жителей города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101" name="Picture 5" descr="C:\Users\FINBANK.ADM\Desktop\для презентации\5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58" y="1726998"/>
            <a:ext cx="4143633" cy="460523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497859" y="3766080"/>
            <a:ext cx="4392488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13,4-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«Я планирую бюджет» - 5 проектов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97860" y="4942922"/>
            <a:ext cx="439248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4,2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т.ч. межбюджетные трансферты 3,2) - поддержка ТОС в Сосновоборском городском округе  - 4 проекта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7859" y="1797150"/>
            <a:ext cx="4392488" cy="18722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22,3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т.ч. межбюджетные трансферты 21,15) - развитие общественной инфраструктуры муниципального значения - 38 проектов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1893" y="1299578"/>
            <a:ext cx="6690466" cy="66707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47 проектов на 39,9 млн.руб.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№33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2509" y="1079156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Бюджетная политика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Сосновоборского городского округа на 2022-2024 годы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№34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2572627" y="1614616"/>
          <a:ext cx="6439568" cy="4989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1" name="Picture 1" descr="C:\Users\FINBANK.ADM\Desktop\для презентации\4.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" y="1556951"/>
            <a:ext cx="2559119" cy="4539049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109622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9"/>
            <a:ext cx="9160805" cy="77229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Условия формирования бюджета Сосновоборского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городского округа на 2022-2024 годы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4487"/>
            <a:ext cx="9144000" cy="261610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ИЗМЕНЕНИЕ НАЛОГОВОГО ЗАКОНОДАТЕЛЬСТВА РФ</a:t>
            </a:r>
          </a:p>
          <a:p>
            <a:pPr algn="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ИЗМЕНЕНИЕ ЭКОНОМИЧЕСКОЙ СИТУАЦИИ В СВЯЗИ С COVID-19 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ИЗМЕНЕНИЕ ЧИСЛЕННОСТИ РАБОТНИКОВ и ФОТ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ВЫСОКИЙ УРОВЕНЬ СОФИНАНСИРОВАНИЯ СУБСИДИЙ ИЗ БЮДЖЕТА ЛО</a:t>
            </a:r>
          </a:p>
          <a:p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FINBANK.ADM\Desktop\для презентации\gorod_stih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2184"/>
            <a:ext cx="9144000" cy="35958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>
          <a:xfrm>
            <a:off x="1205143" y="1"/>
            <a:ext cx="7078241" cy="1005016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социально – экономического  развития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3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10585317"/>
              </p:ext>
            </p:extLst>
          </p:nvPr>
        </p:nvGraphicFramePr>
        <p:xfrm>
          <a:off x="587027" y="1426884"/>
          <a:ext cx="8229600" cy="2385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25728973"/>
              </p:ext>
            </p:extLst>
          </p:nvPr>
        </p:nvGraphicFramePr>
        <p:xfrm>
          <a:off x="611188" y="4024914"/>
          <a:ext cx="7993260" cy="242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 rot="10800000">
            <a:off x="2538603" y="2805811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3865182" y="2842387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5108131" y="2818003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375464" y="2793619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363608" y="5652830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710151" y="5686351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006538" y="5633033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331848" y="5625391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7" name="TextBox 12"/>
          <p:cNvSpPr txBox="1">
            <a:spLocks noChangeArrowheads="1"/>
          </p:cNvSpPr>
          <p:nvPr/>
        </p:nvSpPr>
        <p:spPr bwMode="auto">
          <a:xfrm>
            <a:off x="2398407" y="2450592"/>
            <a:ext cx="734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4,0%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8" name="TextBox 13"/>
          <p:cNvSpPr txBox="1">
            <a:spLocks noChangeArrowheads="1"/>
          </p:cNvSpPr>
          <p:nvPr/>
        </p:nvSpPr>
        <p:spPr bwMode="auto">
          <a:xfrm>
            <a:off x="3673827" y="2412393"/>
            <a:ext cx="7810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5,3%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9" name="TextBox 14"/>
          <p:cNvSpPr txBox="1">
            <a:spLocks noChangeArrowheads="1"/>
          </p:cNvSpPr>
          <p:nvPr/>
        </p:nvSpPr>
        <p:spPr bwMode="auto">
          <a:xfrm>
            <a:off x="2170176" y="5327903"/>
            <a:ext cx="7307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8,5%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0" name="TextBox 15"/>
          <p:cNvSpPr txBox="1">
            <a:spLocks noChangeArrowheads="1"/>
          </p:cNvSpPr>
          <p:nvPr/>
        </p:nvSpPr>
        <p:spPr bwMode="auto">
          <a:xfrm>
            <a:off x="3490828" y="5392015"/>
            <a:ext cx="807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1,8%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TextBox 17"/>
          <p:cNvSpPr txBox="1">
            <a:spLocks noChangeArrowheads="1"/>
          </p:cNvSpPr>
          <p:nvPr/>
        </p:nvSpPr>
        <p:spPr bwMode="auto">
          <a:xfrm>
            <a:off x="4801943" y="5299329"/>
            <a:ext cx="807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6%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2" name="TextBox 20"/>
          <p:cNvSpPr txBox="1">
            <a:spLocks noChangeArrowheads="1"/>
          </p:cNvSpPr>
          <p:nvPr/>
        </p:nvSpPr>
        <p:spPr bwMode="auto">
          <a:xfrm>
            <a:off x="6047232" y="5315712"/>
            <a:ext cx="11605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6,2%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TextBox 21"/>
          <p:cNvSpPr txBox="1">
            <a:spLocks noChangeArrowheads="1"/>
          </p:cNvSpPr>
          <p:nvPr/>
        </p:nvSpPr>
        <p:spPr bwMode="auto">
          <a:xfrm>
            <a:off x="4945265" y="2388888"/>
            <a:ext cx="845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2,3%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" name="TextBox 22"/>
          <p:cNvSpPr txBox="1">
            <a:spLocks noChangeArrowheads="1"/>
          </p:cNvSpPr>
          <p:nvPr/>
        </p:nvSpPr>
        <p:spPr bwMode="auto">
          <a:xfrm>
            <a:off x="6178066" y="2412393"/>
            <a:ext cx="82659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0,4%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161608" cy="365125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7539800" y="2750947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7460552" y="5634355"/>
            <a:ext cx="215900" cy="2159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927209854"/>
              </p:ext>
            </p:extLst>
          </p:nvPr>
        </p:nvGraphicFramePr>
        <p:xfrm>
          <a:off x="0" y="1351005"/>
          <a:ext cx="9144000" cy="550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5"/>
            <a:ext cx="9160805" cy="60136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Сравнительная динамика поступления налоговых и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неналоговых доходов по состоянию на 01.10.2021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 аналогичному периоду прошлого года </a:t>
            </a:r>
            <a:endParaRPr lang="ru-RU" sz="2200" b="1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8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1161608" cy="365125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4444" y="1120345"/>
            <a:ext cx="46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60805" cy="543697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Динамика исполнения бюджета Сосновоборского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городского округа</a:t>
            </a:r>
            <a:endParaRPr lang="ru-RU" sz="22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038" y="1186249"/>
            <a:ext cx="1323439" cy="2339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2019/2022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5935" y="1708490"/>
            <a:ext cx="2400657" cy="147732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НЕНАЛОГОВЫЕ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БЕЗВОЗМЕЗДНЫЕ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870" y="3768811"/>
            <a:ext cx="1323439" cy="2339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wrap="square">
            <a:spAutoFit/>
          </a:bodyPr>
          <a:lstStyle/>
          <a:p>
            <a:pPr algn="ctr"/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2019/2022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12249" y="3007469"/>
            <a:ext cx="652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824145" y="3010049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2022</a:t>
            </a:r>
            <a:endParaRPr lang="ru-RU" dirty="0"/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="" xmlns:p14="http://schemas.microsoft.com/office/powerpoint/2010/main" val="2711295666"/>
              </p:ext>
            </p:extLst>
          </p:nvPr>
        </p:nvGraphicFramePr>
        <p:xfrm>
          <a:off x="4331126" y="1394171"/>
          <a:ext cx="4194048" cy="203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Диаграмма 29"/>
          <p:cNvGraphicFramePr/>
          <p:nvPr/>
        </p:nvGraphicFramePr>
        <p:xfrm>
          <a:off x="1673857" y="3106455"/>
          <a:ext cx="7470143" cy="375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№5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56604" y="1161534"/>
            <a:ext cx="1087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8565" y="4325278"/>
            <a:ext cx="505846" cy="523924"/>
          </a:xfrm>
          <a:prstGeom prst="rect">
            <a:avLst/>
          </a:prstGeom>
        </p:spPr>
      </p:pic>
      <p:pic>
        <p:nvPicPr>
          <p:cNvPr id="15" name="chart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4885" y="4325278"/>
            <a:ext cx="505846" cy="523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68536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8"/>
            <a:ext cx="9160805" cy="9535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Маневры федерального и областного законодательства,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влияющие на доходную часть бюджета Сосновоборского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округа в 2022 году</a:t>
            </a:r>
            <a:endParaRPr lang="ru-RU" sz="2400" dirty="0">
              <a:ln w="0"/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56521" y="4440195"/>
            <a:ext cx="3723502" cy="71669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НДФЛ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5966" y="4588475"/>
            <a:ext cx="3616411" cy="52322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УСТАНОВЛЕНИЕ ПРОГРЕССИВНОЙ ШКАЛЫ НАЛОГООБЛОЖЕНИЯ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2509" y="1565189"/>
            <a:ext cx="102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97707" y="5725297"/>
            <a:ext cx="3735859" cy="84437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81849" y="575481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НОРМАТИВ УСТАНАВЛИВАЕТСЯ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ИСХОДЯ ИЗ ПРОТЯЖЕННОСТИ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АВТОМОБИЛЬНЫХ ДОРОГ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07093" y="1614617"/>
            <a:ext cx="3756454" cy="102149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0045" y="1614617"/>
            <a:ext cx="35340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УСН -ДИФФЕРЕНЦИРОВАННЫЕ НАЛОГОВЫЕ СТАВКИ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ПАТЕНТ-ИЗМЕНЕН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РАЗМЕР ПОТЕНЦИАЛЬНО ВОЗМОЖНОГО К ПОЛУЧЕНИЮ ДОХОДА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164757" y="3048000"/>
            <a:ext cx="3711147" cy="102972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 НА ИМУЩЕСТВО ФЛ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50045" y="2945709"/>
            <a:ext cx="39541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КАДАСТРОВОЙ ОЦЕНКИ, НАДЕЛЕНИЕ ДОПОЛНИТЕЛЬНЫМИ ПОЛНОМОЧИЯМИ ОМС ПО ВЫЯВЛЕНИЮ ПРАВООБЛАДАТЕЛЕЙ  ОБЪЕКТОВ НЕДВИЖИМОСТИ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Десятиугольник 17"/>
          <p:cNvSpPr/>
          <p:nvPr/>
        </p:nvSpPr>
        <p:spPr>
          <a:xfrm>
            <a:off x="7760043" y="4539048"/>
            <a:ext cx="1227437" cy="659026"/>
          </a:xfrm>
          <a:prstGeom prst="dec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Десятиугольник 18"/>
          <p:cNvSpPr/>
          <p:nvPr/>
        </p:nvSpPr>
        <p:spPr>
          <a:xfrm>
            <a:off x="7825945" y="5861223"/>
            <a:ext cx="1186249" cy="626075"/>
          </a:xfrm>
          <a:prstGeom prst="dec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+0,8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Десятиугольник 19"/>
          <p:cNvSpPr/>
          <p:nvPr/>
        </p:nvSpPr>
        <p:spPr>
          <a:xfrm>
            <a:off x="7817708" y="1944128"/>
            <a:ext cx="1136822" cy="675503"/>
          </a:xfrm>
          <a:prstGeom prst="dec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+15,2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Десятиугольник 20"/>
          <p:cNvSpPr/>
          <p:nvPr/>
        </p:nvSpPr>
        <p:spPr>
          <a:xfrm>
            <a:off x="7850659" y="3171566"/>
            <a:ext cx="1103871" cy="700217"/>
          </a:xfrm>
          <a:prstGeom prst="dec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+4,9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№6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854"/>
            <a:ext cx="9160805" cy="77435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b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Сосновоборского городского округа 2022-2024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0" name="Text Box 172"/>
          <p:cNvSpPr txBox="1">
            <a:spLocks noChangeArrowheads="1"/>
          </p:cNvSpPr>
          <p:nvPr/>
        </p:nvSpPr>
        <p:spPr bwMode="gray">
          <a:xfrm rot="19782471">
            <a:off x="3488321" y="3393763"/>
            <a:ext cx="1908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61" name="Text Box 173"/>
          <p:cNvSpPr txBox="1">
            <a:spLocks noChangeArrowheads="1"/>
          </p:cNvSpPr>
          <p:nvPr/>
        </p:nvSpPr>
        <p:spPr bwMode="gray">
          <a:xfrm rot="20409559">
            <a:off x="4178885" y="4168463"/>
            <a:ext cx="1908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62" name="Text Box 174"/>
          <p:cNvSpPr txBox="1">
            <a:spLocks noChangeArrowheads="1"/>
          </p:cNvSpPr>
          <p:nvPr/>
        </p:nvSpPr>
        <p:spPr bwMode="gray">
          <a:xfrm rot="21123857">
            <a:off x="4488446" y="5130488"/>
            <a:ext cx="1908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Click to add Title</a:t>
            </a:r>
          </a:p>
        </p:txBody>
      </p:sp>
      <p:sp>
        <p:nvSpPr>
          <p:cNvPr id="63" name="Text Box 175"/>
          <p:cNvSpPr txBox="1">
            <a:spLocks noChangeArrowheads="1"/>
          </p:cNvSpPr>
          <p:nvPr/>
        </p:nvSpPr>
        <p:spPr bwMode="gray">
          <a:xfrm>
            <a:off x="4343401" y="6100480"/>
            <a:ext cx="19085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Click to add Title</a:t>
            </a: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03513935"/>
              </p:ext>
            </p:extLst>
          </p:nvPr>
        </p:nvGraphicFramePr>
        <p:xfrm>
          <a:off x="2" y="1482810"/>
          <a:ext cx="9143998" cy="5375191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440448"/>
                <a:gridCol w="973180"/>
                <a:gridCol w="1146074"/>
                <a:gridCol w="1146074"/>
                <a:gridCol w="1146074"/>
                <a:gridCol w="1146074"/>
                <a:gridCol w="1146074"/>
              </a:tblGrid>
              <a:tr h="100934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 Показатели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2021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к оценке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 к 2022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rgbClr val="5EB286"/>
                    </a:solidFill>
                  </a:tcPr>
                </a:tc>
              </a:tr>
              <a:tr h="5811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3092,3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743,6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▼11,3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2884,1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▲ 5,2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3045,3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11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▼ 0,2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▲10,2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990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▼23,6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▼ 2,2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11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3313,6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2875,4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▼13,2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2884,1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▲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3045,3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661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 условно утвержденные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b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0 ,0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97,7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571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Дефицит(-), Профицит (+)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-221,3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-131,8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 Box 176"/>
          <p:cNvSpPr txBox="1">
            <a:spLocks noChangeArrowheads="1"/>
          </p:cNvSpPr>
          <p:nvPr/>
        </p:nvSpPr>
        <p:spPr bwMode="auto">
          <a:xfrm>
            <a:off x="0" y="0"/>
            <a:ext cx="90616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№7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56604" y="988541"/>
            <a:ext cx="10873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млн.руб.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3774</TotalTime>
  <Words>2719</Words>
  <Application>Microsoft Office PowerPoint</Application>
  <PresentationFormat>Экран (4:3)</PresentationFormat>
  <Paragraphs>729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Проект  бюджета Сосновоборского городского округа на 2022 год и на плановый период 2023 и 2024 годов</vt:lpstr>
      <vt:lpstr>Информация о Муниципальном образовании Сосновоборский городской округ Ленинградской области </vt:lpstr>
      <vt:lpstr>ГЛОССАРИЙ</vt:lpstr>
      <vt:lpstr>Условия формирования бюджета Сосновоборского  городского округа на 2022-2024 годы</vt:lpstr>
      <vt:lpstr>Основные показатели  социально – экономического  развития</vt:lpstr>
      <vt:lpstr>Сравнительная динамика поступления налоговых и  неналоговых доходов по состоянию на 01.10.2021  к аналогичному периоду прошлого года </vt:lpstr>
      <vt:lpstr>  Динамика исполнения бюджета Сосновоборского         городского округа</vt:lpstr>
      <vt:lpstr>   Маневры федерального и областного законодательства,  влияющие на доходную часть бюджета Сосновоборского  городского округа в 2022 году</vt:lpstr>
      <vt:lpstr>         Основные параметры бюджета  Сосновоборского городского округа 2022-2024 </vt:lpstr>
      <vt:lpstr>Информация об объеме и структуре налоговых и неналоговых доходов, межбюджетных трансфертов, млн.руб.</vt:lpstr>
      <vt:lpstr>Доходы бюджета на 2021-2024 годы</vt:lpstr>
      <vt:lpstr>Налоговые и неналоговые доходы бюджета     </vt:lpstr>
      <vt:lpstr>Динамика поступлений налогов    на совокупный доход</vt:lpstr>
      <vt:lpstr>Структура налоговых расходов  бюджета 2022  </vt:lpstr>
      <vt:lpstr>Подходы к формированию расходов бюджета на 2022 год</vt:lpstr>
      <vt:lpstr> Структура расходов местного бюджета в 2022 году</vt:lpstr>
      <vt:lpstr>                       Публичные нормативные обязательства</vt:lpstr>
      <vt:lpstr>Муниципальные программы 2022 год</vt:lpstr>
      <vt:lpstr>МП «Жилище»</vt:lpstr>
      <vt:lpstr>   МП «Стимулирование экономической активности            малого и среднего предпринимательства»    </vt:lpstr>
      <vt:lpstr>      МП «Управление муниципальным имуществом»        </vt:lpstr>
      <vt:lpstr>МП «Медико-социальная           поддержка отдельных категорий граждан»     </vt:lpstr>
      <vt:lpstr>Доля расходов местного и областного бюджетов в                  МП «Современное образование»</vt:lpstr>
      <vt:lpstr>МП «Развитие культуры»</vt:lpstr>
      <vt:lpstr>            МП «Физическая культура, спорт и молодежная политика»                                         </vt:lpstr>
      <vt:lpstr>                             МП «Городское хозяйство»</vt:lpstr>
      <vt:lpstr>МП «Городское хозяйство»</vt:lpstr>
      <vt:lpstr>Адресная инвестиционная программа 2022-2024 годы</vt:lpstr>
      <vt:lpstr>Объекты адресной инвестиционной программы</vt:lpstr>
      <vt:lpstr>Объекты адресной инвестиционной программы</vt:lpstr>
      <vt:lpstr>Федеральный проект  «Формирование современной городской среды»</vt:lpstr>
      <vt:lpstr>Дорожный фонд</vt:lpstr>
      <vt:lpstr>Направление поддержки ЖКХ</vt:lpstr>
      <vt:lpstr>МП «Развитие информационного общества»</vt:lpstr>
      <vt:lpstr> МП «Безопасность жизнедеятельности населения»</vt:lpstr>
      <vt:lpstr>Поддержка инициатив жителей города</vt:lpstr>
      <vt:lpstr>Бюджетная политика  Сосновоборского городского округа на 2022-2024 годы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КФ - Блеклова Е.Е.</cp:lastModifiedBy>
  <cp:revision>504</cp:revision>
  <cp:lastPrinted>2021-11-29T11:49:04Z</cp:lastPrinted>
  <dcterms:created xsi:type="dcterms:W3CDTF">2014-09-29T12:30:26Z</dcterms:created>
  <dcterms:modified xsi:type="dcterms:W3CDTF">2022-05-06T11:38:04Z</dcterms:modified>
</cp:coreProperties>
</file>