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82" r:id="rId4"/>
    <p:sldId id="309" r:id="rId5"/>
    <p:sldId id="283" r:id="rId6"/>
    <p:sldId id="304" r:id="rId7"/>
    <p:sldId id="295" r:id="rId8"/>
    <p:sldId id="314" r:id="rId9"/>
    <p:sldId id="257" r:id="rId10"/>
    <p:sldId id="292" r:id="rId11"/>
    <p:sldId id="291" r:id="rId12"/>
    <p:sldId id="290" r:id="rId13"/>
    <p:sldId id="287" r:id="rId14"/>
    <p:sldId id="305" r:id="rId15"/>
    <p:sldId id="306" r:id="rId16"/>
    <p:sldId id="307" r:id="rId17"/>
    <p:sldId id="271" r:id="rId18"/>
    <p:sldId id="277" r:id="rId19"/>
    <p:sldId id="299" r:id="rId20"/>
    <p:sldId id="26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AA906"/>
    <a:srgbClr val="ECF0FE"/>
    <a:srgbClr val="E8EDFE"/>
    <a:srgbClr val="E2E9FE"/>
    <a:srgbClr val="C4D1FC"/>
    <a:srgbClr val="BDDE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94987" autoAdjust="0"/>
  </p:normalViewPr>
  <p:slideViewPr>
    <p:cSldViewPr>
      <p:cViewPr varScale="1">
        <p:scale>
          <a:sx n="106" d="100"/>
          <a:sy n="106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41;&#1083;&#1077;&#1082;&#1083;&#1086;&#1074;&#1072;\&#1086;&#1090;&#1095;&#1077;&#1090;\2020\&#1077;&#1078;&#1077;&#1085;&#1077;&#1076;&#1077;&#1083;&#1100;&#1085;&#1099;&#1077;\&#1087;&#1103;&#1090;&#1085;&#1080;&#1094;&#1072;\&#1085;&#1072;%2001.01.2021%20&#1089;%20&#1079;&#1072;&#1082;&#1083;.%20&#1086;&#1073;.%20&#1076;&#1083;&#1103;%20&#1089;&#1087;&#1088;&#1072;&#1074;&#1082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48;&#1089;&#1087;&#1086;&#1083;&#1085;&#1077;&#1085;&#1080;&#1077;%20&#1079;&#1072;%202020%20&#1075;&#1086;&#1076;%20&#1058;&#1077;&#1088;&#1077;&#1096;&#1082;&#1080;&#1085;&#1072;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41;&#1083;&#1077;&#1082;&#1083;&#1086;&#1074;&#1072;\&#1086;&#1090;&#1095;&#1077;&#1090;\2020\&#1077;&#1078;&#1077;&#1085;&#1077;&#1076;&#1077;&#1083;&#1100;&#1085;&#1099;&#1077;\&#1087;&#1103;&#1090;&#1085;&#1080;&#1094;&#1072;\&#1085;&#1072;%2001.01.2021%20&#1089;%20&#1079;&#1072;&#1082;&#1083;.%20&#1086;&#1073;.%20&#1076;&#1083;&#1103;%20&#1089;&#1087;&#1088;&#1072;&#1074;&#1082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kack\finoffice\&#1041;&#1083;&#1077;&#1082;&#1083;&#1086;&#1074;&#1072;\&#1082;%20&#1076;&#1086;&#1082;&#1083;&#1072;&#1076;&#1091;_&#1089;&#1083;&#1072;&#1081;&#1076;&#1099;%204,%205,%206,%207,%208_&#1090;&#1072;&#1073;&#1083;&#1080;&#1094;&#1099;%20(&#1043;&#1086;&#1088;&#1076;&#1077;&#1077;&#1074;&#1072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82;%20&#1076;&#1086;&#1082;&#1083;&#1072;&#1076;&#1091;_&#1089;&#1083;&#1072;&#1081;&#1076;&#1099;%204,%205,%206,%207,%208_&#1090;&#1072;&#1073;&#1083;&#1080;&#1094;&#1099;%20(&#1043;&#1086;&#1088;&#1076;&#1077;&#1077;&#1074;&#1072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82;%20&#1076;&#1086;&#1082;&#1083;&#1072;&#1076;&#1091;_&#1089;&#1083;&#1072;&#1081;&#1076;&#1099;%204,%205,%206,%207,%208_&#1090;&#1072;&#1073;&#1083;&#1080;&#1094;&#1099;%20(&#1043;&#1086;&#1088;&#1076;&#1077;&#1077;&#1074;&#1072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82;%20&#1076;&#1086;&#1082;&#1083;&#1072;&#1076;&#1091;_&#1089;&#1083;&#1072;&#1081;&#1076;&#1099;%204,%205,%206,%207,%208_&#1090;&#1072;&#1073;&#1083;&#1080;&#1094;&#1099;%20(&#1043;&#1086;&#1088;&#1076;&#1077;&#1077;&#1074;&#1072;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82;%20&#1076;&#1086;&#1082;&#1083;&#1072;&#1076;&#1091;_&#1089;&#1083;&#1072;&#1081;&#1076;&#1099;%204,%205,%206,%207,%208_&#1090;&#1072;&#1073;&#1083;&#1080;&#1094;&#1099;%20(&#1043;&#1086;&#1088;&#1076;&#1077;&#1077;&#1074;&#1072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48;&#1089;&#1087;&#1086;&#1083;&#1085;&#1077;&#1085;&#1080;&#1077;%20&#1079;&#1072;%202020%20&#1075;&#1086;&#1076;%20&#1058;&#1077;&#1088;&#1077;&#1096;&#1082;&#1080;&#1085;&#1072;%20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ck\finoffice\&#1041;&#1083;&#1077;&#1082;&#1083;&#1086;&#1074;&#1072;\&#1048;&#1089;&#1087;&#1086;&#1083;&#1085;&#1077;&#1085;&#1080;&#1077;%20&#1079;&#1072;%202020%20&#1075;&#1086;&#1076;%20&#1058;&#1077;&#1088;&#1077;&#1096;&#1082;&#1080;&#1085;&#1072;%2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3038188976377951"/>
          <c:y val="9.9197187507524862E-2"/>
          <c:w val="0.73368066491688555"/>
          <c:h val="0.80772183293602073"/>
        </c:manualLayout>
      </c:layout>
      <c:pieChart>
        <c:varyColors val="1"/>
        <c:ser>
          <c:idx val="0"/>
          <c:order val="0"/>
          <c:explosion val="24"/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9CC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956,8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64%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569444444444486E-2"/>
                  <c:y val="0.11593464807724724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185,4</a:t>
                    </a:r>
                    <a:r>
                      <a:rPr lang="en-US" dirty="0"/>
                      <a:t>; </a:t>
                    </a:r>
                    <a:endParaRPr lang="en-US" dirty="0" smtClean="0"/>
                  </a:p>
                  <a:p>
                    <a:r>
                      <a:rPr lang="en-US" dirty="0" smtClean="0"/>
                      <a:t>12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11111111111129E-3"/>
                  <c:y val="1.9400659779912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9,7; </a:t>
                    </a:r>
                    <a:endParaRPr lang="en-US" dirty="0" smtClean="0"/>
                  </a:p>
                  <a:p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416666666666678E-3"/>
                  <c:y val="-7.51378554744877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167,4</a:t>
                    </a:r>
                    <a:r>
                      <a:rPr lang="en-US" dirty="0"/>
                      <a:t>; </a:t>
                    </a:r>
                    <a:endParaRPr lang="en-US" dirty="0" smtClean="0"/>
                  </a:p>
                  <a:p>
                    <a:r>
                      <a:rPr lang="en-US" dirty="0" smtClean="0"/>
                      <a:t>11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26,8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987598425196851"/>
                  <c:y val="6.72782874617737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154,2; </a:t>
                    </a:r>
                    <a:endParaRPr lang="en-US" dirty="0" smtClean="0"/>
                  </a:p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'для презентации'!$A$2:$A$7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Доходы от восстановительной стоимости зеленых насаждений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Доходы от продажи материальных и нематериальных активов</c:v>
                </c:pt>
                <c:pt idx="5">
                  <c:v>прочие</c:v>
                </c:pt>
              </c:strCache>
            </c:strRef>
          </c:cat>
          <c:val>
            <c:numRef>
              <c:f>'для презентации'!$B$2:$B$7</c:f>
              <c:numCache>
                <c:formatCode>#,##0.0</c:formatCode>
                <c:ptCount val="6"/>
                <c:pt idx="0">
                  <c:v>956.76869999999997</c:v>
                </c:pt>
                <c:pt idx="1">
                  <c:v>185.38795000000007</c:v>
                </c:pt>
                <c:pt idx="2">
                  <c:v>9.6524400000000092</c:v>
                </c:pt>
                <c:pt idx="3">
                  <c:v>167.35360999999997</c:v>
                </c:pt>
                <c:pt idx="4">
                  <c:v>26.847190000000001</c:v>
                </c:pt>
                <c:pt idx="5">
                  <c:v>154.2473300000002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6.1938509357546134E-2"/>
                  <c:y val="-1.9407944571815251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984633020573471E-2"/>
                  <c:y val="-4.0625536556544224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5209387509131984E-3"/>
                  <c:y val="7.065654321237036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997175398019906E-3"/>
                  <c:y val="1.5057922857056278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'Слайд 14'!$E$14:$E$17</c:f>
              <c:strCache>
                <c:ptCount val="4"/>
                <c:pt idx="0">
                  <c:v>Строительство</c:v>
                </c:pt>
                <c:pt idx="1">
                  <c:v>Ремонт</c:v>
                </c:pt>
                <c:pt idx="2">
                  <c:v>Содержание</c:v>
                </c:pt>
                <c:pt idx="3">
                  <c:v>Прочие</c:v>
                </c:pt>
              </c:strCache>
            </c:strRef>
          </c:cat>
          <c:val>
            <c:numRef>
              <c:f>'Слайд 14'!$F$14:$F$17</c:f>
              <c:numCache>
                <c:formatCode>General</c:formatCode>
                <c:ptCount val="4"/>
                <c:pt idx="0">
                  <c:v>0.70000000000000062</c:v>
                </c:pt>
                <c:pt idx="1">
                  <c:v>193</c:v>
                </c:pt>
                <c:pt idx="2">
                  <c:v>105.9</c:v>
                </c:pt>
                <c:pt idx="3">
                  <c:v>51.6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9CCFF"/>
              </a:solidFill>
            </c:spPr>
          </c:dPt>
          <c:dLbls>
            <c:dLbl>
              <c:idx val="1"/>
              <c:layout>
                <c:manualLayout>
                  <c:x val="4.1797920541824844E-2"/>
                  <c:y val="0.1130264298892774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592059649402863E-4"/>
                  <c:y val="-3.0877287031334005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2555353681155872E-2"/>
                  <c:y val="-5.8441907150999062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5385371664681968"/>
                  <c:y val="4.8185201148553083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'для презентации'!$A$10:$A$15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Доходы от восстановительной стоимости зеленых насаждений</c:v>
                </c:pt>
                <c:pt idx="3">
                  <c:v>Доходы от использования имущества, находящегося в гомударственной и муниципальной собственности</c:v>
                </c:pt>
                <c:pt idx="4">
                  <c:v>Доходы от продажи материальных и нематериальных активов</c:v>
                </c:pt>
                <c:pt idx="5">
                  <c:v>прочие</c:v>
                </c:pt>
              </c:strCache>
            </c:strRef>
          </c:cat>
          <c:val>
            <c:numRef>
              <c:f>'для презентации'!$B$10:$B$15</c:f>
              <c:numCache>
                <c:formatCode>#,##0.00</c:formatCode>
                <c:ptCount val="6"/>
                <c:pt idx="0">
                  <c:v>905.25877000000037</c:v>
                </c:pt>
                <c:pt idx="1">
                  <c:v>170.84230000000008</c:v>
                </c:pt>
                <c:pt idx="2">
                  <c:v>1.7291899999999998</c:v>
                </c:pt>
                <c:pt idx="3">
                  <c:v>178.99132000000009</c:v>
                </c:pt>
                <c:pt idx="4">
                  <c:v>32.700060000000001</c:v>
                </c:pt>
                <c:pt idx="5">
                  <c:v>147.38812000000007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'слайд 4'!$B$5</c:f>
              <c:strCache>
                <c:ptCount val="1"/>
                <c:pt idx="0">
                  <c:v>Налог на доходы физических лиц, млн. руб.</c:v>
                </c:pt>
              </c:strCache>
            </c:strRef>
          </c:tx>
          <c:dLbls>
            <c:dLbl>
              <c:idx val="0"/>
              <c:layout>
                <c:manualLayout>
                  <c:x val="1.1023080768803548E-2"/>
                  <c:y val="-3.63936634906527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96709889377469E-2"/>
                  <c:y val="-3.359415091444863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321984065262717E-2"/>
                  <c:y val="-5.039122637167313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'слайд 4'!$C$5:$E$5</c:f>
              <c:numCache>
                <c:formatCode>General</c:formatCode>
                <c:ptCount val="3"/>
                <c:pt idx="0">
                  <c:v>905.3</c:v>
                </c:pt>
                <c:pt idx="1">
                  <c:v>945.1</c:v>
                </c:pt>
                <c:pt idx="2">
                  <c:v>983.5</c:v>
                </c:pt>
              </c:numCache>
            </c:numRef>
          </c:val>
        </c:ser>
        <c:dLbls/>
        <c:shape val="box"/>
        <c:axId val="103475840"/>
        <c:axId val="106377600"/>
        <c:axId val="0"/>
      </c:bar3DChart>
      <c:catAx>
        <c:axId val="103475840"/>
        <c:scaling>
          <c:orientation val="minMax"/>
        </c:scaling>
        <c:delete val="1"/>
        <c:axPos val="b"/>
        <c:tickLblPos val="none"/>
        <c:crossAx val="106377600"/>
        <c:crosses val="autoZero"/>
        <c:auto val="1"/>
        <c:lblAlgn val="ctr"/>
        <c:lblOffset val="100"/>
      </c:catAx>
      <c:valAx>
        <c:axId val="106377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75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1630746301258402"/>
          <c:y val="0.12633923291677271"/>
          <c:w val="0.80923541452080028"/>
          <c:h val="0.77007886220527888"/>
        </c:manualLayout>
      </c:layout>
      <c:pieChart>
        <c:varyColors val="1"/>
        <c:ser>
          <c:idx val="0"/>
          <c:order val="0"/>
          <c:explosion val="25"/>
          <c:cat>
            <c:strRef>
              <c:f>'слайд 5'!$F$5:$F$10</c:f>
              <c:strCache>
                <c:ptCount val="6"/>
                <c:pt idx="0">
                  <c:v>безвозмездные поступления</c:v>
                </c:pt>
                <c:pt idx="1">
                  <c:v>НДФЛ</c:v>
                </c:pt>
                <c:pt idx="2">
                  <c:v>неналоговые доходы</c:v>
                </c:pt>
                <c:pt idx="3">
                  <c:v>налоги на совокупный доход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'слайд 5'!$G$5:$G$10</c:f>
            </c:numRef>
          </c:val>
        </c:ser>
        <c:ser>
          <c:idx val="1"/>
          <c:order val="1"/>
          <c:explosion val="15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211,9; </a:t>
                    </a:r>
                  </a:p>
                  <a:p>
                    <a:r>
                      <a:rPr lang="en-US"/>
                      <a:t>40%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  <a:r>
                      <a:rPr lang="en-US"/>
                      <a:t>83,5; </a:t>
                    </a:r>
                  </a:p>
                  <a:p>
                    <a:r>
                      <a:rPr lang="en-US"/>
                      <a:t>33%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011220472440972"/>
                  <c:y val="5.278689122193101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69,8; </a:t>
                    </a:r>
                  </a:p>
                  <a:p>
                    <a:r>
                      <a:rPr lang="en-US"/>
                      <a:t>16%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927165354330707E-2"/>
                  <c:y val="5.3783902012248799E-3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065158485215917E-4"/>
                  <c:y val="-3.0649820270866084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5692512508026499"/>
                  <c:y val="-2.7466930197720042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'слайд 5'!$F$5:$F$10</c:f>
              <c:strCache>
                <c:ptCount val="6"/>
                <c:pt idx="0">
                  <c:v>безвозмездные поступления</c:v>
                </c:pt>
                <c:pt idx="1">
                  <c:v>НДФЛ</c:v>
                </c:pt>
                <c:pt idx="2">
                  <c:v>неналоговые доходы</c:v>
                </c:pt>
                <c:pt idx="3">
                  <c:v>налоги на совокупный доход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'слайд 5'!$H$5:$H$10</c:f>
              <c:numCache>
                <c:formatCode>General</c:formatCode>
                <c:ptCount val="6"/>
                <c:pt idx="0">
                  <c:v>1211.9000000000001</c:v>
                </c:pt>
                <c:pt idx="1">
                  <c:v>983.5</c:v>
                </c:pt>
                <c:pt idx="2">
                  <c:v>469.8</c:v>
                </c:pt>
                <c:pt idx="3">
                  <c:v>185.4</c:v>
                </c:pt>
                <c:pt idx="4">
                  <c:v>111.6</c:v>
                </c:pt>
                <c:pt idx="5">
                  <c:v>25.60000000000009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6385593908369156"/>
          <c:y val="8.3425144119789185E-2"/>
          <c:w val="0.68704656709927669"/>
          <c:h val="0.80923541452080028"/>
        </c:manualLayout>
      </c:layout>
      <c:pieChart>
        <c:varyColors val="1"/>
        <c:ser>
          <c:idx val="0"/>
          <c:order val="0"/>
          <c:explosion val="25"/>
          <c:cat>
            <c:strRef>
              <c:f>'слайд 5'!$B$5:$B$10</c:f>
              <c:strCache>
                <c:ptCount val="6"/>
                <c:pt idx="0">
                  <c:v>безвозмездные поступления</c:v>
                </c:pt>
                <c:pt idx="1">
                  <c:v>НДФЛ</c:v>
                </c:pt>
                <c:pt idx="2">
                  <c:v>неналоговые доходы</c:v>
                </c:pt>
                <c:pt idx="3">
                  <c:v>налоги на совокупный доход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'слайд 5'!$C$5:$C$10</c:f>
            </c:numRef>
          </c:val>
        </c:ser>
        <c:ser>
          <c:idx val="1"/>
          <c:order val="1"/>
          <c:explosion val="25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079,1; </a:t>
                    </a:r>
                  </a:p>
                  <a:p>
                    <a:r>
                      <a:rPr lang="en-US"/>
                      <a:t>41%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/>
                      <a:t>05,3; </a:t>
                    </a:r>
                  </a:p>
                  <a:p>
                    <a:r>
                      <a:rPr lang="en-US"/>
                      <a:t>34%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/>
                      <a:t>43,6; </a:t>
                    </a:r>
                  </a:p>
                  <a:p>
                    <a:r>
                      <a:rPr lang="en-US"/>
                      <a:t>13%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'слайд 5'!$B$5:$B$10</c:f>
              <c:strCache>
                <c:ptCount val="6"/>
                <c:pt idx="0">
                  <c:v>безвозмездные поступления</c:v>
                </c:pt>
                <c:pt idx="1">
                  <c:v>НДФЛ</c:v>
                </c:pt>
                <c:pt idx="2">
                  <c:v>неналоговые доходы</c:v>
                </c:pt>
                <c:pt idx="3">
                  <c:v>налоги на совокупный доход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'слайд 5'!$D$5:$D$10</c:f>
              <c:numCache>
                <c:formatCode>General</c:formatCode>
                <c:ptCount val="6"/>
                <c:pt idx="0">
                  <c:v>1079.0999999999999</c:v>
                </c:pt>
                <c:pt idx="1">
                  <c:v>905.3</c:v>
                </c:pt>
                <c:pt idx="2">
                  <c:v>343.6</c:v>
                </c:pt>
                <c:pt idx="3">
                  <c:v>170.8</c:v>
                </c:pt>
                <c:pt idx="4">
                  <c:v>111.2</c:v>
                </c:pt>
                <c:pt idx="5">
                  <c:v>21.300000000000281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1479; </a:t>
                    </a:r>
                    <a:endParaRPr lang="en-US" smtClean="0"/>
                  </a:p>
                  <a:p>
                    <a:r>
                      <a:rPr lang="en-US" smtClean="0"/>
                      <a:t>56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1030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 dirty="0"/>
                      <a:t>39%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'9'!$A$2:$A$4</c:f>
              <c:strCache>
                <c:ptCount val="3"/>
                <c:pt idx="0">
                  <c:v>Оплата труда с начислениями</c:v>
                </c:pt>
                <c:pt idx="1">
                  <c:v>Иные расходы</c:v>
                </c:pt>
                <c:pt idx="2">
                  <c:v>Инвестиционные расходы</c:v>
                </c:pt>
              </c:strCache>
            </c:strRef>
          </c:cat>
          <c:val>
            <c:numRef>
              <c:f>'9'!$B$2:$B$4</c:f>
              <c:numCache>
                <c:formatCode>General</c:formatCode>
                <c:ptCount val="3"/>
                <c:pt idx="0">
                  <c:v>1479</c:v>
                </c:pt>
                <c:pt idx="1">
                  <c:v>1030</c:v>
                </c:pt>
                <c:pt idx="2">
                  <c:v>132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1637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 dirty="0"/>
                      <a:t>55%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1241; </a:t>
                    </a:r>
                    <a:endParaRPr lang="en-US" smtClean="0"/>
                  </a:p>
                  <a:p>
                    <a:r>
                      <a:rPr lang="en-US" smtClean="0"/>
                      <a:t>42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'9'!$E$2:$E$4</c:f>
              <c:strCache>
                <c:ptCount val="3"/>
                <c:pt idx="0">
                  <c:v>Оплата труда с начислениями</c:v>
                </c:pt>
                <c:pt idx="1">
                  <c:v>Иные расходы</c:v>
                </c:pt>
                <c:pt idx="2">
                  <c:v>Инвестиционные расходы</c:v>
                </c:pt>
              </c:strCache>
            </c:strRef>
          </c:cat>
          <c:val>
            <c:numRef>
              <c:f>'9'!$F$2:$F$4</c:f>
              <c:numCache>
                <c:formatCode>General</c:formatCode>
                <c:ptCount val="3"/>
                <c:pt idx="0">
                  <c:v>1637</c:v>
                </c:pt>
                <c:pt idx="1">
                  <c:v>1241</c:v>
                </c:pt>
                <c:pt idx="2">
                  <c:v>93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3.1141666933429242E-2"/>
                  <c:y val="-2.7150818922228228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1,2; </a:t>
                    </a:r>
                    <a:endParaRPr lang="en-US" smtClean="0"/>
                  </a:p>
                  <a:p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5,2</a:t>
                    </a:r>
                    <a:r>
                      <a:rPr lang="en-US"/>
                      <a:t>; </a:t>
                    </a:r>
                    <a:endParaRPr lang="en-US" smtClean="0"/>
                  </a:p>
                  <a:p>
                    <a:r>
                      <a:rPr lang="en-US" smtClean="0"/>
                      <a:t>35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7,6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 dirty="0"/>
                      <a:t>51%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'Слайд 13'!$A$2:$A$6</c:f>
              <c:strCache>
                <c:ptCount val="5"/>
                <c:pt idx="0">
                  <c:v>Объекты дорожного хозяйства</c:v>
                </c:pt>
                <c:pt idx="1">
                  <c:v> Объекты коммунального хозяйства</c:v>
                </c:pt>
                <c:pt idx="2">
                  <c:v> Объекты благоустройства/освещения</c:v>
                </c:pt>
                <c:pt idx="3">
                  <c:v>Объекты образования</c:v>
                </c:pt>
                <c:pt idx="4">
                  <c:v>Объекты культуры</c:v>
                </c:pt>
              </c:strCache>
            </c:strRef>
          </c:cat>
          <c:val>
            <c:numRef>
              <c:f>'Слайд 13'!$B$2:$B$6</c:f>
              <c:numCache>
                <c:formatCode>General</c:formatCode>
                <c:ptCount val="5"/>
                <c:pt idx="0">
                  <c:v>0.05</c:v>
                </c:pt>
                <c:pt idx="1">
                  <c:v>1.2</c:v>
                </c:pt>
                <c:pt idx="2">
                  <c:v>5.2</c:v>
                </c:pt>
                <c:pt idx="3">
                  <c:v>7.6</c:v>
                </c:pt>
                <c:pt idx="4">
                  <c:v>0.8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1146434820647379E-2"/>
                  <c:y val="-1.7164260717410323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940507436570588E-3"/>
                  <c:y val="2.9687955672207778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'Слайд 14'!$A$14:$A$15</c:f>
              <c:strCache>
                <c:ptCount val="2"/>
                <c:pt idx="0">
                  <c:v>Акцизы</c:v>
                </c:pt>
                <c:pt idx="1">
                  <c:v>Прочие</c:v>
                </c:pt>
              </c:strCache>
            </c:strRef>
          </c:cat>
          <c:val>
            <c:numRef>
              <c:f>'Слайд 14'!$B$14:$B$15</c:f>
              <c:numCache>
                <c:formatCode>General</c:formatCode>
                <c:ptCount val="2"/>
                <c:pt idx="0">
                  <c:v>2.5</c:v>
                </c:pt>
                <c:pt idx="1">
                  <c:v>0.4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0.20536</cdr:x>
      <cdr:y>0.74603</cdr:y>
    </cdr:from>
    <cdr:to>
      <cdr:x>0.33036</cdr:x>
      <cdr:y>0.84127</cdr:y>
    </cdr:to>
    <cdr:sp macro="" textlink="">
      <cdr:nvSpPr>
        <cdr:cNvPr id="2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6184" y="3384376"/>
          <a:ext cx="1008112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▲1,04%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0.08621</cdr:x>
      <cdr:y>0.92188</cdr:y>
    </cdr:from>
    <cdr:to>
      <cdr:x>0.60345</cdr:x>
      <cdr:y>0.98866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0080" y="4248472"/>
          <a:ext cx="432048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факт за 2019г.     план на 2020г.       факт за 2020г.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Freeform 31"/>
          <p:cNvSpPr>
            <a:spLocks/>
          </p:cNvSpPr>
          <p:nvPr/>
        </p:nvSpPr>
        <p:spPr bwMode="gray">
          <a:xfrm>
            <a:off x="0" y="3481388"/>
            <a:ext cx="9155113" cy="3376612"/>
          </a:xfrm>
          <a:custGeom>
            <a:avLst/>
            <a:gdLst/>
            <a:ahLst/>
            <a:cxnLst>
              <a:cxn ang="0">
                <a:pos x="0" y="1760"/>
              </a:cxn>
              <a:cxn ang="0">
                <a:pos x="5767" y="0"/>
              </a:cxn>
              <a:cxn ang="0">
                <a:pos x="5760" y="2127"/>
              </a:cxn>
              <a:cxn ang="0">
                <a:pos x="0" y="2127"/>
              </a:cxn>
              <a:cxn ang="0">
                <a:pos x="0" y="1760"/>
              </a:cxn>
            </a:cxnLst>
            <a:rect l="0" t="0" r="r" b="b"/>
            <a:pathLst>
              <a:path w="5767" h="2127">
                <a:moveTo>
                  <a:pt x="0" y="1760"/>
                </a:moveTo>
                <a:lnTo>
                  <a:pt x="5767" y="0"/>
                </a:lnTo>
                <a:lnTo>
                  <a:pt x="5760" y="2127"/>
                </a:lnTo>
                <a:lnTo>
                  <a:pt x="0" y="2127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AutoShape 32" descr="06"/>
          <p:cNvSpPr>
            <a:spLocks noChangeArrowheads="1"/>
          </p:cNvSpPr>
          <p:nvPr/>
        </p:nvSpPr>
        <p:spPr bwMode="gray">
          <a:xfrm rot="-1015610">
            <a:off x="-141288" y="5310188"/>
            <a:ext cx="2541588" cy="573087"/>
          </a:xfrm>
          <a:prstGeom prst="parallelogram">
            <a:avLst>
              <a:gd name="adj" fmla="val 30059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AutoShape 33" descr="05"/>
          <p:cNvSpPr>
            <a:spLocks noChangeArrowheads="1"/>
          </p:cNvSpPr>
          <p:nvPr/>
        </p:nvSpPr>
        <p:spPr bwMode="gray">
          <a:xfrm rot="-1015610">
            <a:off x="2154238" y="4610100"/>
            <a:ext cx="2546350" cy="573088"/>
          </a:xfrm>
          <a:prstGeom prst="parallelogram">
            <a:avLst>
              <a:gd name="adj" fmla="val 30115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AutoShape 34" descr="03"/>
          <p:cNvSpPr>
            <a:spLocks noChangeArrowheads="1"/>
          </p:cNvSpPr>
          <p:nvPr/>
        </p:nvSpPr>
        <p:spPr bwMode="gray">
          <a:xfrm rot="-1015610">
            <a:off x="4448175" y="3908425"/>
            <a:ext cx="2552700" cy="573088"/>
          </a:xfrm>
          <a:prstGeom prst="parallelogram">
            <a:avLst>
              <a:gd name="adj" fmla="val 3019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AutoShape 35" descr="02"/>
          <p:cNvSpPr>
            <a:spLocks noChangeArrowheads="1"/>
          </p:cNvSpPr>
          <p:nvPr/>
        </p:nvSpPr>
        <p:spPr bwMode="gray">
          <a:xfrm rot="-1015610">
            <a:off x="6751638" y="3206750"/>
            <a:ext cx="2533650" cy="573088"/>
          </a:xfrm>
          <a:prstGeom prst="parallelogram">
            <a:avLst>
              <a:gd name="adj" fmla="val 29965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7424CB50-57F2-44F9-9E50-D4ADDE425DE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14800" y="5838825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/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2133600"/>
            <a:ext cx="54752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77200" cy="6826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6D61-C490-4FA0-8933-DDE7BD0D1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3696C-7F79-4029-80A2-E57AC63B9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BBBFB18-A178-40F6-9295-BCE796521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CB751-08CC-4C09-B453-C6DF9EEBC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58F94-A0D6-45A9-B1EF-35496C4173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44F8A-769F-4807-BC73-071A6B061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80F5-16A6-4611-ADA7-2B0BDA4E9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5306-B2D8-416B-97F6-4631A2054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34FE9-E867-4C75-9D87-77F230579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C19A9-ED15-43B8-9248-3ABBD9C68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D22B9-62DE-4A72-A1B3-8E7373CF4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72" name="Image" r:id="rId15" imgW="13003175" imgH="1612698" progId="">
              <p:embed/>
            </p:oleObj>
          </a:graphicData>
        </a:graphic>
      </p:graphicFrame>
      <p:sp>
        <p:nvSpPr>
          <p:cNvPr id="1060" name="Freeform 36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914400"/>
            <a:ext cx="9144000" cy="350838"/>
            <a:chOff x="0" y="672"/>
            <a:chExt cx="5760" cy="221"/>
          </a:xfrm>
        </p:grpSpPr>
        <p:sp>
          <p:nvSpPr>
            <p:cNvPr id="1062" name="AutoShape 38" descr="06"/>
            <p:cNvSpPr>
              <a:spLocks noChangeArrowheads="1"/>
            </p:cNvSpPr>
            <p:nvPr userDrawn="1"/>
          </p:nvSpPr>
          <p:spPr bwMode="gray">
            <a:xfrm>
              <a:off x="0" y="674"/>
              <a:ext cx="1443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AutoShape 39" descr="05"/>
            <p:cNvSpPr>
              <a:spLocks noChangeArrowheads="1"/>
            </p:cNvSpPr>
            <p:nvPr userDrawn="1"/>
          </p:nvSpPr>
          <p:spPr bwMode="gray">
            <a:xfrm>
              <a:off x="1434" y="674"/>
              <a:ext cx="1446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AutoShape 40" descr="03"/>
            <p:cNvSpPr>
              <a:spLocks noChangeArrowheads="1"/>
            </p:cNvSpPr>
            <p:nvPr userDrawn="1"/>
          </p:nvSpPr>
          <p:spPr bwMode="gray">
            <a:xfrm>
              <a:off x="2876" y="674"/>
              <a:ext cx="1449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8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AutoShape 41" descr="02"/>
            <p:cNvSpPr>
              <a:spLocks noChangeArrowheads="1"/>
            </p:cNvSpPr>
            <p:nvPr userDrawn="1"/>
          </p:nvSpPr>
          <p:spPr bwMode="gray">
            <a:xfrm>
              <a:off x="4322" y="672"/>
              <a:ext cx="1438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9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068A78-5D2A-4FAC-AAC9-01C27DBA66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 об исполнении бюджета Сосновоборского городского округа за 2020 год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501008"/>
            <a:ext cx="5475288" cy="3810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Докладчик: Попова Татьяна Рудольфовна,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 финансов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5805264"/>
            <a:ext cx="2736304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defRPr/>
            </a:pPr>
            <a:r>
              <a:rPr lang="ru-RU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Комитет финансов </a:t>
            </a:r>
            <a:r>
              <a:rPr lang="ru-RU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СГО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безвозмездных поступлений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№9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6214209"/>
              </p:ext>
            </p:extLst>
          </p:nvPr>
        </p:nvGraphicFramePr>
        <p:xfrm>
          <a:off x="179512" y="1678303"/>
          <a:ext cx="8784975" cy="2326759"/>
        </p:xfrm>
        <a:graphic>
          <a:graphicData uri="http://schemas.openxmlformats.org/drawingml/2006/table">
            <a:tbl>
              <a:tblPr/>
              <a:tblGrid>
                <a:gridCol w="3672408"/>
                <a:gridCol w="1728192"/>
                <a:gridCol w="1872208"/>
                <a:gridCol w="1512167"/>
              </a:tblGrid>
              <a:tr h="771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1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31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31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1 011,5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31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31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1 253,2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467544" y="4725144"/>
            <a:ext cx="84249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gray">
          <a:xfrm>
            <a:off x="323528" y="4437112"/>
            <a:ext cx="83529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Наиболее значимые безвозмездные </a:t>
            </a:r>
            <a:r>
              <a:rPr lang="ru-RU" sz="1200" b="1" u="sng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поступленияя</a:t>
            </a:r>
            <a:r>
              <a:rPr lang="ru-RU" sz="12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2020  года:</a:t>
            </a:r>
          </a:p>
          <a:p>
            <a:pPr>
              <a:defRPr/>
            </a:pPr>
            <a:endParaRPr lang="ru-RU" sz="1200" b="1" u="sng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indent="271463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-межбюджетный трансферт в малых городах  и исторических поселениях - победителях Всероссийского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конкурса лучших проектов создания комфортной городской среды на  сумму 90,0 млн. руб.</a:t>
            </a:r>
          </a:p>
          <a:p>
            <a:pPr marR="0" lvl="0" indent="271463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indent="271463">
              <a:buFontTx/>
              <a:buChar char="-"/>
              <a:defRPr/>
            </a:pPr>
            <a:r>
              <a:rPr lang="ru-RU" sz="1200" b="1" kern="0" dirty="0" smtClean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субсидия на строительство, реконструкцию и приобретение объектов дошкольного образования на сумму 39,1 млн. руб.;</a:t>
            </a:r>
          </a:p>
          <a:p>
            <a:pPr lvl="0" indent="271463">
              <a:buFontTx/>
              <a:buChar char="-"/>
              <a:defRPr/>
            </a:pPr>
            <a:endParaRPr lang="ru-RU" sz="1200" b="1" kern="0" dirty="0" smtClean="0">
              <a:solidFill>
                <a:schemeClr val="accent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indent="271463">
              <a:buFontTx/>
              <a:buChar char="-"/>
              <a:defRPr/>
            </a:pPr>
            <a:r>
              <a:rPr lang="ru-RU" sz="1200" b="1" kern="0" dirty="0" smtClean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субсидия на обеспечение выплат стимулирующего характера работникам муниципальных учреждений культуры Ленинградской области на сумму 33,1 млн. руб.</a:t>
            </a:r>
          </a:p>
          <a:p>
            <a:pPr lvl="0" indent="271463" algn="ctr">
              <a:buFontTx/>
              <a:buChar char="-"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Сосновоборского городского округа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№10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5940152" y="1412776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2020 год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7964760" y="14211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1907704" y="1412776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2019 год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988840"/>
          <a:ext cx="53640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283968" y="198884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Овал 10"/>
          <p:cNvSpPr/>
          <p:nvPr/>
        </p:nvSpPr>
        <p:spPr>
          <a:xfrm>
            <a:off x="6156176" y="3356992"/>
            <a:ext cx="1008112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2971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23728" y="3501008"/>
            <a:ext cx="1008112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2641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6900" y="5661025"/>
            <a:ext cx="2089150" cy="648295"/>
          </a:xfrm>
          <a:prstGeom prst="round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расходы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5661025"/>
            <a:ext cx="2952750" cy="6477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с начислениями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5013" y="5661025"/>
            <a:ext cx="3600450" cy="64829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Сосновоборского городского округа на исполнение Указа 597 Президента России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0658" name="Содержимое 10"/>
          <p:cNvGraphicFramePr>
            <a:graphicFrameLocks noGrp="1"/>
          </p:cNvGraphicFramePr>
          <p:nvPr/>
        </p:nvGraphicFramePr>
        <p:xfrm>
          <a:off x="539750" y="1557338"/>
          <a:ext cx="8135938" cy="5049837"/>
        </p:xfrm>
        <a:graphic>
          <a:graphicData uri="http://schemas.openxmlformats.org/presentationml/2006/ole">
            <p:oleObj spid="_x0000_s70672" name="Worksheet" r:id="rId3" imgW="6696055" imgH="4657770" progId="Excel.Sheet.8">
              <p:embed/>
            </p:oleObj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жизни в Сосновоборском городском округе 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467544" y="198884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3131840" y="198884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gray">
          <a:xfrm>
            <a:off x="5868144" y="1988840"/>
            <a:ext cx="2819400" cy="28956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780928"/>
            <a:ext cx="24482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Бюджетная обеспеченность на одного жителя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44 545,5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14,6 % к уровню 2019 года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060848"/>
            <a:ext cx="2448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(на конец года)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67 072 чел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▼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численности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населения на 648 чел.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Среднесписочная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численность работников крупных и средних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26 094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чел. (рост 1,8%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уровню 2019г.)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2492896"/>
            <a:ext cx="2088232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Среднемесячная начисленная заработная плата работников крупных и средних организаций 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75 025,0 руб.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Рост 2 % к уровню 2019 года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Сосновоборского городского округа в разрезе муниципальных программ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452320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16" name="Group 36"/>
          <p:cNvGrpSpPr>
            <a:grpSpLocks/>
          </p:cNvGrpSpPr>
          <p:nvPr/>
        </p:nvGrpSpPr>
        <p:grpSpPr bwMode="auto">
          <a:xfrm>
            <a:off x="323528" y="1412776"/>
            <a:ext cx="3840163" cy="4752975"/>
            <a:chOff x="57" y="428"/>
            <a:chExt cx="2419" cy="299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7" name="Rectangle 2"/>
            <p:cNvSpPr>
              <a:spLocks noChangeArrowheads="1"/>
            </p:cNvSpPr>
            <p:nvPr/>
          </p:nvSpPr>
          <p:spPr bwMode="gray">
            <a:xfrm>
              <a:off x="1508" y="428"/>
              <a:ext cx="137" cy="276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AutoShape 5"/>
            <p:cNvSpPr>
              <a:spLocks noChangeArrowheads="1"/>
            </p:cNvSpPr>
            <p:nvPr/>
          </p:nvSpPr>
          <p:spPr bwMode="gray">
            <a:xfrm>
              <a:off x="1282" y="3195"/>
              <a:ext cx="341" cy="227"/>
            </a:xfrm>
            <a:prstGeom prst="parallelogram">
              <a:avLst>
                <a:gd name="adj" fmla="val 114236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7"/>
            <p:cNvSpPr>
              <a:spLocks noChangeArrowheads="1"/>
            </p:cNvSpPr>
            <p:nvPr/>
          </p:nvSpPr>
          <p:spPr bwMode="gray">
            <a:xfrm>
              <a:off x="57" y="1643"/>
              <a:ext cx="2419" cy="38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Культура                                     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289,6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AutoShape 9"/>
            <p:cNvSpPr>
              <a:spLocks noChangeArrowheads="1"/>
            </p:cNvSpPr>
            <p:nvPr/>
          </p:nvSpPr>
          <p:spPr bwMode="gray">
            <a:xfrm>
              <a:off x="1191" y="428"/>
              <a:ext cx="432" cy="288"/>
            </a:xfrm>
            <a:prstGeom prst="parallelogram">
              <a:avLst>
                <a:gd name="adj" fmla="val 10937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11"/>
            <p:cNvSpPr>
              <a:spLocks noChangeArrowheads="1"/>
            </p:cNvSpPr>
            <p:nvPr/>
          </p:nvSpPr>
          <p:spPr bwMode="gray">
            <a:xfrm>
              <a:off x="57" y="2160"/>
              <a:ext cx="2419" cy="54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Физическая культура, 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спорт и молодежная политика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60,2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AutoShape 12"/>
            <p:cNvSpPr>
              <a:spLocks noChangeArrowheads="1"/>
            </p:cNvSpPr>
            <p:nvPr/>
          </p:nvSpPr>
          <p:spPr bwMode="gray">
            <a:xfrm>
              <a:off x="57" y="2832"/>
              <a:ext cx="2419" cy="36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Жилище                                        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27,3</a:t>
              </a:r>
              <a:endPara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Rectangle 15"/>
            <p:cNvSpPr>
              <a:spLocks noChangeArrowheads="1"/>
            </p:cNvSpPr>
            <p:nvPr/>
          </p:nvSpPr>
          <p:spPr bwMode="gray">
            <a:xfrm>
              <a:off x="1236" y="3195"/>
              <a:ext cx="91" cy="22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" name="AutoShape 7"/>
          <p:cNvSpPr>
            <a:spLocks noChangeArrowheads="1"/>
          </p:cNvSpPr>
          <p:nvPr/>
        </p:nvSpPr>
        <p:spPr bwMode="gray">
          <a:xfrm>
            <a:off x="323528" y="1844824"/>
            <a:ext cx="3816424" cy="57606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38100">
            <a:solidFill>
              <a:srgbClr val="3366CC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Современное образование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1 460,0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AutoShape 7"/>
          <p:cNvSpPr>
            <a:spLocks noChangeArrowheads="1"/>
          </p:cNvSpPr>
          <p:nvPr/>
        </p:nvSpPr>
        <p:spPr bwMode="gray">
          <a:xfrm>
            <a:off x="323528" y="2636912"/>
            <a:ext cx="3840645" cy="50405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3366CC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Городское хозяйство  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680,8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6" name="Group 36"/>
          <p:cNvGrpSpPr>
            <a:grpSpLocks/>
          </p:cNvGrpSpPr>
          <p:nvPr/>
        </p:nvGrpSpPr>
        <p:grpSpPr bwMode="auto">
          <a:xfrm>
            <a:off x="4860032" y="1412776"/>
            <a:ext cx="3840163" cy="5040313"/>
            <a:chOff x="57" y="428"/>
            <a:chExt cx="2419" cy="3175"/>
          </a:xfrm>
        </p:grpSpPr>
        <p:sp>
          <p:nvSpPr>
            <p:cNvPr id="127" name="Rectangle 2"/>
            <p:cNvSpPr>
              <a:spLocks noChangeArrowheads="1"/>
            </p:cNvSpPr>
            <p:nvPr/>
          </p:nvSpPr>
          <p:spPr bwMode="gray">
            <a:xfrm>
              <a:off x="1508" y="428"/>
              <a:ext cx="137" cy="29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AutoShape 5"/>
            <p:cNvSpPr>
              <a:spLocks noChangeArrowheads="1"/>
            </p:cNvSpPr>
            <p:nvPr/>
          </p:nvSpPr>
          <p:spPr bwMode="gray">
            <a:xfrm>
              <a:off x="1191" y="3376"/>
              <a:ext cx="408" cy="227"/>
            </a:xfrm>
            <a:prstGeom prst="parallelogram">
              <a:avLst>
                <a:gd name="adj" fmla="val 11423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AutoShape 7"/>
            <p:cNvSpPr>
              <a:spLocks noChangeArrowheads="1"/>
            </p:cNvSpPr>
            <p:nvPr/>
          </p:nvSpPr>
          <p:spPr bwMode="gray">
            <a:xfrm>
              <a:off x="57" y="1643"/>
              <a:ext cx="2419" cy="38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Медико-социальная поддержка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отдельных категорий граждан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14,4</a:t>
              </a:r>
              <a:endPara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AutoShape 9"/>
            <p:cNvSpPr>
              <a:spLocks noChangeArrowheads="1"/>
            </p:cNvSpPr>
            <p:nvPr/>
          </p:nvSpPr>
          <p:spPr bwMode="gray">
            <a:xfrm>
              <a:off x="1191" y="428"/>
              <a:ext cx="432" cy="288"/>
            </a:xfrm>
            <a:prstGeom prst="parallelogram">
              <a:avLst>
                <a:gd name="adj" fmla="val 109375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11"/>
            <p:cNvSpPr>
              <a:spLocks noChangeArrowheads="1"/>
            </p:cNvSpPr>
            <p:nvPr/>
          </p:nvSpPr>
          <p:spPr bwMode="gray">
            <a:xfrm>
              <a:off x="57" y="2160"/>
              <a:ext cx="2419" cy="54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Безопасность жизнедеятельности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населения                                     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7,4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AutoShape 12"/>
            <p:cNvSpPr>
              <a:spLocks noChangeArrowheads="1"/>
            </p:cNvSpPr>
            <p:nvPr/>
          </p:nvSpPr>
          <p:spPr bwMode="gray">
            <a:xfrm>
              <a:off x="57" y="2832"/>
              <a:ext cx="2419" cy="54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Стимулирование экономической 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активности малого и среднего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предпринимательства                               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2,2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Rectangle 15"/>
            <p:cNvSpPr>
              <a:spLocks noChangeArrowheads="1"/>
            </p:cNvSpPr>
            <p:nvPr/>
          </p:nvSpPr>
          <p:spPr bwMode="gray">
            <a:xfrm>
              <a:off x="1191" y="3390"/>
              <a:ext cx="136" cy="213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" name="AutoShape 7"/>
          <p:cNvSpPr>
            <a:spLocks noChangeArrowheads="1"/>
          </p:cNvSpPr>
          <p:nvPr/>
        </p:nvSpPr>
        <p:spPr bwMode="gray">
          <a:xfrm>
            <a:off x="4860032" y="2636912"/>
            <a:ext cx="3840645" cy="50405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38100">
            <a:solidFill>
              <a:srgbClr val="3366CC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информационного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Общества     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24,1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7"/>
          <p:cNvSpPr>
            <a:spLocks noChangeArrowheads="1"/>
          </p:cNvSpPr>
          <p:nvPr/>
        </p:nvSpPr>
        <p:spPr bwMode="gray">
          <a:xfrm>
            <a:off x="4860032" y="1844824"/>
            <a:ext cx="3840645" cy="50405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3366CC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имуществом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27,3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gray">
          <a:xfrm>
            <a:off x="2915816" y="1268760"/>
            <a:ext cx="3816424" cy="432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rgbClr val="CCECFF">
                  <a:gamma/>
                  <a:tint val="42353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2 593,3 млн. руб.▲12,6% к уровню 2019 года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АИП 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596336" y="-17252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№14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95536" y="1628800"/>
          <a:ext cx="8496944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2771800" y="3645024"/>
            <a:ext cx="1080120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14,8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дорожного фонда Сосновоборского городского округа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№15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504" y="2060848"/>
          <a:ext cx="36004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1115616" y="1628800"/>
            <a:ext cx="13316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Доходы - 2,9 млн. 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067944" y="2348880"/>
          <a:ext cx="47525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Овал 7"/>
          <p:cNvSpPr/>
          <p:nvPr/>
        </p:nvSpPr>
        <p:spPr>
          <a:xfrm>
            <a:off x="5868144" y="3789040"/>
            <a:ext cx="1080120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351,2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1628800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kern="0" dirty="0" smtClean="0">
                <a:latin typeface="Times New Roman" pitchFamily="18" charset="0"/>
                <a:cs typeface="Times New Roman" pitchFamily="18" charset="0"/>
              </a:rPr>
              <a:t>Расходы – 351,2</a:t>
            </a:r>
          </a:p>
          <a:p>
            <a:r>
              <a:rPr lang="ru-RU" sz="1400" b="1" kern="0" dirty="0" smtClean="0">
                <a:latin typeface="Times New Roman" pitchFamily="18" charset="0"/>
                <a:cs typeface="Times New Roman" pitchFamily="18" charset="0"/>
              </a:rPr>
              <a:t> млн. 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3"/>
          <p:cNvSpPr>
            <a:spLocks noChangeArrowheads="1"/>
          </p:cNvSpPr>
          <p:nvPr/>
        </p:nvSpPr>
        <p:spPr bwMode="gray">
          <a:xfrm>
            <a:off x="6588224" y="2132856"/>
            <a:ext cx="1010790" cy="130997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gray">
          <a:xfrm rot="3419336">
            <a:off x="7590863" y="1787931"/>
            <a:ext cx="924560" cy="100404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положительные моменты в части управления общественными финансами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5436096" y="3284984"/>
            <a:ext cx="1728192" cy="280831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635896" y="3284984"/>
            <a:ext cx="1665288" cy="252028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907704" y="3284984"/>
            <a:ext cx="1616075" cy="208823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51520" y="3284984"/>
            <a:ext cx="1512168" cy="1872208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683568" y="1772816"/>
            <a:ext cx="6096000" cy="990600"/>
            <a:chOff x="624" y="1152"/>
            <a:chExt cx="4080" cy="720"/>
          </a:xfrm>
        </p:grpSpPr>
        <p:sp>
          <p:nvSpPr>
            <p:cNvPr id="55304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5530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55306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08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09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10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55311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55312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3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4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5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16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55317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55318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22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55323" name="Rectangle 27"/>
          <p:cNvSpPr>
            <a:spLocks noChangeArrowheads="1"/>
          </p:cNvSpPr>
          <p:nvPr/>
        </p:nvSpPr>
        <p:spPr bwMode="gray">
          <a:xfrm>
            <a:off x="1043608" y="2132856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gray">
          <a:xfrm>
            <a:off x="2771800" y="206084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gray">
          <a:xfrm>
            <a:off x="4427984" y="206084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gray">
          <a:xfrm>
            <a:off x="6156176" y="206084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323528" y="3356992"/>
            <a:ext cx="15121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Увеличение поступлений собственных доходов бюджета на 14,4% по сравнению с 2019 годом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2123728" y="3356992"/>
            <a:ext cx="15121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Профицит бюджета по собственным средствам по итогам исполнения бюджета за 2020 год в сумме 56,0 млн.руб.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3707904" y="3356993"/>
            <a:ext cx="165618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в программно-целевом виде (87,3% расходов бюджета исполнено в составе муниципальных программ)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5508104" y="3212976"/>
            <a:ext cx="165618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Достижение по итогам года плановых значений «дорожных карт» по заработной плате педагогических работников дополнительного образования и учреждений культуры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gray">
          <a:xfrm>
            <a:off x="7884368" y="206084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auto">
          <a:xfrm>
            <a:off x="7308304" y="3284984"/>
            <a:ext cx="1728192" cy="2952328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7308304" y="3356992"/>
            <a:ext cx="16561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Сосновоборский городской округ занял 2 место в комплексной оценке конкурса «Лучшее муниципальное образование в сфере управления общественными финансами»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13"/>
          <p:cNvSpPr>
            <a:spLocks noChangeArrowheads="1"/>
          </p:cNvSpPr>
          <p:nvPr/>
        </p:nvSpPr>
        <p:spPr bwMode="gray">
          <a:xfrm>
            <a:off x="827584" y="1988840"/>
            <a:ext cx="648072" cy="576064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 dirty="0"/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gray">
          <a:xfrm>
            <a:off x="6012160" y="1916832"/>
            <a:ext cx="648072" cy="60732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gray">
          <a:xfrm>
            <a:off x="4283968" y="1916832"/>
            <a:ext cx="648072" cy="576064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7" name="Oval 13"/>
          <p:cNvSpPr>
            <a:spLocks noChangeArrowheads="1"/>
          </p:cNvSpPr>
          <p:nvPr/>
        </p:nvSpPr>
        <p:spPr bwMode="gray">
          <a:xfrm>
            <a:off x="2627784" y="1916832"/>
            <a:ext cx="648072" cy="60732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8" name="Oval 13"/>
          <p:cNvSpPr>
            <a:spLocks noChangeArrowheads="1"/>
          </p:cNvSpPr>
          <p:nvPr/>
        </p:nvSpPr>
        <p:spPr bwMode="gray">
          <a:xfrm>
            <a:off x="7740352" y="1916832"/>
            <a:ext cx="648072" cy="64807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№16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отрицательные моменты в части управления общественными финансами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6554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554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6554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554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4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5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5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5552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0000"/>
                  </a:solidFill>
                </a:rPr>
                <a:t>1</a:t>
              </a:r>
              <a:endParaRPr lang="en-US" b="1" dirty="0"/>
            </a:p>
          </p:txBody>
        </p:sp>
        <p:sp>
          <p:nvSpPr>
            <p:cNvPr id="6555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6555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5564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0000"/>
                  </a:solidFill>
                </a:rPr>
                <a:t>2</a:t>
              </a:r>
              <a:endParaRPr lang="en-US" b="1" dirty="0"/>
            </a:p>
          </p:txBody>
        </p:sp>
        <p:sp>
          <p:nvSpPr>
            <p:cNvPr id="65565" name="Text Box 29"/>
            <p:cNvSpPr txBox="1">
              <a:spLocks noChangeArrowheads="1"/>
            </p:cNvSpPr>
            <p:nvPr/>
          </p:nvSpPr>
          <p:spPr bwMode="gray">
            <a:xfrm>
              <a:off x="2256" y="1894"/>
              <a:ext cx="1296" cy="1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Неравномерность исполнения бюджета по кварталам 2020 года (в 4 квартале объем расходов бюджета составил 39,1% от годового) </a:t>
              </a:r>
            </a:p>
            <a:p>
              <a:r>
                <a:rPr lang="ru-RU" sz="1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566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7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568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6556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557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557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557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7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7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57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5579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0000"/>
                  </a:solidFill>
                </a:rPr>
                <a:t>3</a:t>
              </a:r>
              <a:endParaRPr lang="en-US" b="1" dirty="0"/>
            </a:p>
          </p:txBody>
        </p:sp>
        <p:sp>
          <p:nvSpPr>
            <p:cNvPr id="65580" name="Text Box 44"/>
            <p:cNvSpPr txBox="1">
              <a:spLocks noChangeArrowheads="1"/>
            </p:cNvSpPr>
            <p:nvPr/>
          </p:nvSpPr>
          <p:spPr bwMode="gray">
            <a:xfrm>
              <a:off x="3744" y="1622"/>
              <a:ext cx="1311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5581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82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259632" y="2924944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Увеличение недоимки по налоговым доходам на 2,6 млн.руб. по сравнению с 2019 годом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№17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2492896"/>
            <a:ext cx="2160240" cy="253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Доля бюджетных инвестиций муниципального образования в общем объеме расходов бюджета за исключением субвенций снизилась на 38% по сравнению с аналогичным показателем 2019г.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100392" cy="563563"/>
          </a:xfrm>
        </p:spPr>
        <p:txBody>
          <a:bodyPr/>
          <a:lstStyle/>
          <a:p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поступающие в 2020 году из областного бюджета на поощрение ОМС и муниципальных управленческих команд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8100392" y="0"/>
            <a:ext cx="104360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№18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gray">
          <a:xfrm>
            <a:off x="1255232" y="4237750"/>
            <a:ext cx="734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2D365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2D3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0,8</a:t>
            </a:r>
            <a:endParaRPr lang="en-US" sz="2400" b="1" dirty="0">
              <a:solidFill>
                <a:srgbClr val="92D36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475656" y="5157192"/>
            <a:ext cx="288032" cy="228600"/>
            <a:chOff x="2016" y="1920"/>
            <a:chExt cx="1680" cy="1680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92D365"/>
                </a:gs>
                <a:gs pos="100000">
                  <a:srgbClr val="92D36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92D365">
                    <a:gamma/>
                    <a:tint val="0"/>
                    <a:invGamma/>
                  </a:srgbClr>
                </a:gs>
                <a:gs pos="100000">
                  <a:srgbClr val="92D3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2" name="AutoShape 14"/>
          <p:cNvCxnSpPr>
            <a:cxnSpLocks noChangeShapeType="1"/>
          </p:cNvCxnSpPr>
          <p:nvPr/>
        </p:nvCxnSpPr>
        <p:spPr bwMode="gray">
          <a:xfrm flipV="1">
            <a:off x="1619672" y="4725144"/>
            <a:ext cx="0" cy="364134"/>
          </a:xfrm>
          <a:prstGeom prst="straightConnector1">
            <a:avLst/>
          </a:prstGeom>
          <a:noFill/>
          <a:ln w="38100" cap="rnd">
            <a:solidFill>
              <a:srgbClr val="92D36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AutoShape 15"/>
          <p:cNvSpPr>
            <a:spLocks noChangeArrowheads="1"/>
          </p:cNvSpPr>
          <p:nvPr/>
        </p:nvSpPr>
        <p:spPr bwMode="gray">
          <a:xfrm flipH="1">
            <a:off x="1763688" y="4437112"/>
            <a:ext cx="7082210" cy="1282824"/>
          </a:xfrm>
          <a:prstGeom prst="homePlate">
            <a:avLst>
              <a:gd name="adj" fmla="val 44955"/>
            </a:avLst>
          </a:prstGeom>
          <a:gradFill rotWithShape="1">
            <a:gsLst>
              <a:gs pos="0">
                <a:srgbClr val="92D365"/>
              </a:gs>
              <a:gs pos="100000">
                <a:srgbClr val="CCFF99"/>
              </a:gs>
            </a:gsLst>
            <a:lin ang="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2D365"/>
            </a:extrusionClr>
          </a:sp3d>
          <a:extLst>
            <a:ext uri="{91240B29-F687-4F45-9708-019B960494DF}">
              <a14:hiddenLine xmlns:a14="http://schemas.microsoft.com/office/drawing/2010/main" xmlns="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gray">
          <a:xfrm>
            <a:off x="2156299" y="1959202"/>
            <a:ext cx="4042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6CE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9</a:t>
            </a:r>
            <a:endParaRPr lang="en-US" sz="2400" b="1" dirty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2195736" y="2780928"/>
            <a:ext cx="300608" cy="228600"/>
            <a:chOff x="2016" y="1920"/>
            <a:chExt cx="1680" cy="1680"/>
          </a:xfrm>
        </p:grpSpPr>
        <p:sp>
          <p:nvSpPr>
            <p:cNvPr id="23" name="Oval 19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3399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3399FF">
                    <a:gamma/>
                    <a:tint val="3137"/>
                    <a:invGamma/>
                  </a:srgbClr>
                </a:gs>
                <a:gs pos="100000">
                  <a:srgbClr val="3399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5" name="AutoShape 21"/>
          <p:cNvCxnSpPr>
            <a:cxnSpLocks noChangeShapeType="1"/>
          </p:cNvCxnSpPr>
          <p:nvPr/>
        </p:nvCxnSpPr>
        <p:spPr bwMode="gray">
          <a:xfrm flipH="1">
            <a:off x="2339752" y="2348880"/>
            <a:ext cx="1586" cy="430510"/>
          </a:xfrm>
          <a:prstGeom prst="straightConnector1">
            <a:avLst/>
          </a:prstGeom>
          <a:noFill/>
          <a:ln w="38100" cap="rnd">
            <a:solidFill>
              <a:srgbClr val="86CEF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AutoShape 22"/>
          <p:cNvSpPr>
            <a:spLocks noChangeArrowheads="1"/>
          </p:cNvSpPr>
          <p:nvPr/>
        </p:nvSpPr>
        <p:spPr bwMode="gray">
          <a:xfrm flipH="1">
            <a:off x="2771800" y="2276872"/>
            <a:ext cx="5760640" cy="1066800"/>
          </a:xfrm>
          <a:prstGeom prst="homePlate">
            <a:avLst>
              <a:gd name="adj" fmla="val 39083"/>
            </a:avLst>
          </a:prstGeom>
          <a:gradFill rotWithShape="1">
            <a:gsLst>
              <a:gs pos="0">
                <a:srgbClr val="5491D4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491D4"/>
            </a:extrusionClr>
          </a:sp3d>
          <a:extLst>
            <a:ext uri="{91240B29-F687-4F45-9708-019B960494DF}">
              <a14:hiddenLine xmlns:a14="http://schemas.microsoft.com/office/drawing/2010/main" xmlns="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2555776" y="4869160"/>
            <a:ext cx="6048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Дотация (грант) за достижение показателей деятельности органов исполнительной власти субъектов Российской Федерации</a:t>
            </a:r>
            <a:endParaRPr lang="ru-RU" sz="1400" b="1" dirty="0"/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3203848" y="2204864"/>
            <a:ext cx="54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Дотация бюджетам муниципальных образований Ленинградской области, предоставляемая в целях стимулирования муниципальных образований,  принимающих меры по увеличению налогового потенциала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7848872" cy="15310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68960"/>
            <a:ext cx="7848872" cy="15329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797152"/>
            <a:ext cx="7776864" cy="1468196"/>
          </a:xfrm>
          <a:prstGeom prst="rect">
            <a:avLst/>
          </a:prstGeom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81236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реализации бюджетной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(отдельные показатели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043608" y="6381328"/>
            <a:ext cx="51851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- ЛО             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23528" y="1340768"/>
            <a:ext cx="3097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Объем ВРП/ВМП, в % 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пред.году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395536" y="3068960"/>
            <a:ext cx="46085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Индекс потребительских цен, в % 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пред.году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395536" y="4797152"/>
            <a:ext cx="49265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Темп роста фонда заработной платы, в % к пред. году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1187624" y="6525344"/>
            <a:ext cx="144462" cy="144462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75856" y="6525344"/>
            <a:ext cx="144462" cy="144462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на 2021 год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0" y="1905000"/>
            <a:ext cx="7380312" cy="4495800"/>
          </a:xfrm>
          <a:prstGeom prst="rightArrow">
            <a:avLst>
              <a:gd name="adj1" fmla="val 79306"/>
              <a:gd name="adj2" fmla="val 34004"/>
            </a:avLst>
          </a:prstGeom>
          <a:gradFill rotWithShape="1">
            <a:gsLst>
              <a:gs pos="0">
                <a:srgbClr val="E2E9F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179512" y="2514600"/>
            <a:ext cx="612068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достигнутых уровней показателей по Указу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Президента РФ № 597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179512" y="3657600"/>
            <a:ext cx="676875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эффективности управления муниципальными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финансами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179512" y="4800600"/>
            <a:ext cx="604867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Усиление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финансовой ответственности ГРБС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380312" y="3505200"/>
            <a:ext cx="1512168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на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2021 год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№19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762000" y="1371600"/>
            <a:ext cx="5105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Спасибо за внимание</a:t>
            </a:r>
            <a:r>
              <a:rPr lang="en-US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black">
          <a:xfrm>
            <a:off x="838200" y="22860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buFontTx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Докладчик: Попова Татьяна Рудольфовна,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 финансов.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5805264"/>
            <a:ext cx="2736304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defRPr/>
            </a:pPr>
            <a:r>
              <a:rPr lang="ru-RU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Комитет финансов </a:t>
            </a:r>
            <a:r>
              <a:rPr lang="ru-RU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355160" cy="60352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Сосновоборского городского округа за 2020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Group 70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856983" cy="5040559"/>
        </p:xfrm>
        <a:graphic>
          <a:graphicData uri="http://schemas.openxmlformats.org/drawingml/2006/table">
            <a:tbl>
              <a:tblPr/>
              <a:tblGrid>
                <a:gridCol w="2106526"/>
                <a:gridCol w="1686526"/>
                <a:gridCol w="1686525"/>
                <a:gridCol w="1688703"/>
                <a:gridCol w="1688703"/>
              </a:tblGrid>
              <a:tr h="1125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к 2019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74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2 631,2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2 987,8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8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1 775,8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8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45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3 154,9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852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(в сопоставимых показателях)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 3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28384" y="6281936"/>
            <a:ext cx="1115616" cy="57606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47864" y="5661248"/>
            <a:ext cx="5796136" cy="576064"/>
          </a:xfrm>
          <a:prstGeom prst="round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7624" y="5661248"/>
            <a:ext cx="2088232" cy="5762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5661248"/>
            <a:ext cx="1115616" cy="57626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6309320"/>
            <a:ext cx="3600450" cy="5486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14825" y="1268760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en-US" b="1" kern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88434" y="1320503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en-US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2007" y="1402831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en-US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xmlns="" val="238238338"/>
              </p:ext>
            </p:extLst>
          </p:nvPr>
        </p:nvGraphicFramePr>
        <p:xfrm>
          <a:off x="4644008" y="1453426"/>
          <a:ext cx="4572000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xmlns="" val="3456182044"/>
              </p:ext>
            </p:extLst>
          </p:nvPr>
        </p:nvGraphicFramePr>
        <p:xfrm>
          <a:off x="251520" y="1429315"/>
          <a:ext cx="4536374" cy="4282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Овал 24"/>
          <p:cNvSpPr/>
          <p:nvPr/>
        </p:nvSpPr>
        <p:spPr>
          <a:xfrm>
            <a:off x="1939146" y="3184752"/>
            <a:ext cx="1080120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1 437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372200" y="3101025"/>
            <a:ext cx="1080120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1 500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4,4%</a:t>
            </a:r>
          </a:p>
          <a:p>
            <a:pPr algn="ctr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35896" y="6309320"/>
            <a:ext cx="4320480" cy="548680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восстановительной стоимости зеленых насаждений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6555666" y="3533285"/>
            <a:ext cx="73073" cy="2638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632848" cy="675531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НДФЛ в местный бюджет 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628800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79912" y="3933056"/>
            <a:ext cx="1008112" cy="36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▲1,04%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5516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основных плательщиков НДФЛ 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№5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ph idx="1"/>
          </p:nvPr>
        </p:nvGraphicFramePr>
        <p:xfrm>
          <a:off x="323528" y="1711238"/>
          <a:ext cx="8640960" cy="4151348"/>
        </p:xfrm>
        <a:graphic>
          <a:graphicData uri="http://schemas.openxmlformats.org/drawingml/2006/table">
            <a:tbl>
              <a:tblPr/>
              <a:tblGrid>
                <a:gridCol w="4320480"/>
                <a:gridCol w="2088232"/>
                <a:gridCol w="2232248"/>
              </a:tblGrid>
              <a:tr h="727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 общем объеме поступлений НДФЛ за 2020 год,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3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ОАО "Концерн Росэнергоатом" "Ленинградская атомная станция"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4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"Концерн Титан-2"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85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Федеральное государственное унитарное предприятие "Научно - исследовательский технологический институт имени А. П. Александрова"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2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Открытое акционерное общество "Монтажно - строительное управление № 90"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3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"СЭМ"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95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поступлений от крупнейших налогоплательщиков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499992" y="5949280"/>
            <a:ext cx="4536504" cy="6482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Всего поступления НДФЛ в местный бюджет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составили 983,5 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355160" cy="60352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Сосновоборского городского округа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№6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988640023"/>
              </p:ext>
            </p:extLst>
          </p:nvPr>
        </p:nvGraphicFramePr>
        <p:xfrm>
          <a:off x="4572001" y="1762404"/>
          <a:ext cx="4302224" cy="383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вал 10"/>
          <p:cNvSpPr/>
          <p:nvPr/>
        </p:nvSpPr>
        <p:spPr>
          <a:xfrm>
            <a:off x="2266901" y="3270438"/>
            <a:ext cx="1008112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374913" y="3486387"/>
            <a:ext cx="792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2 631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702661592"/>
              </p:ext>
            </p:extLst>
          </p:nvPr>
        </p:nvGraphicFramePr>
        <p:xfrm>
          <a:off x="433641" y="1773262"/>
          <a:ext cx="46805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6300192" y="3284984"/>
            <a:ext cx="1008112" cy="792088"/>
          </a:xfrm>
          <a:prstGeom prst="ellipse">
            <a:avLst/>
          </a:prstGeom>
          <a:gradFill flip="none" rotWithShape="1">
            <a:gsLst>
              <a:gs pos="0">
                <a:srgbClr val="00A249">
                  <a:tint val="66000"/>
                  <a:satMod val="160000"/>
                </a:srgbClr>
              </a:gs>
              <a:gs pos="50000">
                <a:srgbClr val="00A249">
                  <a:tint val="44500"/>
                  <a:satMod val="160000"/>
                </a:srgbClr>
              </a:gs>
              <a:gs pos="100000">
                <a:srgbClr val="00A24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2988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388" y="6426200"/>
            <a:ext cx="1944687" cy="431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413" y="6381750"/>
            <a:ext cx="2808287" cy="476250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Земельный налог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6900" y="5661025"/>
            <a:ext cx="2089150" cy="5762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825" y="5661025"/>
            <a:ext cx="2952750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5013" y="5661025"/>
            <a:ext cx="3600450" cy="576263"/>
          </a:xfrm>
          <a:prstGeom prst="round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 на совокупный доход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64163" y="6381750"/>
            <a:ext cx="3600450" cy="476250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налоговые доходы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gray">
          <a:xfrm>
            <a:off x="6138428" y="1326445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2020 год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1698600" y="1326445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2019 год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172400" cy="5635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Обстоятельства, повлиявшие на доходную часть бюджета Сосновоборского городского округа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3568" y="1988840"/>
            <a:ext cx="762000" cy="665163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3568" y="2852936"/>
            <a:ext cx="762000" cy="665163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403648" y="2564904"/>
            <a:ext cx="46805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475656" y="1916832"/>
            <a:ext cx="482453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Рост доходов от продажи материальных и нематериальных активов</a:t>
            </a:r>
            <a:endParaRPr lang="ru-RU" sz="1600" b="1" dirty="0">
              <a:solidFill>
                <a:srgbClr val="7030A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itchFamily="18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755576" y="2060848"/>
            <a:ext cx="648071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176,8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331640" y="3429000"/>
            <a:ext cx="3384376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683568" y="2924944"/>
            <a:ext cx="72008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▲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81,2</a:t>
            </a:r>
          </a:p>
          <a:p>
            <a:pPr algn="ctr" eaLnBrk="0" hangingPunct="0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83568" y="3645024"/>
            <a:ext cx="762000" cy="665163"/>
            <a:chOff x="1110" y="2656"/>
            <a:chExt cx="1549" cy="1351"/>
          </a:xfrm>
        </p:grpSpPr>
        <p:sp>
          <p:nvSpPr>
            <p:cNvPr id="4097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83568" y="4437112"/>
            <a:ext cx="762000" cy="665163"/>
            <a:chOff x="3174" y="2656"/>
            <a:chExt cx="1549" cy="135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331640" y="4293096"/>
            <a:ext cx="1296144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1475656" y="3933056"/>
            <a:ext cx="748883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Рост НДФЛ</a:t>
            </a:r>
            <a:endParaRPr lang="ru-RU" sz="1600" b="1" dirty="0">
              <a:solidFill>
                <a:srgbClr val="7030A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755576" y="3645024"/>
            <a:ext cx="57606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▲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78,2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475656" y="4653136"/>
            <a:ext cx="73448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Рост УСН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755576" y="4437112"/>
            <a:ext cx="57606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▲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20,3</a:t>
            </a:r>
            <a:endParaRPr lang="ru-RU" sz="1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475656" y="3068960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Рост прочих неналоговых доходов</a:t>
            </a:r>
            <a:endParaRPr lang="ru-RU" sz="1600" b="1" dirty="0">
              <a:solidFill>
                <a:srgbClr val="7030A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itchFamily="18" charset="0"/>
            </a:endParaRP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1403648" y="5013176"/>
            <a:ext cx="1296144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Box 9"/>
          <p:cNvSpPr txBox="1">
            <a:spLocks noChangeArrowheads="1"/>
          </p:cNvSpPr>
          <p:nvPr/>
        </p:nvSpPr>
        <p:spPr bwMode="auto">
          <a:xfrm>
            <a:off x="359631" y="1448971"/>
            <a:ext cx="2664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ПОЛОЖИТЕЛЬНЫЕ</a:t>
            </a:r>
          </a:p>
        </p:txBody>
      </p: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6588224" y="4941168"/>
            <a:ext cx="22327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ОТРИЦАТЕЛЬНЫЕ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83568" y="5301208"/>
            <a:ext cx="762000" cy="665163"/>
            <a:chOff x="1110" y="2656"/>
            <a:chExt cx="1549" cy="1351"/>
          </a:xfrm>
        </p:grpSpPr>
        <p:sp>
          <p:nvSpPr>
            <p:cNvPr id="3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1403648" y="6021288"/>
            <a:ext cx="6552728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75656" y="5589240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Снижение доходов от использования муниципального имущества</a:t>
            </a:r>
            <a:endParaRPr lang="ru-RU" sz="1600" b="1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55576" y="5301208"/>
            <a:ext cx="648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▼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126,9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№7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83568" y="6021288"/>
            <a:ext cx="762000" cy="665163"/>
            <a:chOff x="3174" y="2656"/>
            <a:chExt cx="1549" cy="1351"/>
          </a:xfrm>
        </p:grpSpPr>
        <p:sp>
          <p:nvSpPr>
            <p:cNvPr id="61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4" name="Text Box 30"/>
          <p:cNvSpPr txBox="1">
            <a:spLocks noChangeArrowheads="1"/>
          </p:cNvSpPr>
          <p:nvPr/>
        </p:nvSpPr>
        <p:spPr bwMode="gray">
          <a:xfrm>
            <a:off x="755576" y="6021288"/>
            <a:ext cx="64807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▼ </a:t>
            </a:r>
          </a:p>
          <a:p>
            <a:pPr algn="ctr"/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53,6</a:t>
            </a: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25"/>
          <p:cNvSpPr>
            <a:spLocks noChangeShapeType="1"/>
          </p:cNvSpPr>
          <p:nvPr/>
        </p:nvSpPr>
        <p:spPr bwMode="auto">
          <a:xfrm>
            <a:off x="1403648" y="6597352"/>
            <a:ext cx="7344816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475656" y="6093296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 smtClean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Недополучение</a:t>
            </a:r>
            <a:r>
              <a:rPr lang="ru-RU" sz="1600" b="1" dirty="0" smtClean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 доходов бюджета в связи с предоставлением мер поддержки пострадавшим сферам экономики</a:t>
            </a:r>
            <a:endParaRPr lang="ru-RU" sz="1600" b="1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17240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поддержки пострадавших сфер экономики,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повлиявшие на доходную часть бюджет в 2020 году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79512" y="1484785"/>
            <a:ext cx="3312368" cy="576063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0" y="4869160"/>
            <a:ext cx="3635896" cy="576064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07504" y="2060848"/>
            <a:ext cx="8856984" cy="289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27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Федеральный закон от 08.06.2020 №172-ФЗ «О внесении изменений в часть вторую Налогового кодекса Российской Федерации» (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18,5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млн.руб.)</a:t>
            </a:r>
          </a:p>
          <a:p>
            <a:pPr indent="12700" algn="just">
              <a:buAutoNum type="arabicPeriod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Областные законы Ленинградской области №46-ОЗ от 16.04.2020г. и №104-ОЗ от 23.10.2020г. «О внесении изменений в статью 1-2 областного закона "Об установлении ставки налога, взимаемого в связи с применением упрощенной системы налогообложения, на территории Ленинградской области» (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23,3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млн.руб.)</a:t>
            </a:r>
          </a:p>
          <a:p>
            <a:pPr indent="12700" algn="just">
              <a:buAutoNum type="arabicPeriod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Решение совета депутатов Сосновоборского городского округа от 18.09.2020 №115 «О внесении изменений в решение совета депутатов от 22.11.2019 №62 «Об установлении налога на имущество физических лиц на территории муниципального образования Сосновоборский городской округ Ленинградской области» (в 2020 году потерь бюджета не было, за 2020 год налог будет начислен в 2021 году)</a:t>
            </a:r>
          </a:p>
          <a:p>
            <a:pPr indent="12700" algn="just">
              <a:buAutoNum type="arabicPeriod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Решение совета депутатов Сосновоборского городского округа от 29.05.2020 года  № 65 «О внесении изменений в решение совета депутатов от 16.10.2007 г. № 130 «О введении в действие на территории муниципального образования Сосновоборский городской округ системы налогообложения в виде единого налога на вмененный доход для отдельных видов деятельности» (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4,73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 руб.)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44522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 Решение совета депутатов Сосновоборского городского округа от 26.06.2020 №83 «Об освобождении от арендной платы и начисления пени»  (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4,22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 руб.)</a:t>
            </a:r>
          </a:p>
          <a:p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 Решение совета депутатов Сосновоборского городского округа от 24.07.2020 №97 «</a:t>
            </a:r>
            <a:r>
              <a:rPr lang="ru-RU" sz="120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Об освобождении от внесения платы за право размещения нестационарных торговых объектов»  (</a:t>
            </a:r>
            <a:r>
              <a:rPr lang="ru-RU" sz="1200" b="1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0,14</a:t>
            </a:r>
            <a:r>
              <a:rPr lang="ru-RU" sz="120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 руб.)</a:t>
            </a:r>
          </a:p>
          <a:p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Постановление администрации от 08.05.2020 №904 «О предоставлении отсрочки и рассрочки по внесению платежей  (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2,76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млн. руб.)</a:t>
            </a:r>
          </a:p>
        </p:txBody>
      </p: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395536" y="1628801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НАЛОГОВЫЕ       46,5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gray">
          <a:xfrm>
            <a:off x="7596336" y="0"/>
            <a:ext cx="1547664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№8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gray">
          <a:xfrm>
            <a:off x="7812360" y="1268760"/>
            <a:ext cx="13316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млн.руб.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51520" y="5013176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НЕНАЛОГОВЫЕ          7,12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">
  <a:themeElements>
    <a:clrScheme name="Тема Office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FB049"/>
      </a:accent2>
      <a:accent3>
        <a:srgbClr val="FFFFFF"/>
      </a:accent3>
      <a:accent4>
        <a:srgbClr val="000000"/>
      </a:accent4>
      <a:accent5>
        <a:srgbClr val="B9CCF2"/>
      </a:accent5>
      <a:accent6>
        <a:srgbClr val="D99F41"/>
      </a:accent6>
      <a:hlink>
        <a:srgbClr val="7476DC"/>
      </a:hlink>
      <a:folHlink>
        <a:srgbClr val="9AC664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FB049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D99F41"/>
        </a:accent6>
        <a:hlink>
          <a:srgbClr val="7476DC"/>
        </a:hlink>
        <a:folHlink>
          <a:srgbClr val="9AC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2148</TotalTime>
  <Words>1418</Words>
  <Application>Microsoft Office PowerPoint</Application>
  <PresentationFormat>Экран (4:3)</PresentationFormat>
  <Paragraphs>336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6</vt:lpstr>
      <vt:lpstr>Image</vt:lpstr>
      <vt:lpstr>Worksheet</vt:lpstr>
      <vt:lpstr>Отчет об исполнении бюджета Сосновоборского городского округа за 2020 год</vt:lpstr>
      <vt:lpstr>Условия реализации бюджетной политики  (отдельные показатели)</vt:lpstr>
      <vt:lpstr>Исполнение бюджета Сосновоборского городского округа за 2020 год</vt:lpstr>
      <vt:lpstr>Налоговые и неналоговые доходы  бюджета (в сопоставимых показателях)</vt:lpstr>
      <vt:lpstr>Поступление НДФЛ в местный бюджет в 2020 году</vt:lpstr>
      <vt:lpstr>Поступления от основных плательщиков НДФЛ в 2020 году</vt:lpstr>
      <vt:lpstr>Структура доходов бюджета Сосновоборского городского округа</vt:lpstr>
      <vt:lpstr>Обстоятельства, повлиявшие на доходную часть бюджета Сосновоборского городского округа в 2020 году</vt:lpstr>
      <vt:lpstr>Меры поддержки пострадавших сфер экономики,  повлиявшие на доходную часть бюджет в 2020 году</vt:lpstr>
      <vt:lpstr>Структура безвозмездных поступлений</vt:lpstr>
      <vt:lpstr>Структура расходов Сосновоборского городского округа</vt:lpstr>
      <vt:lpstr>Расходы Сосновоборского городского округа на исполнение Указа 597 Президента России</vt:lpstr>
      <vt:lpstr>Качество жизни в Сосновоборском городском округе в 2020 году</vt:lpstr>
      <vt:lpstr>Расходы Сосновоборского городского округа в разрезе муниципальных программ</vt:lpstr>
      <vt:lpstr>Исполнение АИП в 2020 году</vt:lpstr>
      <vt:lpstr>Исполнение дорожного фонда Сосновоборского городского округа</vt:lpstr>
      <vt:lpstr>Основные положительные моменты в части управления общественными финансами</vt:lpstr>
      <vt:lpstr>Основные отрицательные моменты в части управления общественными финансами</vt:lpstr>
      <vt:lpstr>Средства, поступающие в 2020 году из областного бюджета на поощрение ОМС и муниципальных управленческих команд</vt:lpstr>
      <vt:lpstr>Задачи на 2021 год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Васильева</dc:creator>
  <cp:lastModifiedBy>Васильева</cp:lastModifiedBy>
  <cp:revision>206</cp:revision>
  <cp:lastPrinted>2021-05-25T06:30:23Z</cp:lastPrinted>
  <dcterms:created xsi:type="dcterms:W3CDTF">2021-04-07T08:42:54Z</dcterms:created>
  <dcterms:modified xsi:type="dcterms:W3CDTF">2021-06-08T07:34:47Z</dcterms:modified>
</cp:coreProperties>
</file>